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6"/>
  </p:notesMasterIdLst>
  <p:sldIdLst>
    <p:sldId id="256" r:id="rId5"/>
    <p:sldId id="258" r:id="rId6"/>
    <p:sldId id="496" r:id="rId7"/>
    <p:sldId id="497" r:id="rId8"/>
    <p:sldId id="264" r:id="rId9"/>
    <p:sldId id="455" r:id="rId10"/>
    <p:sldId id="498" r:id="rId11"/>
    <p:sldId id="499" r:id="rId12"/>
    <p:sldId id="500" r:id="rId13"/>
    <p:sldId id="501" r:id="rId14"/>
    <p:sldId id="502" r:id="rId15"/>
    <p:sldId id="503" r:id="rId16"/>
    <p:sldId id="504" r:id="rId17"/>
    <p:sldId id="505" r:id="rId18"/>
    <p:sldId id="506" r:id="rId19"/>
    <p:sldId id="507" r:id="rId20"/>
    <p:sldId id="508" r:id="rId21"/>
    <p:sldId id="509" r:id="rId22"/>
    <p:sldId id="510" r:id="rId23"/>
    <p:sldId id="511" r:id="rId24"/>
    <p:sldId id="512" r:id="rId25"/>
    <p:sldId id="513" r:id="rId26"/>
    <p:sldId id="514" r:id="rId27"/>
    <p:sldId id="515" r:id="rId28"/>
    <p:sldId id="516" r:id="rId29"/>
    <p:sldId id="517" r:id="rId30"/>
    <p:sldId id="518" r:id="rId31"/>
    <p:sldId id="519" r:id="rId32"/>
    <p:sldId id="520" r:id="rId33"/>
    <p:sldId id="521" r:id="rId34"/>
    <p:sldId id="522" r:id="rId35"/>
    <p:sldId id="523" r:id="rId36"/>
    <p:sldId id="524" r:id="rId37"/>
    <p:sldId id="525" r:id="rId38"/>
    <p:sldId id="526" r:id="rId39"/>
    <p:sldId id="527" r:id="rId40"/>
    <p:sldId id="528" r:id="rId41"/>
    <p:sldId id="481" r:id="rId42"/>
    <p:sldId id="483" r:id="rId43"/>
    <p:sldId id="484" r:id="rId44"/>
    <p:sldId id="48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0C"/>
    <a:srgbClr val="983033"/>
    <a:srgbClr val="343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5" autoAdjust="0"/>
    <p:restoredTop sz="94660"/>
  </p:normalViewPr>
  <p:slideViewPr>
    <p:cSldViewPr snapToGrid="0">
      <p:cViewPr varScale="1">
        <p:scale>
          <a:sx n="115" d="100"/>
          <a:sy n="115" d="100"/>
        </p:scale>
        <p:origin x="102" y="10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B50A2-266A-493F-BB0E-F0AB9AAB1F59}" type="datetimeFigureOut">
              <a:rPr lang="cs-CZ" smtClean="0"/>
              <a:t>13.01.2022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C8185-0C71-4C9A-B37D-F84DDEAB74A5}" type="slidenum">
              <a:rPr lang="cs-CZ" smtClean="0"/>
              <a:t>‹#›</a:t>
            </a:fld>
            <a:endParaRPr lang="cs-CZ"/>
          </a:p>
        </p:txBody>
      </p:sp>
    </p:spTree>
    <p:extLst>
      <p:ext uri="{BB962C8B-B14F-4D97-AF65-F5344CB8AC3E}">
        <p14:creationId xmlns:p14="http://schemas.microsoft.com/office/powerpoint/2010/main" val="77843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94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3273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0877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32936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14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07785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D9C6C1A-50B4-4548-951E-C90F7647C9BD}" type="datetimeFigureOut">
              <a:rPr lang="cs-CZ" smtClean="0"/>
              <a:t>13.01.2022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74769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D9C6C1A-50B4-4548-951E-C90F7647C9BD}" type="datetimeFigureOut">
              <a:rPr lang="cs-CZ" smtClean="0"/>
              <a:t>13.01.2022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6404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9C6C1A-50B4-4548-951E-C90F7647C9BD}" type="datetimeFigureOut">
              <a:rPr lang="cs-CZ" smtClean="0"/>
              <a:t>13.01.2022</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8806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2340A8-754F-4D1C-B784-FC20F0A9E635}" type="slidenum">
              <a:rPr lang="cs-CZ" smtClean="0"/>
              <a:t>‹#›</a:t>
            </a:fld>
            <a:endParaRPr lang="cs-CZ"/>
          </a:p>
        </p:txBody>
      </p:sp>
    </p:spTree>
    <p:extLst>
      <p:ext uri="{BB962C8B-B14F-4D97-AF65-F5344CB8AC3E}">
        <p14:creationId xmlns:p14="http://schemas.microsoft.com/office/powerpoint/2010/main" val="23003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9595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D9C6C1A-50B4-4548-951E-C90F7647C9BD}" type="datetimeFigureOut">
              <a:rPr lang="cs-CZ" smtClean="0"/>
              <a:t>13.01.2022</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82340A8-754F-4D1C-B784-FC20F0A9E635}"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03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pPr algn="ctr"/>
            <a:br>
              <a:rPr lang="cs-CZ" dirty="0">
                <a:solidFill>
                  <a:schemeClr val="tx1"/>
                </a:solidFill>
              </a:rPr>
            </a:br>
            <a:br>
              <a:rPr lang="cs-CZ" dirty="0">
                <a:solidFill>
                  <a:schemeClr val="tx1"/>
                </a:solidFill>
              </a:rPr>
            </a:br>
            <a:r>
              <a:rPr lang="cs-CZ" dirty="0">
                <a:solidFill>
                  <a:schemeClr val="tx1"/>
                </a:solidFill>
              </a:rPr>
              <a:t>Progresivní metody modelování</a:t>
            </a:r>
          </a:p>
        </p:txBody>
      </p:sp>
      <p:sp>
        <p:nvSpPr>
          <p:cNvPr id="3" name="Podnadpis 2"/>
          <p:cNvSpPr>
            <a:spLocks noGrp="1"/>
          </p:cNvSpPr>
          <p:nvPr>
            <p:ph type="subTitle" idx="1"/>
          </p:nvPr>
        </p:nvSpPr>
        <p:spPr>
          <a:xfrm>
            <a:off x="1199535" y="4418628"/>
            <a:ext cx="9144000" cy="1655762"/>
          </a:xfrm>
        </p:spPr>
        <p:txBody>
          <a:bodyPr/>
          <a:lstStyle/>
          <a:p>
            <a:pPr algn="ctr"/>
            <a:r>
              <a:rPr lang="cs-CZ" b="1" cap="none" dirty="0">
                <a:solidFill>
                  <a:srgbClr val="983033"/>
                </a:solidFill>
              </a:rPr>
              <a:t>Doc. Ing. Ladislav SOCHA, Ph.D. a kol.</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30" y="376238"/>
            <a:ext cx="3905250" cy="466725"/>
          </a:xfrm>
          <a:prstGeom prst="rect">
            <a:avLst/>
          </a:prstGeom>
        </p:spPr>
      </p:pic>
    </p:spTree>
    <p:extLst>
      <p:ext uri="{BB962C8B-B14F-4D97-AF65-F5344CB8AC3E}">
        <p14:creationId xmlns:p14="http://schemas.microsoft.com/office/powerpoint/2010/main" val="2217936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Kyslíkový konvertor typu LD</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4"/>
            <a:ext cx="10115204" cy="4614050"/>
          </a:xfrm>
        </p:spPr>
        <p:txBody>
          <a:bodyPr>
            <a:noAutofit/>
          </a:bodyPr>
          <a:lstStyle/>
          <a:p>
            <a:pPr lvl="1" algn="just">
              <a:buClr>
                <a:srgbClr val="983033"/>
              </a:buClr>
              <a:buFont typeface="Wingdings" panose="05000000000000000000" pitchFamily="2" charset="2"/>
              <a:buChar char="ü"/>
            </a:pPr>
            <a:r>
              <a:rPr lang="cs-CZ" dirty="0">
                <a:solidFill>
                  <a:schemeClr val="tx1"/>
                </a:solidFill>
              </a:rPr>
              <a:t>Základní vsázku kyslíkového konvertoru tvoří surové železo, kovový odpad a struskotvorná přísada vápno anebo dolomitické vápno. </a:t>
            </a:r>
          </a:p>
          <a:p>
            <a:pPr lvl="1" algn="just">
              <a:buClr>
                <a:srgbClr val="983033"/>
              </a:buClr>
              <a:buFont typeface="Wingdings" panose="05000000000000000000" pitchFamily="2" charset="2"/>
              <a:buChar char="ü"/>
            </a:pPr>
            <a:r>
              <a:rPr lang="cs-CZ" dirty="0">
                <a:solidFill>
                  <a:schemeClr val="tx1"/>
                </a:solidFill>
              </a:rPr>
              <a:t>Podstatou pochodu LD je zkujňování surového železa kyslíkem (s min. čistotou 99,5 %), dmýchaným do lázně tekutého kovu shora měděnou, vodou chlazenou tryskou, umístěnou v ose bazicky vyzděného konvertoru.</a:t>
            </a:r>
          </a:p>
          <a:p>
            <a:pPr lvl="1" algn="just">
              <a:buClr>
                <a:srgbClr val="983033"/>
              </a:buClr>
              <a:buFont typeface="Wingdings" panose="05000000000000000000" pitchFamily="2" charset="2"/>
              <a:buChar char="ü"/>
            </a:pPr>
            <a:r>
              <a:rPr lang="cs-CZ" dirty="0">
                <a:solidFill>
                  <a:schemeClr val="tx1"/>
                </a:solidFill>
              </a:rPr>
              <a:t>Dynamický účinek kyslíkového proudu pro rychlý průběh zkujňovacích reakcí.</a:t>
            </a:r>
          </a:p>
          <a:p>
            <a:pPr lvl="1" algn="just">
              <a:buClr>
                <a:srgbClr val="983033"/>
              </a:buClr>
              <a:buFont typeface="Wingdings" panose="05000000000000000000" pitchFamily="2" charset="2"/>
              <a:buChar char="ü"/>
            </a:pPr>
            <a:r>
              <a:rPr lang="cs-CZ" dirty="0">
                <a:solidFill>
                  <a:schemeClr val="tx1"/>
                </a:solidFill>
              </a:rPr>
              <a:t>Výrobní technologie surové oceli se v kyslíkových konvertorech skládá z několika fází:</a:t>
            </a:r>
          </a:p>
          <a:p>
            <a:pPr lvl="3" algn="just">
              <a:buClr>
                <a:srgbClr val="983033"/>
              </a:buClr>
              <a:buFont typeface="Wingdings" panose="05000000000000000000" pitchFamily="2" charset="2"/>
              <a:buChar char="Ø"/>
            </a:pPr>
            <a:r>
              <a:rPr lang="cs-CZ" sz="1800" i="1" dirty="0">
                <a:solidFill>
                  <a:schemeClr val="tx1"/>
                </a:solidFill>
              </a:rPr>
              <a:t> sázení kovového odpadu a následné nalévání surového železa, </a:t>
            </a:r>
          </a:p>
          <a:p>
            <a:pPr lvl="3" algn="just">
              <a:buClr>
                <a:srgbClr val="983033"/>
              </a:buClr>
              <a:buFont typeface="Wingdings" panose="05000000000000000000" pitchFamily="2" charset="2"/>
              <a:buChar char="Ø"/>
            </a:pPr>
            <a:r>
              <a:rPr lang="cs-CZ" sz="1800" i="1" dirty="0">
                <a:solidFill>
                  <a:schemeClr val="tx1"/>
                </a:solidFill>
              </a:rPr>
              <a:t> dmýchání kyslíku a sypání struskotvorných přísad, nauhličovadla aj. ,</a:t>
            </a:r>
          </a:p>
          <a:p>
            <a:pPr lvl="3" algn="just">
              <a:buClr>
                <a:srgbClr val="983033"/>
              </a:buClr>
              <a:buFont typeface="Wingdings" panose="05000000000000000000" pitchFamily="2" charset="2"/>
              <a:buChar char="Ø"/>
            </a:pPr>
            <a:r>
              <a:rPr lang="cs-CZ" sz="1800" i="1" dirty="0">
                <a:solidFill>
                  <a:schemeClr val="tx1"/>
                </a:solidFill>
              </a:rPr>
              <a:t> ukončení dmýchání kyslíku, provedení odběru předzkoušky kovu ponorným vzorkovačem a měření teploty oceli, </a:t>
            </a:r>
          </a:p>
          <a:p>
            <a:pPr lvl="3" algn="just">
              <a:buClr>
                <a:srgbClr val="983033"/>
              </a:buClr>
              <a:buFont typeface="Wingdings" panose="05000000000000000000" pitchFamily="2" charset="2"/>
              <a:buChar char="Ø"/>
            </a:pPr>
            <a:r>
              <a:rPr lang="cs-CZ" sz="1800" i="1" dirty="0">
                <a:solidFill>
                  <a:schemeClr val="tx1"/>
                </a:solidFill>
              </a:rPr>
              <a:t> při splnění předepsaného chemického složení a požadované teploty se provede odpich oceli do licí pánve a vylití strusky do struskové pánve</a:t>
            </a:r>
          </a:p>
          <a:p>
            <a:pPr lvl="3" algn="just">
              <a:buClr>
                <a:srgbClr val="983033"/>
              </a:buClr>
              <a:buFont typeface="Wingdings" panose="05000000000000000000" pitchFamily="2" charset="2"/>
              <a:buChar char="Ø"/>
            </a:pPr>
            <a:r>
              <a:rPr lang="cs-CZ" sz="1800" i="1" dirty="0">
                <a:solidFill>
                  <a:schemeClr val="tx1"/>
                </a:solidFill>
              </a:rPr>
              <a:t> po ukončení odpichu se provádí kontrola vyzdívky s </a:t>
            </a:r>
            <a:r>
              <a:rPr lang="cs-CZ" sz="1800" i="1" dirty="0" err="1">
                <a:solidFill>
                  <a:schemeClr val="tx1"/>
                </a:solidFill>
              </a:rPr>
              <a:t>mezitavbou</a:t>
            </a:r>
            <a:r>
              <a:rPr lang="cs-CZ" sz="1800" i="1" dirty="0">
                <a:solidFill>
                  <a:schemeClr val="tx1"/>
                </a:solidFill>
              </a:rPr>
              <a:t> opravou a příprava na další tavbu.</a:t>
            </a:r>
          </a:p>
        </p:txBody>
      </p:sp>
    </p:spTree>
    <p:extLst>
      <p:ext uri="{BB962C8B-B14F-4D97-AF65-F5344CB8AC3E}">
        <p14:creationId xmlns:p14="http://schemas.microsoft.com/office/powerpoint/2010/main" val="2349987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Výroba oceli v konvertoru typu LD</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7" name="Zástupný obsah 6">
            <a:extLst>
              <a:ext uri="{FF2B5EF4-FFF2-40B4-BE49-F238E27FC236}">
                <a16:creationId xmlns:a16="http://schemas.microsoft.com/office/drawing/2014/main" id="{A5728B85-0B16-4D5E-B493-3A45ABF0C17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1714" y="2175236"/>
            <a:ext cx="9028571" cy="3800000"/>
          </a:xfrm>
          <a:prstGeom prst="rect">
            <a:avLst/>
          </a:prstGeom>
        </p:spPr>
      </p:pic>
    </p:spTree>
    <p:extLst>
      <p:ext uri="{BB962C8B-B14F-4D97-AF65-F5344CB8AC3E}">
        <p14:creationId xmlns:p14="http://schemas.microsoft.com/office/powerpoint/2010/main" val="6893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Elektrická oblouková pec</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4"/>
            <a:ext cx="10115204" cy="4614050"/>
          </a:xfrm>
        </p:spPr>
        <p:txBody>
          <a:bodyPr>
            <a:noAutofit/>
          </a:bodyPr>
          <a:lstStyle/>
          <a:p>
            <a:pPr lvl="1" algn="just">
              <a:buClr>
                <a:srgbClr val="983033"/>
              </a:buClr>
              <a:buFont typeface="Wingdings" panose="05000000000000000000" pitchFamily="2" charset="2"/>
              <a:buChar char="ü"/>
            </a:pPr>
            <a:r>
              <a:rPr lang="cs-CZ" dirty="0">
                <a:solidFill>
                  <a:schemeClr val="tx1"/>
                </a:solidFill>
              </a:rPr>
              <a:t>Ocel se v elektrické obloukové peci vyrábí z kovového odpadu a dalších kovových a nekovových přísad.</a:t>
            </a:r>
          </a:p>
          <a:p>
            <a:pPr lvl="1" algn="just">
              <a:buClr>
                <a:srgbClr val="983033"/>
              </a:buClr>
              <a:buFont typeface="Wingdings" panose="05000000000000000000" pitchFamily="2" charset="2"/>
              <a:buChar char="ü"/>
            </a:pPr>
            <a:r>
              <a:rPr lang="cs-CZ" dirty="0">
                <a:solidFill>
                  <a:schemeClr val="tx1"/>
                </a:solidFill>
              </a:rPr>
              <a:t>Tavení probíhá pomocí tepla uvolňovaného elektrickými oblouky, které vznikají mezi grafitovou elektrodou a kovovou vsázkou. </a:t>
            </a:r>
          </a:p>
          <a:p>
            <a:pPr lvl="1" algn="just">
              <a:buClr>
                <a:srgbClr val="983033"/>
              </a:buClr>
              <a:buFont typeface="Wingdings" panose="05000000000000000000" pitchFamily="2" charset="2"/>
              <a:buChar char="ü"/>
            </a:pPr>
            <a:r>
              <a:rPr lang="cs-CZ" dirty="0">
                <a:solidFill>
                  <a:schemeClr val="tx1"/>
                </a:solidFill>
              </a:rPr>
              <a:t> Výroba surové oceli se v elektrických obloukových pecích skládá z několika fází:</a:t>
            </a:r>
          </a:p>
          <a:p>
            <a:pPr lvl="3" algn="just">
              <a:buClr>
                <a:srgbClr val="983033"/>
              </a:buClr>
              <a:buFont typeface="Wingdings" panose="05000000000000000000" pitchFamily="2" charset="2"/>
              <a:buChar char="Ø"/>
            </a:pPr>
            <a:r>
              <a:rPr lang="cs-CZ" sz="1800" i="1" dirty="0">
                <a:solidFill>
                  <a:schemeClr val="tx1"/>
                </a:solidFill>
              </a:rPr>
              <a:t> sázení vsázky pomocí sázecích košů, </a:t>
            </a:r>
          </a:p>
          <a:p>
            <a:pPr lvl="3" algn="just">
              <a:buClr>
                <a:srgbClr val="983033"/>
              </a:buClr>
              <a:buFont typeface="Wingdings" panose="05000000000000000000" pitchFamily="2" charset="2"/>
              <a:buChar char="Ø"/>
            </a:pPr>
            <a:r>
              <a:rPr lang="cs-CZ" sz="1800" i="1" dirty="0">
                <a:solidFill>
                  <a:schemeClr val="tx1"/>
                </a:solidFill>
              </a:rPr>
              <a:t> tavení vsázky na max. příkon oblouků, částečný průběh metalurgických reakcí, </a:t>
            </a:r>
          </a:p>
          <a:p>
            <a:pPr lvl="3" algn="just">
              <a:buClr>
                <a:srgbClr val="983033"/>
              </a:buClr>
              <a:buFont typeface="Wingdings" panose="05000000000000000000" pitchFamily="2" charset="2"/>
              <a:buChar char="Ø"/>
            </a:pPr>
            <a:r>
              <a:rPr lang="cs-CZ" sz="1800" i="1" dirty="0">
                <a:solidFill>
                  <a:schemeClr val="tx1"/>
                </a:solidFill>
              </a:rPr>
              <a:t> oxidační údobí (oxidace uhlíku, oxidace dalších doprovodných prvků, oxidace fosforu, snížení obsahů plynů N</a:t>
            </a:r>
            <a:r>
              <a:rPr lang="cs-CZ" sz="1800" i="1" baseline="-25000" dirty="0">
                <a:solidFill>
                  <a:schemeClr val="tx1"/>
                </a:solidFill>
              </a:rPr>
              <a:t>2</a:t>
            </a:r>
            <a:r>
              <a:rPr lang="cs-CZ" sz="1800" i="1" dirty="0">
                <a:solidFill>
                  <a:schemeClr val="tx1"/>
                </a:solidFill>
              </a:rPr>
              <a:t>, H</a:t>
            </a:r>
            <a:r>
              <a:rPr lang="cs-CZ" sz="1800" i="1" baseline="-25000" dirty="0">
                <a:solidFill>
                  <a:schemeClr val="tx1"/>
                </a:solidFill>
              </a:rPr>
              <a:t>2</a:t>
            </a:r>
            <a:r>
              <a:rPr lang="cs-CZ" sz="1800" i="1" dirty="0">
                <a:solidFill>
                  <a:schemeClr val="tx1"/>
                </a:solidFill>
              </a:rPr>
              <a:t> a částečné snížení obsahu síry),</a:t>
            </a:r>
          </a:p>
          <a:p>
            <a:pPr lvl="3" algn="just">
              <a:buClr>
                <a:srgbClr val="983033"/>
              </a:buClr>
              <a:buFont typeface="Wingdings" panose="05000000000000000000" pitchFamily="2" charset="2"/>
              <a:buChar char="Ø"/>
            </a:pPr>
            <a:r>
              <a:rPr lang="cs-CZ" sz="1800" i="1" dirty="0">
                <a:solidFill>
                  <a:schemeClr val="tx1"/>
                </a:solidFill>
              </a:rPr>
              <a:t> redukční období (dezoxidace oceli, odsíření oceli, </a:t>
            </a:r>
            <a:r>
              <a:rPr lang="cs-CZ" sz="1800" i="1" dirty="0" err="1">
                <a:solidFill>
                  <a:schemeClr val="tx1"/>
                </a:solidFill>
              </a:rPr>
              <a:t>nalegování</a:t>
            </a:r>
            <a:r>
              <a:rPr lang="cs-CZ" sz="1800" i="1" dirty="0">
                <a:solidFill>
                  <a:schemeClr val="tx1"/>
                </a:solidFill>
              </a:rPr>
              <a:t> lázně a konečná úprava chemického složení), dohotovení (konečná úprava chemického složení, úprava teploty lázně na odpichovou teplotu) a odpich, </a:t>
            </a:r>
          </a:p>
          <a:p>
            <a:pPr lvl="3" algn="just">
              <a:buClr>
                <a:srgbClr val="983033"/>
              </a:buClr>
              <a:buFont typeface="Wingdings" panose="05000000000000000000" pitchFamily="2" charset="2"/>
              <a:buChar char="Ø"/>
            </a:pPr>
            <a:r>
              <a:rPr lang="cs-CZ" sz="1800" i="1" dirty="0">
                <a:solidFill>
                  <a:schemeClr val="tx1"/>
                </a:solidFill>
              </a:rPr>
              <a:t> po ukončení odpichu se provádí kontrola vyzdívky s </a:t>
            </a:r>
            <a:r>
              <a:rPr lang="cs-CZ" sz="1800" i="1" dirty="0" err="1">
                <a:solidFill>
                  <a:schemeClr val="tx1"/>
                </a:solidFill>
              </a:rPr>
              <a:t>mezitavbou</a:t>
            </a:r>
            <a:r>
              <a:rPr lang="cs-CZ" sz="1800" i="1" dirty="0">
                <a:solidFill>
                  <a:schemeClr val="tx1"/>
                </a:solidFill>
              </a:rPr>
              <a:t> opravou a následně je elektrická oblouková pec opět připravena na další tavbu.</a:t>
            </a:r>
          </a:p>
        </p:txBody>
      </p:sp>
    </p:spTree>
    <p:extLst>
      <p:ext uri="{BB962C8B-B14F-4D97-AF65-F5344CB8AC3E}">
        <p14:creationId xmlns:p14="http://schemas.microsoft.com/office/powerpoint/2010/main" val="2751642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200" dirty="0">
                <a:solidFill>
                  <a:schemeClr val="tx1"/>
                </a:solidFill>
              </a:rPr>
              <a:t>Elektrická oblouková pec – napájená střídavým proudem (AC)</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9" name="Zástupný obsah 8">
            <a:extLst>
              <a:ext uri="{FF2B5EF4-FFF2-40B4-BE49-F238E27FC236}">
                <a16:creationId xmlns:a16="http://schemas.microsoft.com/office/drawing/2014/main" id="{F71947B3-2486-4162-BE08-6E671BCA9357}"/>
              </a:ext>
            </a:extLst>
          </p:cNvPr>
          <p:cNvPicPr>
            <a:picLocks noGrp="1" noChangeAspect="1"/>
          </p:cNvPicPr>
          <p:nvPr>
            <p:ph idx="1"/>
          </p:nvPr>
        </p:nvPicPr>
        <p:blipFill>
          <a:blip r:embed="rId3"/>
          <a:stretch>
            <a:fillRect/>
          </a:stretch>
        </p:blipFill>
        <p:spPr>
          <a:xfrm>
            <a:off x="3282411" y="1956149"/>
            <a:ext cx="6027844" cy="3885498"/>
          </a:xfrm>
          <a:prstGeom prst="rect">
            <a:avLst/>
          </a:prstGeom>
        </p:spPr>
      </p:pic>
    </p:spTree>
    <p:extLst>
      <p:ext uri="{BB962C8B-B14F-4D97-AF65-F5344CB8AC3E}">
        <p14:creationId xmlns:p14="http://schemas.microsoft.com/office/powerpoint/2010/main" val="3745925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Elektrická oblouková pec</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4"/>
            <a:ext cx="10115204" cy="4614050"/>
          </a:xfrm>
        </p:spPr>
        <p:txBody>
          <a:bodyPr>
            <a:noAutofit/>
          </a:bodyPr>
          <a:lstStyle/>
          <a:p>
            <a:pPr lvl="1" algn="just">
              <a:buClr>
                <a:srgbClr val="983033"/>
              </a:buClr>
              <a:buFont typeface="Wingdings" panose="05000000000000000000" pitchFamily="2" charset="2"/>
              <a:buChar char="ü"/>
            </a:pPr>
            <a:r>
              <a:rPr lang="cs-CZ" dirty="0">
                <a:solidFill>
                  <a:schemeClr val="tx1"/>
                </a:solidFill>
              </a:rPr>
              <a:t>Díky specifickým možnostem výroby v elektrických obloukových pecích existuje velmi velký počet modifikací těchto technologií umožňující výrobu: uhlíkových ocelí, legovaných, vysokolegovaných, nástrojových ocelí a ocelí na odlitky. </a:t>
            </a:r>
          </a:p>
          <a:p>
            <a:pPr lvl="1" algn="just">
              <a:buClr>
                <a:srgbClr val="983033"/>
              </a:buClr>
              <a:buFont typeface="Wingdings" panose="05000000000000000000" pitchFamily="2" charset="2"/>
              <a:buChar char="ü"/>
            </a:pPr>
            <a:r>
              <a:rPr lang="cs-CZ" sz="1800" dirty="0">
                <a:solidFill>
                  <a:schemeClr val="tx1"/>
                </a:solidFill>
              </a:rPr>
              <a:t>V pracovním prostoru </a:t>
            </a:r>
            <a:r>
              <a:rPr lang="cs-CZ" dirty="0">
                <a:solidFill>
                  <a:schemeClr val="tx1"/>
                </a:solidFill>
              </a:rPr>
              <a:t>elektrické obloukové pece lze tedy vytvářet jak oxidační podmínky, tak i redukční podmínky. </a:t>
            </a:r>
          </a:p>
          <a:p>
            <a:pPr lvl="1" algn="just">
              <a:buClr>
                <a:srgbClr val="983033"/>
              </a:buClr>
              <a:buFont typeface="Wingdings" panose="05000000000000000000" pitchFamily="2" charset="2"/>
              <a:buChar char="ü"/>
            </a:pPr>
            <a:r>
              <a:rPr lang="cs-CZ" sz="1800" dirty="0">
                <a:solidFill>
                  <a:schemeClr val="tx1"/>
                </a:solidFill>
              </a:rPr>
              <a:t>Existuje tedy velký počet modifikací vlastního průběhu výroby, přičemž základní technologie představuje:</a:t>
            </a:r>
          </a:p>
          <a:p>
            <a:pPr lvl="1" algn="just">
              <a:buClr>
                <a:srgbClr val="983033"/>
              </a:buClr>
              <a:buFont typeface="Wingdings" panose="05000000000000000000" pitchFamily="2" charset="2"/>
              <a:buChar char="ü"/>
            </a:pPr>
            <a:endParaRPr lang="cs-CZ" sz="1800" dirty="0">
              <a:solidFill>
                <a:schemeClr val="tx1"/>
              </a:solidFill>
            </a:endParaRPr>
          </a:p>
          <a:p>
            <a:pPr lvl="3" algn="just">
              <a:buClr>
                <a:srgbClr val="983033"/>
              </a:buClr>
              <a:buFont typeface="Wingdings" panose="05000000000000000000" pitchFamily="2" charset="2"/>
              <a:buChar char="Ø"/>
            </a:pPr>
            <a:r>
              <a:rPr lang="cs-CZ" sz="1800" b="1" i="1" dirty="0">
                <a:solidFill>
                  <a:schemeClr val="tx1"/>
                </a:solidFill>
              </a:rPr>
              <a:t> </a:t>
            </a:r>
            <a:r>
              <a:rPr lang="cs-CZ" sz="1800" b="1" i="1" dirty="0" err="1">
                <a:solidFill>
                  <a:schemeClr val="tx1"/>
                </a:solidFill>
              </a:rPr>
              <a:t>dvoustrusková</a:t>
            </a:r>
            <a:r>
              <a:rPr lang="cs-CZ" sz="1800" b="1" i="1" dirty="0">
                <a:solidFill>
                  <a:schemeClr val="tx1"/>
                </a:solidFill>
              </a:rPr>
              <a:t> technologie</a:t>
            </a:r>
            <a:r>
              <a:rPr lang="cs-CZ" sz="1800" i="1" dirty="0">
                <a:solidFill>
                  <a:schemeClr val="tx1"/>
                </a:solidFill>
              </a:rPr>
              <a:t>: tavba se skládá z údobí tavení vsázky, oxidačního údobí a redukčního údobí, </a:t>
            </a:r>
          </a:p>
          <a:p>
            <a:pPr lvl="3" algn="just">
              <a:buClr>
                <a:srgbClr val="983033"/>
              </a:buClr>
              <a:buFont typeface="Wingdings" panose="05000000000000000000" pitchFamily="2" charset="2"/>
              <a:buChar char="Ø"/>
            </a:pPr>
            <a:r>
              <a:rPr lang="cs-CZ" sz="1800" b="1" i="1" dirty="0">
                <a:solidFill>
                  <a:schemeClr val="tx1"/>
                </a:solidFill>
              </a:rPr>
              <a:t> </a:t>
            </a:r>
            <a:r>
              <a:rPr lang="cs-CZ" sz="1800" b="1" i="1" dirty="0" err="1">
                <a:solidFill>
                  <a:schemeClr val="tx1"/>
                </a:solidFill>
              </a:rPr>
              <a:t>jednostrusková</a:t>
            </a:r>
            <a:r>
              <a:rPr lang="cs-CZ" sz="1800" b="1" i="1" dirty="0">
                <a:solidFill>
                  <a:schemeClr val="tx1"/>
                </a:solidFill>
              </a:rPr>
              <a:t> technologie: </a:t>
            </a:r>
            <a:r>
              <a:rPr lang="cs-CZ" sz="1800" i="1" dirty="0">
                <a:solidFill>
                  <a:schemeClr val="tx1"/>
                </a:solidFill>
              </a:rPr>
              <a:t>tavba má údobí tavení, oxidační a dohotovení. Tavba tedy probíhá bez redukčního údobí,</a:t>
            </a:r>
          </a:p>
          <a:p>
            <a:pPr lvl="3" algn="just">
              <a:buClr>
                <a:srgbClr val="983033"/>
              </a:buClr>
              <a:buFont typeface="Wingdings" panose="05000000000000000000" pitchFamily="2" charset="2"/>
              <a:buChar char="Ø"/>
            </a:pPr>
            <a:r>
              <a:rPr lang="cs-CZ" sz="1800" b="1" i="1" dirty="0">
                <a:solidFill>
                  <a:schemeClr val="tx1"/>
                </a:solidFill>
              </a:rPr>
              <a:t> přetavba</a:t>
            </a:r>
            <a:r>
              <a:rPr lang="cs-CZ" sz="1800" i="1" dirty="0">
                <a:solidFill>
                  <a:schemeClr val="tx1"/>
                </a:solidFill>
              </a:rPr>
              <a:t>: po tavení následuje přímo redukční údobí, chybí oxidační údobí.</a:t>
            </a:r>
          </a:p>
        </p:txBody>
      </p:sp>
    </p:spTree>
    <p:extLst>
      <p:ext uri="{BB962C8B-B14F-4D97-AF65-F5344CB8AC3E}">
        <p14:creationId xmlns:p14="http://schemas.microsoft.com/office/powerpoint/2010/main" val="110830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Mimopecní zpracování oceli</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4"/>
            <a:ext cx="10115204" cy="4614050"/>
          </a:xfrm>
        </p:spPr>
        <p:txBody>
          <a:bodyPr>
            <a:noAutofit/>
          </a:bodyPr>
          <a:lstStyle/>
          <a:p>
            <a:pPr lvl="1" algn="just">
              <a:buClr>
                <a:srgbClr val="983033"/>
              </a:buClr>
              <a:buFont typeface="Wingdings" panose="05000000000000000000" pitchFamily="2" charset="2"/>
              <a:buChar char="ü"/>
            </a:pPr>
            <a:r>
              <a:rPr lang="cs-CZ" sz="1800" dirty="0">
                <a:solidFill>
                  <a:schemeClr val="tx1"/>
                </a:solidFill>
              </a:rPr>
              <a:t>Surová ocel dále prochází </a:t>
            </a:r>
            <a:r>
              <a:rPr lang="cs-CZ" sz="1800" dirty="0" err="1">
                <a:solidFill>
                  <a:schemeClr val="tx1"/>
                </a:solidFill>
              </a:rPr>
              <a:t>mimopecním</a:t>
            </a:r>
            <a:r>
              <a:rPr lang="cs-CZ" sz="1800" dirty="0">
                <a:solidFill>
                  <a:schemeClr val="tx1"/>
                </a:solidFill>
              </a:rPr>
              <a:t> zpracováním, kde získá finální požadované vlastnosti.</a:t>
            </a:r>
          </a:p>
          <a:p>
            <a:pPr lvl="1" algn="just">
              <a:buClr>
                <a:srgbClr val="983033"/>
              </a:buClr>
              <a:buFont typeface="Wingdings" panose="05000000000000000000" pitchFamily="2" charset="2"/>
              <a:buChar char="ü"/>
            </a:pPr>
            <a:r>
              <a:rPr lang="cs-CZ" dirty="0">
                <a:solidFill>
                  <a:schemeClr val="tx1"/>
                </a:solidFill>
              </a:rPr>
              <a:t>Základní způsoby </a:t>
            </a:r>
            <a:r>
              <a:rPr lang="cs-CZ" dirty="0" err="1">
                <a:solidFill>
                  <a:schemeClr val="tx1"/>
                </a:solidFill>
              </a:rPr>
              <a:t>mimopeního</a:t>
            </a:r>
            <a:r>
              <a:rPr lang="cs-CZ" dirty="0">
                <a:solidFill>
                  <a:schemeClr val="tx1"/>
                </a:solidFill>
              </a:rPr>
              <a:t> zpracování oceli (sekundární metalurgie) jsou:</a:t>
            </a:r>
          </a:p>
          <a:p>
            <a:pPr lvl="3" algn="just">
              <a:buClr>
                <a:srgbClr val="983033"/>
              </a:buClr>
              <a:buFont typeface="Wingdings" panose="05000000000000000000" pitchFamily="2" charset="2"/>
              <a:buChar char="Ø"/>
            </a:pPr>
            <a:r>
              <a:rPr lang="cs-CZ" sz="1800" i="1" dirty="0">
                <a:solidFill>
                  <a:schemeClr val="tx1"/>
                </a:solidFill>
              </a:rPr>
              <a:t> dmýchání interního plynu, </a:t>
            </a:r>
          </a:p>
          <a:p>
            <a:pPr lvl="3" algn="just">
              <a:buClr>
                <a:srgbClr val="983033"/>
              </a:buClr>
              <a:buFont typeface="Wingdings" panose="05000000000000000000" pitchFamily="2" charset="2"/>
              <a:buChar char="Ø"/>
            </a:pPr>
            <a:r>
              <a:rPr lang="cs-CZ" sz="1800" i="1" dirty="0">
                <a:solidFill>
                  <a:schemeClr val="tx1"/>
                </a:solidFill>
              </a:rPr>
              <a:t> příhřev oceli v pánvi,</a:t>
            </a:r>
          </a:p>
          <a:p>
            <a:pPr lvl="3" algn="just">
              <a:buClr>
                <a:srgbClr val="983033"/>
              </a:buClr>
              <a:buFont typeface="Wingdings" panose="05000000000000000000" pitchFamily="2" charset="2"/>
              <a:buChar char="Ø"/>
            </a:pPr>
            <a:r>
              <a:rPr lang="cs-CZ" sz="1800" i="1" dirty="0">
                <a:solidFill>
                  <a:schemeClr val="tx1"/>
                </a:solidFill>
              </a:rPr>
              <a:t> vakuové zpracování. </a:t>
            </a:r>
          </a:p>
          <a:p>
            <a:pPr lvl="2" algn="just">
              <a:buClr>
                <a:srgbClr val="983033"/>
              </a:buClr>
              <a:buFont typeface="Wingdings" panose="05000000000000000000" pitchFamily="2" charset="2"/>
              <a:buChar char="Ø"/>
            </a:pPr>
            <a:endParaRPr lang="cs-CZ" sz="1800" i="1" dirty="0">
              <a:solidFill>
                <a:schemeClr val="tx1"/>
              </a:solidFill>
            </a:endParaRPr>
          </a:p>
        </p:txBody>
      </p:sp>
      <p:pic>
        <p:nvPicPr>
          <p:cNvPr id="8" name="Obrázek 7">
            <a:extLst>
              <a:ext uri="{FF2B5EF4-FFF2-40B4-BE49-F238E27FC236}">
                <a16:creationId xmlns:a16="http://schemas.microsoft.com/office/drawing/2014/main" id="{ABC4E3DA-E999-4D15-B617-7B444BF49EE6}"/>
              </a:ext>
            </a:extLst>
          </p:cNvPr>
          <p:cNvPicPr>
            <a:picLocks noChangeAspect="1"/>
          </p:cNvPicPr>
          <p:nvPr/>
        </p:nvPicPr>
        <p:blipFill>
          <a:blip r:embed="rId3"/>
          <a:stretch>
            <a:fillRect/>
          </a:stretch>
        </p:blipFill>
        <p:spPr>
          <a:xfrm>
            <a:off x="2589526" y="3429000"/>
            <a:ext cx="6803856" cy="2482189"/>
          </a:xfrm>
          <a:prstGeom prst="rect">
            <a:avLst/>
          </a:prstGeom>
        </p:spPr>
      </p:pic>
      <p:sp>
        <p:nvSpPr>
          <p:cNvPr id="9" name="TextovéPole 8">
            <a:extLst>
              <a:ext uri="{FF2B5EF4-FFF2-40B4-BE49-F238E27FC236}">
                <a16:creationId xmlns:a16="http://schemas.microsoft.com/office/drawing/2014/main" id="{904FF7A2-8024-493B-8242-A91AF3096526}"/>
              </a:ext>
            </a:extLst>
          </p:cNvPr>
          <p:cNvSpPr txBox="1"/>
          <p:nvPr/>
        </p:nvSpPr>
        <p:spPr>
          <a:xfrm>
            <a:off x="3068145" y="5841484"/>
            <a:ext cx="5846618" cy="369332"/>
          </a:xfrm>
          <a:prstGeom prst="rect">
            <a:avLst/>
          </a:prstGeom>
          <a:noFill/>
        </p:spPr>
        <p:txBody>
          <a:bodyPr wrap="square" rtlCol="0">
            <a:spAutoFit/>
          </a:bodyPr>
          <a:lstStyle/>
          <a:p>
            <a:pPr algn="ctr"/>
            <a:r>
              <a:rPr lang="cs-CZ" dirty="0"/>
              <a:t>Vybrané možnosti </a:t>
            </a:r>
            <a:r>
              <a:rPr lang="cs-CZ" dirty="0" err="1"/>
              <a:t>mimopecního</a:t>
            </a:r>
            <a:r>
              <a:rPr lang="cs-CZ" dirty="0"/>
              <a:t> zpracování oceli</a:t>
            </a:r>
          </a:p>
        </p:txBody>
      </p:sp>
    </p:spTree>
    <p:extLst>
      <p:ext uri="{BB962C8B-B14F-4D97-AF65-F5344CB8AC3E}">
        <p14:creationId xmlns:p14="http://schemas.microsoft.com/office/powerpoint/2010/main" val="1499766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Odlévání oceli</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4"/>
            <a:ext cx="10115204" cy="4614050"/>
          </a:xfrm>
        </p:spPr>
        <p:txBody>
          <a:bodyPr>
            <a:noAutofit/>
          </a:bodyPr>
          <a:lstStyle/>
          <a:p>
            <a:pPr lvl="1" algn="just">
              <a:buClr>
                <a:srgbClr val="983033"/>
              </a:buClr>
              <a:buFont typeface="Wingdings" panose="05000000000000000000" pitchFamily="2" charset="2"/>
              <a:buChar char="ü"/>
            </a:pPr>
            <a:r>
              <a:rPr lang="cs-CZ" dirty="0">
                <a:solidFill>
                  <a:schemeClr val="tx1"/>
                </a:solidFill>
              </a:rPr>
              <a:t>Tavenina oceli s požadovaným chemickým složením se dále zpracovává odléváním do podoby polotovaru pro další zpracování, nebo finálního odlitku. </a:t>
            </a:r>
          </a:p>
          <a:p>
            <a:pPr lvl="1" algn="just">
              <a:buClr>
                <a:srgbClr val="983033"/>
              </a:buClr>
              <a:buFont typeface="Wingdings" panose="05000000000000000000" pitchFamily="2" charset="2"/>
              <a:buChar char="ü"/>
            </a:pPr>
            <a:r>
              <a:rPr lang="cs-CZ" sz="1800" b="1" dirty="0">
                <a:solidFill>
                  <a:schemeClr val="tx1"/>
                </a:solidFill>
              </a:rPr>
              <a:t>Odlévání oceli </a:t>
            </a:r>
            <a:r>
              <a:rPr lang="cs-CZ" sz="1800" dirty="0">
                <a:solidFill>
                  <a:schemeClr val="tx1"/>
                </a:solidFill>
              </a:rPr>
              <a:t>lze </a:t>
            </a:r>
            <a:r>
              <a:rPr lang="cs-CZ" dirty="0">
                <a:solidFill>
                  <a:schemeClr val="tx1"/>
                </a:solidFill>
              </a:rPr>
              <a:t>rozdělit na následující technologie:</a:t>
            </a:r>
          </a:p>
          <a:p>
            <a:pPr lvl="1" algn="just">
              <a:buClr>
                <a:srgbClr val="983033"/>
              </a:buClr>
              <a:buFont typeface="Wingdings" panose="05000000000000000000" pitchFamily="2" charset="2"/>
              <a:buChar char="ü"/>
            </a:pPr>
            <a:endParaRPr lang="cs-CZ" dirty="0">
              <a:solidFill>
                <a:schemeClr val="tx1"/>
              </a:solidFill>
            </a:endParaRPr>
          </a:p>
          <a:p>
            <a:pPr lvl="3" algn="just">
              <a:buClr>
                <a:srgbClr val="983033"/>
              </a:buClr>
              <a:buFont typeface="Wingdings" panose="05000000000000000000" pitchFamily="2" charset="2"/>
              <a:buChar char="Ø"/>
            </a:pPr>
            <a:r>
              <a:rPr lang="cs-CZ" sz="1800" i="1" dirty="0">
                <a:solidFill>
                  <a:schemeClr val="tx1"/>
                </a:solidFill>
              </a:rPr>
              <a:t> odléván oceli do kokil – horem nebo spodem,</a:t>
            </a:r>
          </a:p>
          <a:p>
            <a:pPr lvl="3" algn="just">
              <a:buClr>
                <a:srgbClr val="983033"/>
              </a:buClr>
              <a:buFont typeface="Wingdings" panose="05000000000000000000" pitchFamily="2" charset="2"/>
              <a:buChar char="Ø"/>
            </a:pPr>
            <a:endParaRPr lang="cs-CZ" sz="1800" i="1" dirty="0">
              <a:solidFill>
                <a:schemeClr val="tx1"/>
              </a:solidFill>
            </a:endParaRPr>
          </a:p>
          <a:p>
            <a:pPr lvl="3" algn="just">
              <a:buClr>
                <a:srgbClr val="983033"/>
              </a:buClr>
              <a:buFont typeface="Wingdings" panose="05000000000000000000" pitchFamily="2" charset="2"/>
              <a:buChar char="Ø"/>
            </a:pPr>
            <a:r>
              <a:rPr lang="cs-CZ" sz="1800" i="1" dirty="0">
                <a:solidFill>
                  <a:schemeClr val="tx1"/>
                </a:solidFill>
              </a:rPr>
              <a:t> odlévání oceli na odlitky, </a:t>
            </a:r>
          </a:p>
          <a:p>
            <a:pPr lvl="3" algn="just">
              <a:buClr>
                <a:srgbClr val="983033"/>
              </a:buClr>
              <a:buFont typeface="Wingdings" panose="05000000000000000000" pitchFamily="2" charset="2"/>
              <a:buChar char="Ø"/>
            </a:pPr>
            <a:endParaRPr lang="cs-CZ" sz="1800" i="1" dirty="0">
              <a:solidFill>
                <a:schemeClr val="tx1"/>
              </a:solidFill>
            </a:endParaRPr>
          </a:p>
          <a:p>
            <a:pPr lvl="3" algn="just">
              <a:buClr>
                <a:srgbClr val="983033"/>
              </a:buClr>
              <a:buFont typeface="Wingdings" panose="05000000000000000000" pitchFamily="2" charset="2"/>
              <a:buChar char="Ø"/>
            </a:pPr>
            <a:r>
              <a:rPr lang="cs-CZ" sz="1800" i="1" dirty="0">
                <a:solidFill>
                  <a:schemeClr val="tx1"/>
                </a:solidFill>
              </a:rPr>
              <a:t> odlévání oceli na zařízení plynulého odlévání. </a:t>
            </a:r>
          </a:p>
        </p:txBody>
      </p:sp>
    </p:spTree>
    <p:extLst>
      <p:ext uri="{BB962C8B-B14F-4D97-AF65-F5344CB8AC3E}">
        <p14:creationId xmlns:p14="http://schemas.microsoft.com/office/powerpoint/2010/main" val="4181593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Odlévání oceli do kokil</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4"/>
            <a:ext cx="10115204" cy="4614050"/>
          </a:xfrm>
        </p:spPr>
        <p:txBody>
          <a:bodyPr>
            <a:noAutofit/>
          </a:bodyPr>
          <a:lstStyle/>
          <a:p>
            <a:pPr lvl="1" algn="just">
              <a:buClr>
                <a:srgbClr val="983033"/>
              </a:buClr>
              <a:buFont typeface="Wingdings" panose="05000000000000000000" pitchFamily="2" charset="2"/>
              <a:buChar char="ü"/>
            </a:pPr>
            <a:r>
              <a:rPr lang="cs-CZ" dirty="0">
                <a:solidFill>
                  <a:schemeClr val="tx1"/>
                </a:solidFill>
              </a:rPr>
              <a:t>Provádí se v licí hale ocelárny do licích souprav, které se skládají z litinových forem, tzv. kokil, které jsou umístěny buď na pojízdných vozem, nebo jsou postaveny na licím poli.</a:t>
            </a:r>
          </a:p>
          <a:p>
            <a:pPr lvl="1" algn="just">
              <a:buClr>
                <a:srgbClr val="983033"/>
              </a:buClr>
              <a:buFont typeface="Wingdings" panose="05000000000000000000" pitchFamily="2" charset="2"/>
              <a:buChar char="ü"/>
            </a:pPr>
            <a:r>
              <a:rPr lang="cs-CZ" dirty="0">
                <a:solidFill>
                  <a:schemeClr val="tx1"/>
                </a:solidFill>
              </a:rPr>
              <a:t>Ocel se do kokil odlévá přímo z odpichové pánve, která je opatřena uzavíratelnými výlevkami – odlévání horem.</a:t>
            </a:r>
          </a:p>
          <a:p>
            <a:pPr lvl="1" algn="just">
              <a:buClr>
                <a:srgbClr val="983033"/>
              </a:buClr>
              <a:buFont typeface="Wingdings" panose="05000000000000000000" pitchFamily="2" charset="2"/>
              <a:buChar char="ü"/>
            </a:pPr>
            <a:r>
              <a:rPr lang="cs-CZ" dirty="0">
                <a:solidFill>
                  <a:schemeClr val="tx1"/>
                </a:solidFill>
              </a:rPr>
              <a:t>Při odlévání spodem se ocel nelije do kokil přímo, ale přes licí kůl a vtokové kanály, rovnoměrně pak stoupá ve všech kokilách současně.</a:t>
            </a:r>
          </a:p>
          <a:p>
            <a:pPr lvl="1" algn="just">
              <a:buClr>
                <a:srgbClr val="983033"/>
              </a:buClr>
              <a:buFont typeface="Wingdings" panose="05000000000000000000" pitchFamily="2" charset="2"/>
              <a:buChar char="ü"/>
            </a:pPr>
            <a:r>
              <a:rPr lang="cs-CZ" dirty="0">
                <a:solidFill>
                  <a:schemeClr val="tx1"/>
                </a:solidFill>
              </a:rPr>
              <a:t>Odlévání oceli horem nebo spodem se provádí do licí soupravy.</a:t>
            </a:r>
          </a:p>
          <a:p>
            <a:pPr lvl="1" algn="just">
              <a:buClr>
                <a:srgbClr val="983033"/>
              </a:buClr>
              <a:buFont typeface="Wingdings" panose="05000000000000000000" pitchFamily="2" charset="2"/>
              <a:buChar char="ü"/>
            </a:pPr>
            <a:r>
              <a:rPr lang="cs-CZ" dirty="0">
                <a:solidFill>
                  <a:schemeClr val="tx1"/>
                </a:solidFill>
              </a:rPr>
              <a:t>Licí souprava se skládá z následujících základních částí: </a:t>
            </a:r>
            <a:r>
              <a:rPr lang="cs-CZ" i="1" dirty="0">
                <a:solidFill>
                  <a:schemeClr val="tx1"/>
                </a:solidFill>
              </a:rPr>
              <a:t>licí deska, kokila, kokilová podložka a hlavový nástavec. </a:t>
            </a:r>
          </a:p>
          <a:p>
            <a:pPr lvl="1" algn="just">
              <a:buClr>
                <a:srgbClr val="983033"/>
              </a:buClr>
              <a:buFont typeface="Wingdings" panose="05000000000000000000" pitchFamily="2" charset="2"/>
              <a:buChar char="ü"/>
            </a:pPr>
            <a:endParaRPr lang="cs-CZ" sz="1800" dirty="0">
              <a:solidFill>
                <a:schemeClr val="tx1"/>
              </a:solidFill>
            </a:endParaRPr>
          </a:p>
        </p:txBody>
      </p:sp>
    </p:spTree>
    <p:extLst>
      <p:ext uri="{BB962C8B-B14F-4D97-AF65-F5344CB8AC3E}">
        <p14:creationId xmlns:p14="http://schemas.microsoft.com/office/powerpoint/2010/main" val="3533846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Ukázka principu odlévání oceli do kokil</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10" name="Zástupný obsah 9">
            <a:extLst>
              <a:ext uri="{FF2B5EF4-FFF2-40B4-BE49-F238E27FC236}">
                <a16:creationId xmlns:a16="http://schemas.microsoft.com/office/drawing/2014/main" id="{695F4351-602A-416C-8134-7166706844BF}"/>
              </a:ext>
            </a:extLst>
          </p:cNvPr>
          <p:cNvPicPr>
            <a:picLocks noGrp="1" noChangeAspect="1"/>
          </p:cNvPicPr>
          <p:nvPr>
            <p:ph idx="1"/>
          </p:nvPr>
        </p:nvPicPr>
        <p:blipFill>
          <a:blip r:embed="rId3"/>
          <a:stretch>
            <a:fillRect/>
          </a:stretch>
        </p:blipFill>
        <p:spPr>
          <a:xfrm>
            <a:off x="2881746" y="2092853"/>
            <a:ext cx="6303818" cy="4097482"/>
          </a:xfrm>
        </p:spPr>
      </p:pic>
    </p:spTree>
    <p:extLst>
      <p:ext uri="{BB962C8B-B14F-4D97-AF65-F5344CB8AC3E}">
        <p14:creationId xmlns:p14="http://schemas.microsoft.com/office/powerpoint/2010/main" val="3793332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Plynulé odlévání oceli </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4"/>
            <a:ext cx="5552902" cy="4614050"/>
          </a:xfrm>
        </p:spPr>
        <p:txBody>
          <a:bodyPr>
            <a:noAutofit/>
          </a:bodyPr>
          <a:lstStyle/>
          <a:p>
            <a:pPr lvl="1" algn="just">
              <a:buClr>
                <a:srgbClr val="983033"/>
              </a:buClr>
              <a:buFont typeface="Wingdings" panose="05000000000000000000" pitchFamily="2" charset="2"/>
              <a:buChar char="ü"/>
            </a:pPr>
            <a:r>
              <a:rPr lang="cs-CZ" dirty="0">
                <a:solidFill>
                  <a:schemeClr val="tx1"/>
                </a:solidFill>
              </a:rPr>
              <a:t>Představuje technologii, která nahrazuje stávající postup odlévání oceli ingotovou cestou. </a:t>
            </a:r>
          </a:p>
          <a:p>
            <a:pPr lvl="1" algn="just">
              <a:buClr>
                <a:srgbClr val="983033"/>
              </a:buClr>
              <a:buFont typeface="Wingdings" panose="05000000000000000000" pitchFamily="2" charset="2"/>
              <a:buChar char="ü"/>
            </a:pPr>
            <a:r>
              <a:rPr lang="cs-CZ" dirty="0">
                <a:solidFill>
                  <a:schemeClr val="tx1"/>
                </a:solidFill>
              </a:rPr>
              <a:t>Princip plynulého odlévání lze definovat jako technologický postup, při kterém je tekutá ocel na zařízení plynulého odlévání (ZPO) průběžně zpracovávána na předlitek, který může mít různé tvary dle požadavků pro následné tváření.</a:t>
            </a:r>
          </a:p>
          <a:p>
            <a:pPr lvl="1" algn="just">
              <a:buClr>
                <a:srgbClr val="983033"/>
              </a:buClr>
              <a:buFont typeface="Wingdings" panose="05000000000000000000" pitchFamily="2" charset="2"/>
              <a:buChar char="ü"/>
            </a:pPr>
            <a:endParaRPr lang="cs-CZ" sz="1800" dirty="0">
              <a:solidFill>
                <a:schemeClr val="tx1"/>
              </a:solidFill>
            </a:endParaRPr>
          </a:p>
        </p:txBody>
      </p:sp>
      <p:pic>
        <p:nvPicPr>
          <p:cNvPr id="7" name="Obrázek 6">
            <a:extLst>
              <a:ext uri="{FF2B5EF4-FFF2-40B4-BE49-F238E27FC236}">
                <a16:creationId xmlns:a16="http://schemas.microsoft.com/office/drawing/2014/main" id="{6D989B29-6FED-4E54-92EA-774C2C436CD5}"/>
              </a:ext>
            </a:extLst>
          </p:cNvPr>
          <p:cNvPicPr>
            <a:picLocks noChangeAspect="1"/>
          </p:cNvPicPr>
          <p:nvPr/>
        </p:nvPicPr>
        <p:blipFill>
          <a:blip r:embed="rId3"/>
          <a:stretch>
            <a:fillRect/>
          </a:stretch>
        </p:blipFill>
        <p:spPr>
          <a:xfrm>
            <a:off x="7230179" y="1846539"/>
            <a:ext cx="4227530" cy="3928322"/>
          </a:xfrm>
          <a:prstGeom prst="rect">
            <a:avLst/>
          </a:prstGeom>
        </p:spPr>
      </p:pic>
      <p:sp>
        <p:nvSpPr>
          <p:cNvPr id="8" name="TextovéPole 7">
            <a:extLst>
              <a:ext uri="{FF2B5EF4-FFF2-40B4-BE49-F238E27FC236}">
                <a16:creationId xmlns:a16="http://schemas.microsoft.com/office/drawing/2014/main" id="{04ACE477-826D-442A-9B53-11A8BC9FB42F}"/>
              </a:ext>
            </a:extLst>
          </p:cNvPr>
          <p:cNvSpPr txBox="1"/>
          <p:nvPr/>
        </p:nvSpPr>
        <p:spPr>
          <a:xfrm>
            <a:off x="7952509" y="5971309"/>
            <a:ext cx="3142211" cy="369332"/>
          </a:xfrm>
          <a:prstGeom prst="rect">
            <a:avLst/>
          </a:prstGeom>
          <a:noFill/>
        </p:spPr>
        <p:txBody>
          <a:bodyPr wrap="square" rtlCol="0">
            <a:spAutoFit/>
          </a:bodyPr>
          <a:lstStyle/>
          <a:p>
            <a:pPr algn="ctr"/>
            <a:r>
              <a:rPr lang="cs-CZ" i="1" dirty="0"/>
              <a:t>Zařízení pro plynulé odlévání</a:t>
            </a:r>
          </a:p>
        </p:txBody>
      </p:sp>
    </p:spTree>
    <p:extLst>
      <p:ext uri="{BB962C8B-B14F-4D97-AF65-F5344CB8AC3E}">
        <p14:creationId xmlns:p14="http://schemas.microsoft.com/office/powerpoint/2010/main" val="418101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sz="6000" dirty="0">
                <a:solidFill>
                  <a:schemeClr val="tx1"/>
                </a:solidFill>
              </a:rPr>
              <a:t>Shrnutí problematiky slévárenských technologií zaměřených na ocelové a litinové odlitky</a:t>
            </a:r>
          </a:p>
        </p:txBody>
      </p:sp>
      <p:sp>
        <p:nvSpPr>
          <p:cNvPr id="3" name="Zástupný symbol pro text 2"/>
          <p:cNvSpPr>
            <a:spLocks noGrp="1"/>
          </p:cNvSpPr>
          <p:nvPr>
            <p:ph type="body" idx="1"/>
          </p:nvPr>
        </p:nvSpPr>
        <p:spPr/>
        <p:txBody>
          <a:bodyPr>
            <a:normAutofit/>
          </a:bodyPr>
          <a:lstStyle/>
          <a:p>
            <a:pPr algn="ctr"/>
            <a:r>
              <a:rPr lang="cs-CZ" sz="3200" cap="none" dirty="0"/>
              <a:t>Seminář č. 1</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30" y="376238"/>
            <a:ext cx="3905250" cy="466725"/>
          </a:xfrm>
          <a:prstGeom prst="rect">
            <a:avLst/>
          </a:prstGeom>
        </p:spPr>
      </p:pic>
    </p:spTree>
    <p:extLst>
      <p:ext uri="{BB962C8B-B14F-4D97-AF65-F5344CB8AC3E}">
        <p14:creationId xmlns:p14="http://schemas.microsoft.com/office/powerpoint/2010/main" val="218962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Výroba a zpracování litiny </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9" y="1845734"/>
            <a:ext cx="10115203" cy="4319539"/>
          </a:xfrm>
        </p:spPr>
        <p:txBody>
          <a:bodyPr>
            <a:noAutofit/>
          </a:bodyPr>
          <a:lstStyle/>
          <a:p>
            <a:pPr lvl="1" algn="just">
              <a:buClr>
                <a:srgbClr val="983033"/>
              </a:buClr>
              <a:buFont typeface="Wingdings" panose="05000000000000000000" pitchFamily="2" charset="2"/>
              <a:buChar char="ü"/>
            </a:pPr>
            <a:r>
              <a:rPr lang="cs-CZ" sz="1800" b="1" dirty="0">
                <a:solidFill>
                  <a:schemeClr val="tx1"/>
                </a:solidFill>
              </a:rPr>
              <a:t>Charakteristika litin: </a:t>
            </a:r>
            <a:r>
              <a:rPr lang="cs-CZ" sz="1800" dirty="0">
                <a:solidFill>
                  <a:schemeClr val="tx1"/>
                </a:solidFill>
              </a:rPr>
              <a:t>litina je slitina železa s C&gt;2,14 % a dalších prvků (Si, Mn, P, S).</a:t>
            </a:r>
          </a:p>
          <a:p>
            <a:pPr lvl="1" algn="just">
              <a:buClr>
                <a:srgbClr val="983033"/>
              </a:buClr>
              <a:buFont typeface="Wingdings" panose="05000000000000000000" pitchFamily="2" charset="2"/>
              <a:buChar char="ü"/>
            </a:pPr>
            <a:r>
              <a:rPr lang="cs-CZ" dirty="0">
                <a:solidFill>
                  <a:schemeClr val="tx1"/>
                </a:solidFill>
              </a:rPr>
              <a:t>U</a:t>
            </a:r>
            <a:r>
              <a:rPr lang="cs-CZ" sz="1800" dirty="0">
                <a:solidFill>
                  <a:schemeClr val="tx1"/>
                </a:solidFill>
              </a:rPr>
              <a:t> litin se výrazně </a:t>
            </a:r>
            <a:r>
              <a:rPr lang="cs-CZ" dirty="0">
                <a:solidFill>
                  <a:schemeClr val="tx1"/>
                </a:solidFill>
              </a:rPr>
              <a:t>projevuje</a:t>
            </a:r>
            <a:r>
              <a:rPr lang="cs-CZ" sz="1800" dirty="0">
                <a:solidFill>
                  <a:schemeClr val="tx1"/>
                </a:solidFill>
              </a:rPr>
              <a:t> existence metastabilní a stabilní rovnováhy. </a:t>
            </a:r>
          </a:p>
          <a:p>
            <a:pPr lvl="1" algn="just">
              <a:buClr>
                <a:srgbClr val="983033"/>
              </a:buClr>
              <a:buFont typeface="Wingdings" panose="05000000000000000000" pitchFamily="2" charset="2"/>
              <a:buChar char="ü"/>
            </a:pPr>
            <a:r>
              <a:rPr lang="cs-CZ" dirty="0">
                <a:solidFill>
                  <a:schemeClr val="tx1"/>
                </a:solidFill>
              </a:rPr>
              <a:t>Uhlík je v litinách vyloučen ve formě grafitu (grafitické litiny), nebo cementitu (Fe</a:t>
            </a:r>
            <a:r>
              <a:rPr lang="cs-CZ" baseline="-25000" dirty="0">
                <a:solidFill>
                  <a:schemeClr val="tx1"/>
                </a:solidFill>
              </a:rPr>
              <a:t>3</a:t>
            </a:r>
            <a:r>
              <a:rPr lang="cs-CZ" dirty="0">
                <a:solidFill>
                  <a:schemeClr val="tx1"/>
                </a:solidFill>
              </a:rPr>
              <a:t>C).</a:t>
            </a:r>
          </a:p>
          <a:p>
            <a:pPr lvl="1" algn="just">
              <a:buClr>
                <a:srgbClr val="983033"/>
              </a:buClr>
              <a:buFont typeface="Wingdings" panose="05000000000000000000" pitchFamily="2" charset="2"/>
              <a:buChar char="ü"/>
            </a:pPr>
            <a:r>
              <a:rPr lang="cs-CZ" sz="1800" dirty="0">
                <a:solidFill>
                  <a:schemeClr val="tx1"/>
                </a:solidFill>
              </a:rPr>
              <a:t>Většina odlitků se </a:t>
            </a:r>
            <a:r>
              <a:rPr lang="cs-CZ" dirty="0">
                <a:solidFill>
                  <a:schemeClr val="tx1"/>
                </a:solidFill>
              </a:rPr>
              <a:t>odlévá z tzv. grafitických litin, které mají dobré slévárenské vlastnosti. </a:t>
            </a:r>
          </a:p>
          <a:p>
            <a:pPr lvl="1" algn="just">
              <a:buClr>
                <a:srgbClr val="983033"/>
              </a:buClr>
              <a:buFont typeface="Wingdings" panose="05000000000000000000" pitchFamily="2" charset="2"/>
              <a:buChar char="ü"/>
            </a:pPr>
            <a:r>
              <a:rPr lang="cs-CZ" sz="1800" dirty="0">
                <a:solidFill>
                  <a:schemeClr val="tx1"/>
                </a:solidFill>
              </a:rPr>
              <a:t>Litiny</a:t>
            </a:r>
            <a:r>
              <a:rPr lang="cs-CZ" dirty="0">
                <a:solidFill>
                  <a:schemeClr val="tx1"/>
                </a:solidFill>
              </a:rPr>
              <a:t>, které mají ve struktuře vyloučen cementit, se používají tam, kde odlitek má mít vysokou tvrdost, nebo odolnost proti otěru. </a:t>
            </a:r>
          </a:p>
          <a:p>
            <a:pPr lvl="3" algn="just">
              <a:buClr>
                <a:srgbClr val="983033"/>
              </a:buClr>
              <a:buFont typeface="Wingdings" panose="05000000000000000000" pitchFamily="2" charset="2"/>
              <a:buChar char="Ø"/>
            </a:pPr>
            <a:r>
              <a:rPr lang="cs-CZ" sz="1800" b="1" dirty="0">
                <a:solidFill>
                  <a:schemeClr val="tx1"/>
                </a:solidFill>
              </a:rPr>
              <a:t> litiny s lupínkovým grafitem </a:t>
            </a:r>
            <a:r>
              <a:rPr lang="cs-CZ" sz="1800" dirty="0">
                <a:solidFill>
                  <a:schemeClr val="tx1"/>
                </a:solidFill>
              </a:rPr>
              <a:t>(LLG; EN-GJL-150 až 350),</a:t>
            </a:r>
          </a:p>
          <a:p>
            <a:pPr lvl="3" algn="just">
              <a:buClr>
                <a:srgbClr val="983033"/>
              </a:buClr>
              <a:buFont typeface="Wingdings" panose="05000000000000000000" pitchFamily="2" charset="2"/>
              <a:buChar char="Ø"/>
            </a:pPr>
            <a:r>
              <a:rPr lang="cs-CZ" sz="1800" b="1" dirty="0">
                <a:solidFill>
                  <a:schemeClr val="tx1"/>
                </a:solidFill>
              </a:rPr>
              <a:t> litiny s kuličkovým grafitem </a:t>
            </a:r>
            <a:r>
              <a:rPr lang="cs-CZ" sz="1800" dirty="0">
                <a:solidFill>
                  <a:schemeClr val="tx1"/>
                </a:solidFill>
              </a:rPr>
              <a:t>(LKG; EN-GJS-350-22 až 900-2),</a:t>
            </a:r>
          </a:p>
          <a:p>
            <a:pPr lvl="3" algn="just">
              <a:buClr>
                <a:srgbClr val="983033"/>
              </a:buClr>
              <a:buFont typeface="Wingdings" panose="05000000000000000000" pitchFamily="2" charset="2"/>
              <a:buChar char="Ø"/>
            </a:pPr>
            <a:r>
              <a:rPr lang="cs-CZ" sz="1800" b="1" dirty="0">
                <a:solidFill>
                  <a:schemeClr val="tx1"/>
                </a:solidFill>
              </a:rPr>
              <a:t> litiny s červíkovitým grafitem </a:t>
            </a:r>
            <a:r>
              <a:rPr lang="cs-CZ" sz="1800" dirty="0">
                <a:solidFill>
                  <a:schemeClr val="tx1"/>
                </a:solidFill>
              </a:rPr>
              <a:t>(TLB; EN-GJMW-350-4 až 550-4) a </a:t>
            </a:r>
            <a:r>
              <a:rPr lang="cs-CZ" sz="1800" b="1" dirty="0">
                <a:solidFill>
                  <a:schemeClr val="tx1"/>
                </a:solidFill>
              </a:rPr>
              <a:t>černým lomem </a:t>
            </a:r>
            <a:r>
              <a:rPr lang="cs-CZ" sz="1800" dirty="0">
                <a:solidFill>
                  <a:schemeClr val="tx1"/>
                </a:solidFill>
              </a:rPr>
              <a:t>(TLČ; EN-GJMB-300-6 až 800-1),</a:t>
            </a:r>
          </a:p>
          <a:p>
            <a:pPr lvl="3" algn="just">
              <a:buClr>
                <a:srgbClr val="983033"/>
              </a:buClr>
              <a:buFont typeface="Wingdings" panose="05000000000000000000" pitchFamily="2" charset="2"/>
              <a:buChar char="Ø"/>
            </a:pPr>
            <a:r>
              <a:rPr lang="cs-CZ" sz="1800" b="1" dirty="0">
                <a:solidFill>
                  <a:schemeClr val="tx1"/>
                </a:solidFill>
              </a:rPr>
              <a:t> bílá litina </a:t>
            </a:r>
            <a:r>
              <a:rPr lang="cs-CZ" sz="1800" dirty="0">
                <a:solidFill>
                  <a:schemeClr val="tx1"/>
                </a:solidFill>
              </a:rPr>
              <a:t>(bez volně vyloučeného grafitu s volným cementitem),</a:t>
            </a:r>
          </a:p>
          <a:p>
            <a:pPr lvl="3" algn="just">
              <a:buClr>
                <a:srgbClr val="983033"/>
              </a:buClr>
              <a:buFont typeface="Wingdings" panose="05000000000000000000" pitchFamily="2" charset="2"/>
              <a:buChar char="Ø"/>
            </a:pPr>
            <a:r>
              <a:rPr lang="cs-CZ" sz="1800" b="1" dirty="0">
                <a:solidFill>
                  <a:schemeClr val="tx1"/>
                </a:solidFill>
              </a:rPr>
              <a:t> legované litiny </a:t>
            </a:r>
            <a:r>
              <a:rPr lang="cs-CZ" sz="1800" dirty="0">
                <a:solidFill>
                  <a:schemeClr val="tx1"/>
                </a:solidFill>
              </a:rPr>
              <a:t>pro speciální určení. </a:t>
            </a:r>
          </a:p>
        </p:txBody>
      </p:sp>
    </p:spTree>
    <p:extLst>
      <p:ext uri="{BB962C8B-B14F-4D97-AF65-F5344CB8AC3E}">
        <p14:creationId xmlns:p14="http://schemas.microsoft.com/office/powerpoint/2010/main" val="2565687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Ukázka struktur různých litin</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7" name="Zástupný obsah 6">
            <a:extLst>
              <a:ext uri="{FF2B5EF4-FFF2-40B4-BE49-F238E27FC236}">
                <a16:creationId xmlns:a16="http://schemas.microsoft.com/office/drawing/2014/main" id="{0C38447F-CC25-48B0-A70F-A6C934130461}"/>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1035675" y="1971149"/>
            <a:ext cx="10176808" cy="37092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1847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Výroba a zpracování litiny </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9" y="1845734"/>
            <a:ext cx="10115203" cy="4319539"/>
          </a:xfrm>
        </p:spPr>
        <p:txBody>
          <a:bodyPr>
            <a:noAutofit/>
          </a:bodyPr>
          <a:lstStyle/>
          <a:p>
            <a:pPr lvl="1" algn="just">
              <a:buClr>
                <a:srgbClr val="983033"/>
              </a:buClr>
              <a:buFont typeface="Wingdings" panose="05000000000000000000" pitchFamily="2" charset="2"/>
              <a:buChar char="ü"/>
            </a:pPr>
            <a:r>
              <a:rPr lang="cs-CZ" sz="1800" b="1" dirty="0">
                <a:solidFill>
                  <a:schemeClr val="tx1"/>
                </a:solidFill>
              </a:rPr>
              <a:t>Charakteristika litin: </a:t>
            </a:r>
            <a:r>
              <a:rPr lang="cs-CZ" sz="1800" dirty="0">
                <a:solidFill>
                  <a:schemeClr val="tx1"/>
                </a:solidFill>
              </a:rPr>
              <a:t>hlavními prvky </a:t>
            </a:r>
            <a:r>
              <a:rPr lang="cs-CZ" dirty="0">
                <a:solidFill>
                  <a:schemeClr val="tx1"/>
                </a:solidFill>
              </a:rPr>
              <a:t>v litině jsou mimo Fe a C také Si, Mn, P a S a prvky z očkujících přísad.</a:t>
            </a:r>
          </a:p>
          <a:p>
            <a:pPr lvl="1" algn="just">
              <a:buClr>
                <a:srgbClr val="983033"/>
              </a:buClr>
              <a:buFont typeface="Wingdings" panose="05000000000000000000" pitchFamily="2" charset="2"/>
              <a:buChar char="ü"/>
            </a:pPr>
            <a:r>
              <a:rPr lang="cs-CZ" sz="1800" dirty="0">
                <a:solidFill>
                  <a:schemeClr val="tx1"/>
                </a:solidFill>
              </a:rPr>
              <a:t>U legovaných nebo speciálních litin to mohou být prvky Ni, Cu, Mo</a:t>
            </a:r>
            <a:r>
              <a:rPr lang="cs-CZ" dirty="0">
                <a:solidFill>
                  <a:schemeClr val="tx1"/>
                </a:solidFill>
              </a:rPr>
              <a:t>, Sn, Ti, Cr atd.</a:t>
            </a:r>
          </a:p>
          <a:p>
            <a:pPr lvl="1" algn="just">
              <a:buClr>
                <a:srgbClr val="983033"/>
              </a:buClr>
              <a:buFont typeface="Wingdings" panose="05000000000000000000" pitchFamily="2" charset="2"/>
              <a:buChar char="ü"/>
            </a:pPr>
            <a:r>
              <a:rPr lang="cs-CZ" sz="1800" dirty="0">
                <a:solidFill>
                  <a:schemeClr val="tx1"/>
                </a:solidFill>
              </a:rPr>
              <a:t>Poslední skupinu tvoří prvky, jež mohou do litiny přejít z výchozích surovin při druhování a jejich přítomnost je většinou nežádoucí.</a:t>
            </a:r>
          </a:p>
          <a:p>
            <a:pPr lvl="1" algn="just">
              <a:buClr>
                <a:srgbClr val="983033"/>
              </a:buClr>
              <a:buFont typeface="Wingdings" panose="05000000000000000000" pitchFamily="2" charset="2"/>
              <a:buChar char="ü"/>
            </a:pPr>
            <a:r>
              <a:rPr lang="cs-CZ" dirty="0">
                <a:solidFill>
                  <a:schemeClr val="tx1"/>
                </a:solidFill>
              </a:rPr>
              <a:t>Každý prvek má specifický vliv na strukturu tuhnoucí fáze, tj. morfologii grafitu, nebo na základní kovovou hmotu (ZKH) a její mikrostrukturu. </a:t>
            </a:r>
          </a:p>
          <a:p>
            <a:pPr lvl="1" algn="just">
              <a:buClr>
                <a:srgbClr val="983033"/>
              </a:buClr>
              <a:buFont typeface="Wingdings" panose="05000000000000000000" pitchFamily="2" charset="2"/>
              <a:buChar char="ü"/>
            </a:pPr>
            <a:r>
              <a:rPr lang="cs-CZ" sz="1800" dirty="0">
                <a:solidFill>
                  <a:schemeClr val="tx1"/>
                </a:solidFill>
              </a:rPr>
              <a:t>Většina prvků přítomných v litině může být klasifikov</a:t>
            </a:r>
            <a:r>
              <a:rPr lang="cs-CZ" dirty="0">
                <a:solidFill>
                  <a:schemeClr val="tx1"/>
                </a:solidFill>
              </a:rPr>
              <a:t>ána podle jejich vlivu na mikrostrukturu.</a:t>
            </a:r>
          </a:p>
          <a:p>
            <a:pPr lvl="1" algn="just">
              <a:buClr>
                <a:srgbClr val="983033"/>
              </a:buClr>
              <a:buFont typeface="Wingdings" panose="05000000000000000000" pitchFamily="2" charset="2"/>
              <a:buChar char="ü"/>
            </a:pPr>
            <a:r>
              <a:rPr lang="cs-CZ" dirty="0">
                <a:solidFill>
                  <a:schemeClr val="tx1"/>
                </a:solidFill>
              </a:rPr>
              <a:t>Rozlišujeme prvky: </a:t>
            </a:r>
          </a:p>
          <a:p>
            <a:pPr lvl="3" algn="just">
              <a:buClr>
                <a:srgbClr val="983033"/>
              </a:buClr>
              <a:buFont typeface="Wingdings" panose="05000000000000000000" pitchFamily="2" charset="2"/>
              <a:buChar char="Ø"/>
            </a:pPr>
            <a:r>
              <a:rPr lang="cs-CZ" sz="1800" i="1" dirty="0">
                <a:solidFill>
                  <a:schemeClr val="tx1"/>
                </a:solidFill>
              </a:rPr>
              <a:t> primární: C, Si, Mn, P a S,</a:t>
            </a:r>
          </a:p>
          <a:p>
            <a:pPr lvl="3" algn="just">
              <a:buClr>
                <a:srgbClr val="983033"/>
              </a:buClr>
              <a:buFont typeface="Wingdings" panose="05000000000000000000" pitchFamily="2" charset="2"/>
              <a:buChar char="Ø"/>
            </a:pPr>
            <a:r>
              <a:rPr lang="cs-CZ" sz="1800" i="1" dirty="0">
                <a:solidFill>
                  <a:schemeClr val="tx1"/>
                </a:solidFill>
              </a:rPr>
              <a:t> legující: Cu, Ni a Mo, </a:t>
            </a:r>
          </a:p>
          <a:p>
            <a:pPr lvl="3" algn="just">
              <a:buClr>
                <a:srgbClr val="983033"/>
              </a:buClr>
              <a:buFont typeface="Wingdings" panose="05000000000000000000" pitchFamily="2" charset="2"/>
              <a:buChar char="Ø"/>
            </a:pPr>
            <a:r>
              <a:rPr lang="cs-CZ" sz="1800" i="1" dirty="0">
                <a:solidFill>
                  <a:schemeClr val="tx1"/>
                </a:solidFill>
              </a:rPr>
              <a:t> karbidotvorné a perlitotvorné: As, B, Cr, Sn a V,</a:t>
            </a:r>
          </a:p>
          <a:p>
            <a:pPr lvl="3" algn="just">
              <a:buClr>
                <a:srgbClr val="983033"/>
              </a:buClr>
              <a:buFont typeface="Wingdings" panose="05000000000000000000" pitchFamily="2" charset="2"/>
              <a:buChar char="Ø"/>
            </a:pPr>
            <a:r>
              <a:rPr lang="cs-CZ" sz="1800" i="1" dirty="0">
                <a:solidFill>
                  <a:schemeClr val="tx1"/>
                </a:solidFill>
              </a:rPr>
              <a:t> nežádoucí: As, Bi, Pb, Sb atd.,</a:t>
            </a:r>
          </a:p>
          <a:p>
            <a:pPr lvl="3" algn="just">
              <a:buClr>
                <a:srgbClr val="983033"/>
              </a:buClr>
              <a:buFont typeface="Wingdings" panose="05000000000000000000" pitchFamily="2" charset="2"/>
              <a:buChar char="Ø"/>
            </a:pPr>
            <a:r>
              <a:rPr lang="cs-CZ" sz="1800" i="1" dirty="0">
                <a:solidFill>
                  <a:schemeClr val="tx1"/>
                </a:solidFill>
              </a:rPr>
              <a:t> plny: H, N, O. </a:t>
            </a:r>
          </a:p>
        </p:txBody>
      </p:sp>
    </p:spTree>
    <p:extLst>
      <p:ext uri="{BB962C8B-B14F-4D97-AF65-F5344CB8AC3E}">
        <p14:creationId xmlns:p14="http://schemas.microsoft.com/office/powerpoint/2010/main" val="3939327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Výroba a zpracování litiny </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9" y="1845734"/>
            <a:ext cx="10115203" cy="4319539"/>
          </a:xfrm>
        </p:spPr>
        <p:txBody>
          <a:bodyPr>
            <a:noAutofit/>
          </a:bodyPr>
          <a:lstStyle/>
          <a:p>
            <a:pPr lvl="1" algn="just">
              <a:buClr>
                <a:srgbClr val="983033"/>
              </a:buClr>
              <a:buFont typeface="Wingdings" panose="05000000000000000000" pitchFamily="2" charset="2"/>
              <a:buChar char="ü"/>
            </a:pPr>
            <a:r>
              <a:rPr lang="cs-CZ" dirty="0">
                <a:solidFill>
                  <a:schemeClr val="tx1"/>
                </a:solidFill>
              </a:rPr>
              <a:t>Základními surovinami pro výrobu litin jsou </a:t>
            </a:r>
            <a:r>
              <a:rPr lang="cs-CZ" b="1" dirty="0">
                <a:solidFill>
                  <a:schemeClr val="tx1"/>
                </a:solidFill>
              </a:rPr>
              <a:t>surové železo a ocelový odpad. </a:t>
            </a:r>
          </a:p>
          <a:p>
            <a:pPr lvl="1" algn="just">
              <a:buClr>
                <a:srgbClr val="983033"/>
              </a:buClr>
              <a:buFont typeface="Wingdings" panose="05000000000000000000" pitchFamily="2" charset="2"/>
              <a:buChar char="ü"/>
            </a:pPr>
            <a:r>
              <a:rPr lang="cs-CZ" dirty="0">
                <a:solidFill>
                  <a:schemeClr val="tx1"/>
                </a:solidFill>
              </a:rPr>
              <a:t>Dále vratný materiál, legury, nauhličovadla, modifikátory a struskotvorné přísady. </a:t>
            </a:r>
          </a:p>
          <a:p>
            <a:pPr lvl="1" algn="just">
              <a:buClr>
                <a:srgbClr val="983033"/>
              </a:buClr>
              <a:buFont typeface="Wingdings" panose="05000000000000000000" pitchFamily="2" charset="2"/>
              <a:buChar char="ü"/>
            </a:pPr>
            <a:r>
              <a:rPr lang="cs-CZ" dirty="0">
                <a:solidFill>
                  <a:schemeClr val="tx1"/>
                </a:solidFill>
              </a:rPr>
              <a:t>Tyto materiály se zpracovávají na litinu v některém z k tomu určených agregátů. </a:t>
            </a:r>
          </a:p>
          <a:p>
            <a:pPr lvl="1" algn="just">
              <a:buClr>
                <a:srgbClr val="983033"/>
              </a:buClr>
              <a:buFont typeface="Wingdings" panose="05000000000000000000" pitchFamily="2" charset="2"/>
              <a:buChar char="ü"/>
            </a:pPr>
            <a:r>
              <a:rPr lang="cs-CZ" sz="1800" dirty="0">
                <a:solidFill>
                  <a:schemeClr val="tx1"/>
                </a:solidFill>
              </a:rPr>
              <a:t>Nejst</a:t>
            </a:r>
            <a:r>
              <a:rPr lang="cs-CZ" dirty="0">
                <a:solidFill>
                  <a:schemeClr val="tx1"/>
                </a:solidFill>
              </a:rPr>
              <a:t>arší a nejvíce používané jsou kuplové pece (KP), dále pák elektrické indukční pece (EIP), elektrické obloukové pece (EOP).</a:t>
            </a:r>
          </a:p>
        </p:txBody>
      </p:sp>
    </p:spTree>
    <p:extLst>
      <p:ext uri="{BB962C8B-B14F-4D97-AF65-F5344CB8AC3E}">
        <p14:creationId xmlns:p14="http://schemas.microsoft.com/office/powerpoint/2010/main" val="1946068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Kuplovna </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9" y="1845734"/>
            <a:ext cx="6439594" cy="4319539"/>
          </a:xfrm>
        </p:spPr>
        <p:txBody>
          <a:bodyPr>
            <a:noAutofit/>
          </a:bodyPr>
          <a:lstStyle/>
          <a:p>
            <a:pPr lvl="1" algn="just">
              <a:buClr>
                <a:srgbClr val="983033"/>
              </a:buClr>
              <a:buFont typeface="Wingdings" panose="05000000000000000000" pitchFamily="2" charset="2"/>
              <a:buChar char="ü"/>
            </a:pPr>
            <a:r>
              <a:rPr lang="cs-CZ" dirty="0">
                <a:solidFill>
                  <a:schemeClr val="tx1"/>
                </a:solidFill>
              </a:rPr>
              <a:t>Kuplovna je šachtová pec, která funguje jako protiproudý výměník tepla.</a:t>
            </a:r>
          </a:p>
          <a:p>
            <a:pPr lvl="1" algn="just">
              <a:buClr>
                <a:srgbClr val="983033"/>
              </a:buClr>
              <a:buFont typeface="Wingdings" panose="05000000000000000000" pitchFamily="2" charset="2"/>
              <a:buChar char="ü"/>
            </a:pPr>
            <a:r>
              <a:rPr lang="cs-CZ" dirty="0">
                <a:solidFill>
                  <a:schemeClr val="tx1"/>
                </a:solidFill>
              </a:rPr>
              <a:t>Zdrojem tepla v kuplovnách je nejčastěji koks.</a:t>
            </a:r>
          </a:p>
          <a:p>
            <a:pPr lvl="1" algn="just">
              <a:buClr>
                <a:srgbClr val="983033"/>
              </a:buClr>
              <a:buFont typeface="Wingdings" panose="05000000000000000000" pitchFamily="2" charset="2"/>
              <a:buChar char="ü"/>
            </a:pPr>
            <a:r>
              <a:rPr lang="cs-CZ" dirty="0">
                <a:solidFill>
                  <a:schemeClr val="tx1"/>
                </a:solidFill>
              </a:rPr>
              <a:t>Kuplovna má šachtovitý, žáruvzdorně vyzděný pecní prostor. </a:t>
            </a:r>
          </a:p>
          <a:p>
            <a:pPr lvl="1" algn="just">
              <a:buClr>
                <a:srgbClr val="983033"/>
              </a:buClr>
              <a:buFont typeface="Wingdings" panose="05000000000000000000" pitchFamily="2" charset="2"/>
              <a:buChar char="ü"/>
            </a:pPr>
            <a:r>
              <a:rPr lang="cs-CZ" dirty="0">
                <a:solidFill>
                  <a:schemeClr val="tx1"/>
                </a:solidFill>
              </a:rPr>
              <a:t>Spalovací vzduch, „vítr“, je vháněn tryskami a spaluje koks. </a:t>
            </a:r>
          </a:p>
          <a:p>
            <a:pPr lvl="1" algn="just">
              <a:buClr>
                <a:srgbClr val="983033"/>
              </a:buClr>
              <a:buFont typeface="Wingdings" panose="05000000000000000000" pitchFamily="2" charset="2"/>
              <a:buChar char="ü"/>
            </a:pPr>
            <a:r>
              <a:rPr lang="cs-CZ" dirty="0">
                <a:solidFill>
                  <a:schemeClr val="tx1"/>
                </a:solidFill>
              </a:rPr>
              <a:t>Stoupající spaliny zahřívají vsázku, která se seshora sesouvá. </a:t>
            </a:r>
          </a:p>
          <a:p>
            <a:pPr lvl="1" algn="just">
              <a:buClr>
                <a:srgbClr val="983033"/>
              </a:buClr>
              <a:buFont typeface="Wingdings" panose="05000000000000000000" pitchFamily="2" charset="2"/>
              <a:buChar char="ü"/>
            </a:pPr>
            <a:r>
              <a:rPr lang="cs-CZ" dirty="0">
                <a:solidFill>
                  <a:schemeClr val="tx1"/>
                </a:solidFill>
              </a:rPr>
              <a:t>Nedaleko trysek se vsázka taví a odkapává do nístěje. </a:t>
            </a:r>
          </a:p>
          <a:p>
            <a:pPr lvl="1" algn="just">
              <a:buClr>
                <a:srgbClr val="983033"/>
              </a:buClr>
              <a:buFont typeface="Wingdings" panose="05000000000000000000" pitchFamily="2" charset="2"/>
              <a:buChar char="ü"/>
            </a:pPr>
            <a:r>
              <a:rPr lang="cs-CZ" dirty="0">
                <a:solidFill>
                  <a:schemeClr val="tx1"/>
                </a:solidFill>
              </a:rPr>
              <a:t>Kapalná litina vytéká z kuplovny do předpecí, které slouží jako sběrná jímka. </a:t>
            </a:r>
          </a:p>
          <a:p>
            <a:pPr lvl="1" algn="just">
              <a:buClr>
                <a:srgbClr val="983033"/>
              </a:buClr>
              <a:buFont typeface="Wingdings" panose="05000000000000000000" pitchFamily="2" charset="2"/>
              <a:buChar char="ü"/>
            </a:pPr>
            <a:r>
              <a:rPr lang="cs-CZ" dirty="0">
                <a:solidFill>
                  <a:schemeClr val="tx1"/>
                </a:solidFill>
              </a:rPr>
              <a:t>Sifonovým odtokem se litina odděluje od lehčí strusky.</a:t>
            </a:r>
          </a:p>
          <a:p>
            <a:pPr lvl="1" algn="just">
              <a:buClr>
                <a:srgbClr val="983033"/>
              </a:buClr>
              <a:buFont typeface="Wingdings" panose="05000000000000000000" pitchFamily="2" charset="2"/>
              <a:buChar char="ü"/>
            </a:pPr>
            <a:endParaRPr lang="cs-CZ" dirty="0">
              <a:solidFill>
                <a:schemeClr val="tx1"/>
              </a:solidFill>
            </a:endParaRPr>
          </a:p>
        </p:txBody>
      </p:sp>
      <p:pic>
        <p:nvPicPr>
          <p:cNvPr id="8" name="Obrázek 7">
            <a:extLst>
              <a:ext uri="{FF2B5EF4-FFF2-40B4-BE49-F238E27FC236}">
                <a16:creationId xmlns:a16="http://schemas.microsoft.com/office/drawing/2014/main" id="{6C1218D8-E488-4BD9-ADF0-FD8F7B0C0C6E}"/>
              </a:ext>
            </a:extLst>
          </p:cNvPr>
          <p:cNvPicPr>
            <a:picLocks noChangeAspect="1"/>
          </p:cNvPicPr>
          <p:nvPr/>
        </p:nvPicPr>
        <p:blipFill>
          <a:blip r:embed="rId3"/>
          <a:stretch>
            <a:fillRect/>
          </a:stretch>
        </p:blipFill>
        <p:spPr>
          <a:xfrm>
            <a:off x="8030820" y="1825625"/>
            <a:ext cx="3322979" cy="4235333"/>
          </a:xfrm>
          <a:prstGeom prst="rect">
            <a:avLst/>
          </a:prstGeom>
        </p:spPr>
      </p:pic>
      <p:sp>
        <p:nvSpPr>
          <p:cNvPr id="9" name="TextovéPole 8">
            <a:extLst>
              <a:ext uri="{FF2B5EF4-FFF2-40B4-BE49-F238E27FC236}">
                <a16:creationId xmlns:a16="http://schemas.microsoft.com/office/drawing/2014/main" id="{A66B5254-0656-4AFF-BC11-F1538B0F2C51}"/>
              </a:ext>
            </a:extLst>
          </p:cNvPr>
          <p:cNvSpPr txBox="1"/>
          <p:nvPr/>
        </p:nvSpPr>
        <p:spPr>
          <a:xfrm>
            <a:off x="8148582" y="6039771"/>
            <a:ext cx="3063901" cy="369332"/>
          </a:xfrm>
          <a:prstGeom prst="rect">
            <a:avLst/>
          </a:prstGeom>
          <a:noFill/>
        </p:spPr>
        <p:txBody>
          <a:bodyPr wrap="square" rtlCol="0">
            <a:spAutoFit/>
          </a:bodyPr>
          <a:lstStyle/>
          <a:p>
            <a:r>
              <a:rPr lang="cs-CZ" i="1" dirty="0"/>
              <a:t>Ukázka průřezu kuplovou pecí</a:t>
            </a:r>
          </a:p>
        </p:txBody>
      </p:sp>
    </p:spTree>
    <p:extLst>
      <p:ext uri="{BB962C8B-B14F-4D97-AF65-F5344CB8AC3E}">
        <p14:creationId xmlns:p14="http://schemas.microsoft.com/office/powerpoint/2010/main" val="1853166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Kuplovna </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9" y="1845734"/>
            <a:ext cx="6439594" cy="4319539"/>
          </a:xfrm>
        </p:spPr>
        <p:txBody>
          <a:bodyPr>
            <a:noAutofit/>
          </a:bodyPr>
          <a:lstStyle/>
          <a:p>
            <a:pPr lvl="1" algn="just">
              <a:buClr>
                <a:srgbClr val="983033"/>
              </a:buClr>
              <a:buFont typeface="Wingdings" panose="05000000000000000000" pitchFamily="2" charset="2"/>
              <a:buChar char="ü"/>
            </a:pPr>
            <a:r>
              <a:rPr lang="cs-CZ" dirty="0">
                <a:solidFill>
                  <a:schemeClr val="tx1"/>
                </a:solidFill>
              </a:rPr>
              <a:t> Základní metalurgické pochody v kuplové peci lze rozdělit na:</a:t>
            </a:r>
          </a:p>
          <a:p>
            <a:pPr lvl="2" algn="just">
              <a:buClr>
                <a:srgbClr val="983033"/>
              </a:buClr>
              <a:buFont typeface="Wingdings" panose="05000000000000000000" pitchFamily="2" charset="2"/>
              <a:buChar char="Ø"/>
            </a:pPr>
            <a:r>
              <a:rPr lang="cs-CZ" sz="1800" i="1" dirty="0">
                <a:solidFill>
                  <a:schemeClr val="tx1"/>
                </a:solidFill>
              </a:rPr>
              <a:t> nauhličení litiny, </a:t>
            </a:r>
          </a:p>
          <a:p>
            <a:pPr lvl="2" algn="just">
              <a:buClr>
                <a:srgbClr val="983033"/>
              </a:buClr>
              <a:buFont typeface="Wingdings" panose="05000000000000000000" pitchFamily="2" charset="2"/>
              <a:buChar char="Ø"/>
            </a:pPr>
            <a:r>
              <a:rPr lang="cs-CZ" sz="1800" i="1" dirty="0">
                <a:solidFill>
                  <a:schemeClr val="tx1"/>
                </a:solidFill>
              </a:rPr>
              <a:t> propal Si, Mn, Fe,</a:t>
            </a:r>
          </a:p>
          <a:p>
            <a:pPr lvl="2" algn="just">
              <a:buClr>
                <a:srgbClr val="983033"/>
              </a:buClr>
              <a:buFont typeface="Wingdings" panose="05000000000000000000" pitchFamily="2" charset="2"/>
              <a:buChar char="Ø"/>
            </a:pPr>
            <a:r>
              <a:rPr lang="cs-CZ" sz="1800" i="1" dirty="0">
                <a:solidFill>
                  <a:schemeClr val="tx1"/>
                </a:solidFill>
              </a:rPr>
              <a:t> změna obsahu P, </a:t>
            </a:r>
          </a:p>
          <a:p>
            <a:pPr lvl="2" algn="just">
              <a:buClr>
                <a:srgbClr val="983033"/>
              </a:buClr>
              <a:buFont typeface="Wingdings" panose="05000000000000000000" pitchFamily="2" charset="2"/>
              <a:buChar char="Ø"/>
            </a:pPr>
            <a:r>
              <a:rPr lang="cs-CZ" sz="1800" i="1" dirty="0">
                <a:solidFill>
                  <a:schemeClr val="tx1"/>
                </a:solidFill>
              </a:rPr>
              <a:t> změna obsahu S, </a:t>
            </a:r>
          </a:p>
          <a:p>
            <a:pPr lvl="2" algn="just">
              <a:buClr>
                <a:srgbClr val="983033"/>
              </a:buClr>
              <a:buFont typeface="Wingdings" panose="05000000000000000000" pitchFamily="2" charset="2"/>
              <a:buChar char="Ø"/>
            </a:pPr>
            <a:r>
              <a:rPr lang="cs-CZ" sz="1800" i="1" dirty="0">
                <a:solidFill>
                  <a:schemeClr val="tx1"/>
                </a:solidFill>
              </a:rPr>
              <a:t> změna obsahu ostatních prvků. </a:t>
            </a:r>
          </a:p>
        </p:txBody>
      </p:sp>
      <p:pic>
        <p:nvPicPr>
          <p:cNvPr id="8" name="Obrázek 7">
            <a:extLst>
              <a:ext uri="{FF2B5EF4-FFF2-40B4-BE49-F238E27FC236}">
                <a16:creationId xmlns:a16="http://schemas.microsoft.com/office/drawing/2014/main" id="{6C1218D8-E488-4BD9-ADF0-FD8F7B0C0C6E}"/>
              </a:ext>
            </a:extLst>
          </p:cNvPr>
          <p:cNvPicPr>
            <a:picLocks noChangeAspect="1"/>
          </p:cNvPicPr>
          <p:nvPr/>
        </p:nvPicPr>
        <p:blipFill>
          <a:blip r:embed="rId3"/>
          <a:stretch>
            <a:fillRect/>
          </a:stretch>
        </p:blipFill>
        <p:spPr>
          <a:xfrm>
            <a:off x="8030820" y="1825625"/>
            <a:ext cx="3322979" cy="4235333"/>
          </a:xfrm>
          <a:prstGeom prst="rect">
            <a:avLst/>
          </a:prstGeom>
        </p:spPr>
      </p:pic>
      <p:sp>
        <p:nvSpPr>
          <p:cNvPr id="9" name="TextovéPole 8">
            <a:extLst>
              <a:ext uri="{FF2B5EF4-FFF2-40B4-BE49-F238E27FC236}">
                <a16:creationId xmlns:a16="http://schemas.microsoft.com/office/drawing/2014/main" id="{A66B5254-0656-4AFF-BC11-F1538B0F2C51}"/>
              </a:ext>
            </a:extLst>
          </p:cNvPr>
          <p:cNvSpPr txBox="1"/>
          <p:nvPr/>
        </p:nvSpPr>
        <p:spPr>
          <a:xfrm>
            <a:off x="8148582" y="6039771"/>
            <a:ext cx="3063901" cy="369332"/>
          </a:xfrm>
          <a:prstGeom prst="rect">
            <a:avLst/>
          </a:prstGeom>
          <a:noFill/>
        </p:spPr>
        <p:txBody>
          <a:bodyPr wrap="square" rtlCol="0">
            <a:spAutoFit/>
          </a:bodyPr>
          <a:lstStyle/>
          <a:p>
            <a:r>
              <a:rPr lang="cs-CZ" i="1" dirty="0"/>
              <a:t>Ukázka průřezu kuplovou pecí</a:t>
            </a:r>
          </a:p>
        </p:txBody>
      </p:sp>
    </p:spTree>
    <p:extLst>
      <p:ext uri="{BB962C8B-B14F-4D97-AF65-F5344CB8AC3E}">
        <p14:creationId xmlns:p14="http://schemas.microsoft.com/office/powerpoint/2010/main" val="1330885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Elektrická indukční pec </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9" y="1845734"/>
            <a:ext cx="6439594" cy="4319539"/>
          </a:xfrm>
        </p:spPr>
        <p:txBody>
          <a:bodyPr>
            <a:noAutofit/>
          </a:bodyPr>
          <a:lstStyle/>
          <a:p>
            <a:pPr lvl="1" algn="just">
              <a:buClr>
                <a:srgbClr val="983033"/>
              </a:buClr>
              <a:buFont typeface="Wingdings" panose="05000000000000000000" pitchFamily="2" charset="2"/>
              <a:buChar char="ü"/>
            </a:pPr>
            <a:r>
              <a:rPr lang="cs-CZ" sz="1800" dirty="0">
                <a:solidFill>
                  <a:schemeClr val="tx1"/>
                </a:solidFill>
              </a:rPr>
              <a:t>Je kelímková pec vybavená indukční cívkou. </a:t>
            </a:r>
          </a:p>
          <a:p>
            <a:pPr lvl="1" algn="just">
              <a:buClr>
                <a:srgbClr val="983033"/>
              </a:buClr>
              <a:buFont typeface="Wingdings" panose="05000000000000000000" pitchFamily="2" charset="2"/>
              <a:buChar char="ü"/>
            </a:pPr>
            <a:r>
              <a:rPr lang="cs-CZ" sz="1800" dirty="0">
                <a:solidFill>
                  <a:schemeClr val="tx1"/>
                </a:solidFill>
              </a:rPr>
              <a:t>Při procesu tavení je elektrická energie přiváděna do vsázky prostřednictvím elektromagnetické indukce. </a:t>
            </a:r>
          </a:p>
          <a:p>
            <a:pPr lvl="1" algn="just">
              <a:buClr>
                <a:srgbClr val="983033"/>
              </a:buClr>
              <a:buFont typeface="Wingdings" panose="05000000000000000000" pitchFamily="2" charset="2"/>
              <a:buChar char="ü"/>
            </a:pPr>
            <a:r>
              <a:rPr lang="cs-CZ" dirty="0">
                <a:solidFill>
                  <a:schemeClr val="tx1"/>
                </a:solidFill>
              </a:rPr>
              <a:t>Střídavý proud o vhodné frekvenci přiváděný do primární cívky – induktoru iniciuje v jejím okolí střídavé elektromagnetické pole, které vyvolává ve vsázce uložené v působnosti tohoto pole vznik vířivých proudů, protékajících vsázkou a způsobují její ohřev a tavení. </a:t>
            </a:r>
          </a:p>
          <a:p>
            <a:pPr lvl="1" algn="just">
              <a:buClr>
                <a:srgbClr val="983033"/>
              </a:buClr>
              <a:buFont typeface="Wingdings" panose="05000000000000000000" pitchFamily="2" charset="2"/>
              <a:buChar char="ü"/>
            </a:pPr>
            <a:r>
              <a:rPr lang="cs-CZ" dirty="0">
                <a:solidFill>
                  <a:schemeClr val="tx1"/>
                </a:solidFill>
              </a:rPr>
              <a:t>V EIP mimo jiné probíhá také oduhličení či nauhličení taveniny. </a:t>
            </a:r>
          </a:p>
        </p:txBody>
      </p:sp>
      <p:pic>
        <p:nvPicPr>
          <p:cNvPr id="7" name="Obrázek 6">
            <a:extLst>
              <a:ext uri="{FF2B5EF4-FFF2-40B4-BE49-F238E27FC236}">
                <a16:creationId xmlns:a16="http://schemas.microsoft.com/office/drawing/2014/main" id="{3E4F100A-FFED-4731-A674-80AF67A690B6}"/>
              </a:ext>
            </a:extLst>
          </p:cNvPr>
          <p:cNvPicPr>
            <a:picLocks noChangeAspect="1"/>
          </p:cNvPicPr>
          <p:nvPr/>
        </p:nvPicPr>
        <p:blipFill>
          <a:blip r:embed="rId3"/>
          <a:stretch>
            <a:fillRect/>
          </a:stretch>
        </p:blipFill>
        <p:spPr>
          <a:xfrm>
            <a:off x="7754772" y="1825625"/>
            <a:ext cx="4291371" cy="3128048"/>
          </a:xfrm>
          <a:prstGeom prst="rect">
            <a:avLst/>
          </a:prstGeom>
        </p:spPr>
      </p:pic>
      <p:pic>
        <p:nvPicPr>
          <p:cNvPr id="10" name="Obrázek 9">
            <a:extLst>
              <a:ext uri="{FF2B5EF4-FFF2-40B4-BE49-F238E27FC236}">
                <a16:creationId xmlns:a16="http://schemas.microsoft.com/office/drawing/2014/main" id="{A2067BBB-1DB8-4979-B96F-E18428E801DC}"/>
              </a:ext>
            </a:extLst>
          </p:cNvPr>
          <p:cNvPicPr>
            <a:picLocks noChangeAspect="1"/>
          </p:cNvPicPr>
          <p:nvPr/>
        </p:nvPicPr>
        <p:blipFill>
          <a:blip r:embed="rId4"/>
          <a:stretch>
            <a:fillRect/>
          </a:stretch>
        </p:blipFill>
        <p:spPr>
          <a:xfrm>
            <a:off x="8169043" y="4953673"/>
            <a:ext cx="3462828" cy="768163"/>
          </a:xfrm>
          <a:prstGeom prst="rect">
            <a:avLst/>
          </a:prstGeom>
        </p:spPr>
      </p:pic>
    </p:spTree>
    <p:extLst>
      <p:ext uri="{BB962C8B-B14F-4D97-AF65-F5344CB8AC3E}">
        <p14:creationId xmlns:p14="http://schemas.microsoft.com/office/powerpoint/2010/main" val="339656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Elektrická indukční pec </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9" y="1845734"/>
            <a:ext cx="6439594" cy="4319539"/>
          </a:xfrm>
        </p:spPr>
        <p:txBody>
          <a:bodyPr>
            <a:noAutofit/>
          </a:bodyPr>
          <a:lstStyle/>
          <a:p>
            <a:pPr lvl="1" algn="just">
              <a:buClr>
                <a:srgbClr val="983033"/>
              </a:buClr>
              <a:buFont typeface="Wingdings" panose="05000000000000000000" pitchFamily="2" charset="2"/>
              <a:buChar char="ü"/>
            </a:pPr>
            <a:r>
              <a:rPr lang="cs-CZ" dirty="0">
                <a:solidFill>
                  <a:schemeClr val="tx1"/>
                </a:solidFill>
              </a:rPr>
              <a:t>Postupy tavení v elektrické indukční peci:</a:t>
            </a:r>
          </a:p>
          <a:p>
            <a:pPr lvl="1" algn="just">
              <a:buClr>
                <a:srgbClr val="983033"/>
              </a:buClr>
              <a:buFont typeface="Wingdings" panose="05000000000000000000" pitchFamily="2" charset="2"/>
              <a:buChar char="ü"/>
            </a:pPr>
            <a:endParaRPr lang="cs-CZ" dirty="0">
              <a:solidFill>
                <a:schemeClr val="tx1"/>
              </a:solidFill>
            </a:endParaRPr>
          </a:p>
          <a:p>
            <a:pPr lvl="2" algn="just">
              <a:buClr>
                <a:srgbClr val="983033"/>
              </a:buClr>
              <a:buFont typeface="Wingdings" panose="05000000000000000000" pitchFamily="2" charset="2"/>
              <a:buChar char="Ø"/>
            </a:pPr>
            <a:r>
              <a:rPr lang="cs-CZ" sz="1800" dirty="0">
                <a:solidFill>
                  <a:schemeClr val="tx1"/>
                </a:solidFill>
              </a:rPr>
              <a:t> </a:t>
            </a:r>
            <a:r>
              <a:rPr lang="cs-CZ" sz="1800" b="1" i="1" dirty="0">
                <a:solidFill>
                  <a:schemeClr val="tx1"/>
                </a:solidFill>
              </a:rPr>
              <a:t>syntetický</a:t>
            </a:r>
            <a:r>
              <a:rPr lang="cs-CZ" sz="1800" i="1" dirty="0">
                <a:solidFill>
                  <a:schemeClr val="tx1"/>
                </a:solidFill>
              </a:rPr>
              <a:t> – ocelový odpad, nauhličovadla, feroslitiny, </a:t>
            </a:r>
          </a:p>
          <a:p>
            <a:pPr lvl="2" algn="just">
              <a:buClr>
                <a:srgbClr val="983033"/>
              </a:buClr>
              <a:buFont typeface="Wingdings" panose="05000000000000000000" pitchFamily="2" charset="2"/>
              <a:buChar char="Ø"/>
            </a:pPr>
            <a:r>
              <a:rPr lang="cs-CZ" sz="1800" b="1" i="1" dirty="0">
                <a:solidFill>
                  <a:schemeClr val="tx1"/>
                </a:solidFill>
              </a:rPr>
              <a:t> polysyntetický</a:t>
            </a:r>
            <a:r>
              <a:rPr lang="cs-CZ" sz="1800" i="1" dirty="0">
                <a:solidFill>
                  <a:schemeClr val="tx1"/>
                </a:solidFill>
              </a:rPr>
              <a:t> (nejobvyklejší způsob) – ocelový odpad, vrat, třísky, surové železo, zlomková litina, nauhličovadla, feroslitiny,</a:t>
            </a:r>
          </a:p>
          <a:p>
            <a:pPr lvl="2" algn="just">
              <a:buClr>
                <a:srgbClr val="983033"/>
              </a:buClr>
              <a:buFont typeface="Wingdings" panose="05000000000000000000" pitchFamily="2" charset="2"/>
              <a:buChar char="Ø"/>
            </a:pPr>
            <a:r>
              <a:rPr lang="cs-CZ" sz="1800" b="1" i="1" dirty="0">
                <a:solidFill>
                  <a:schemeClr val="tx1"/>
                </a:solidFill>
              </a:rPr>
              <a:t> přetavování</a:t>
            </a:r>
            <a:r>
              <a:rPr lang="cs-CZ" sz="1800" i="1" dirty="0">
                <a:solidFill>
                  <a:schemeClr val="tx1"/>
                </a:solidFill>
              </a:rPr>
              <a:t> – bez nauhličování.</a:t>
            </a:r>
          </a:p>
        </p:txBody>
      </p:sp>
      <p:sp>
        <p:nvSpPr>
          <p:cNvPr id="9" name="TextovéPole 8">
            <a:extLst>
              <a:ext uri="{FF2B5EF4-FFF2-40B4-BE49-F238E27FC236}">
                <a16:creationId xmlns:a16="http://schemas.microsoft.com/office/drawing/2014/main" id="{A66B5254-0656-4AFF-BC11-F1538B0F2C51}"/>
              </a:ext>
            </a:extLst>
          </p:cNvPr>
          <p:cNvSpPr txBox="1"/>
          <p:nvPr/>
        </p:nvSpPr>
        <p:spPr>
          <a:xfrm>
            <a:off x="8073426" y="5060397"/>
            <a:ext cx="3457711" cy="646331"/>
          </a:xfrm>
          <a:prstGeom prst="rect">
            <a:avLst/>
          </a:prstGeom>
          <a:noFill/>
        </p:spPr>
        <p:txBody>
          <a:bodyPr wrap="square" rtlCol="0">
            <a:spAutoFit/>
          </a:bodyPr>
          <a:lstStyle/>
          <a:p>
            <a:pPr algn="ctr"/>
            <a:r>
              <a:rPr lang="cs-CZ" i="1" dirty="0"/>
              <a:t>Ukázka průřezu elektrickou indukční kelímkovou pecí</a:t>
            </a:r>
          </a:p>
        </p:txBody>
      </p:sp>
      <p:pic>
        <p:nvPicPr>
          <p:cNvPr id="7" name="Obrázek 6">
            <a:extLst>
              <a:ext uri="{FF2B5EF4-FFF2-40B4-BE49-F238E27FC236}">
                <a16:creationId xmlns:a16="http://schemas.microsoft.com/office/drawing/2014/main" id="{3E4F100A-FFED-4731-A674-80AF67A690B6}"/>
              </a:ext>
            </a:extLst>
          </p:cNvPr>
          <p:cNvPicPr>
            <a:picLocks noChangeAspect="1"/>
          </p:cNvPicPr>
          <p:nvPr/>
        </p:nvPicPr>
        <p:blipFill>
          <a:blip r:embed="rId3"/>
          <a:stretch>
            <a:fillRect/>
          </a:stretch>
        </p:blipFill>
        <p:spPr>
          <a:xfrm>
            <a:off x="7754772" y="1825625"/>
            <a:ext cx="4291371" cy="3128048"/>
          </a:xfrm>
          <a:prstGeom prst="rect">
            <a:avLst/>
          </a:prstGeom>
        </p:spPr>
      </p:pic>
    </p:spTree>
    <p:extLst>
      <p:ext uri="{BB962C8B-B14F-4D97-AF65-F5344CB8AC3E}">
        <p14:creationId xmlns:p14="http://schemas.microsoft.com/office/powerpoint/2010/main" val="939875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Elektrická oblouková pec</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8" y="1845734"/>
            <a:ext cx="10256521" cy="4319539"/>
          </a:xfrm>
        </p:spPr>
        <p:txBody>
          <a:bodyPr>
            <a:noAutofit/>
          </a:bodyPr>
          <a:lstStyle/>
          <a:p>
            <a:pPr lvl="1" algn="just">
              <a:buClr>
                <a:srgbClr val="983033"/>
              </a:buClr>
              <a:buFont typeface="Wingdings" panose="05000000000000000000" pitchFamily="2" charset="2"/>
              <a:buChar char="ü"/>
            </a:pPr>
            <a:r>
              <a:rPr lang="cs-CZ" dirty="0">
                <a:solidFill>
                  <a:schemeClr val="tx1"/>
                </a:solidFill>
              </a:rPr>
              <a:t>K tavení litin se mohou použít i elektrické obloukové pece (EOP), jako k tavení oceli. </a:t>
            </a:r>
          </a:p>
          <a:p>
            <a:pPr lvl="1" algn="just">
              <a:buClr>
                <a:srgbClr val="983033"/>
              </a:buClr>
              <a:buFont typeface="Wingdings" panose="05000000000000000000" pitchFamily="2" charset="2"/>
              <a:buChar char="ü"/>
            </a:pPr>
            <a:r>
              <a:rPr lang="cs-CZ" dirty="0">
                <a:solidFill>
                  <a:schemeClr val="tx1"/>
                </a:solidFill>
              </a:rPr>
              <a:t>Lze v nich získat taveniny s přesným složením (podílem legujících prvků) a s velkou čistotou. </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Jakmile je vyrobena tavenina litiny v primárním agregátu, následuje mimopecní zpracování.</a:t>
            </a:r>
          </a:p>
          <a:p>
            <a:pPr lvl="1" algn="just">
              <a:buClr>
                <a:srgbClr val="983033"/>
              </a:buClr>
              <a:buFont typeface="Wingdings" panose="05000000000000000000" pitchFamily="2" charset="2"/>
              <a:buChar char="ü"/>
            </a:pPr>
            <a:r>
              <a:rPr lang="cs-CZ" dirty="0">
                <a:solidFill>
                  <a:schemeClr val="tx1"/>
                </a:solidFill>
              </a:rPr>
              <a:t>Účel dalšího zpracování litin spočívá v úpravě jejich finálních vlastností prostřednictvím ovlivnění výsledné struktury materiálu. </a:t>
            </a:r>
          </a:p>
          <a:p>
            <a:pPr lvl="1" algn="just">
              <a:buClr>
                <a:srgbClr val="983033"/>
              </a:buClr>
              <a:buFont typeface="Wingdings" panose="05000000000000000000" pitchFamily="2" charset="2"/>
              <a:buChar char="ü"/>
            </a:pPr>
            <a:r>
              <a:rPr lang="cs-CZ" dirty="0">
                <a:solidFill>
                  <a:schemeClr val="tx1"/>
                </a:solidFill>
              </a:rPr>
              <a:t>K tomuto účelu slouží </a:t>
            </a:r>
            <a:r>
              <a:rPr lang="cs-CZ" b="1" dirty="0">
                <a:solidFill>
                  <a:schemeClr val="tx1"/>
                </a:solidFill>
              </a:rPr>
              <a:t>očkování a modifikace. </a:t>
            </a:r>
          </a:p>
          <a:p>
            <a:pPr lvl="1" algn="just">
              <a:buClr>
                <a:srgbClr val="983033"/>
              </a:buClr>
              <a:buFont typeface="Wingdings" panose="05000000000000000000" pitchFamily="2" charset="2"/>
              <a:buChar char="ü"/>
            </a:pPr>
            <a:endParaRPr lang="cs-CZ" dirty="0">
              <a:solidFill>
                <a:schemeClr val="tx1"/>
              </a:solidFill>
            </a:endParaRPr>
          </a:p>
        </p:txBody>
      </p:sp>
    </p:spTree>
    <p:extLst>
      <p:ext uri="{BB962C8B-B14F-4D97-AF65-F5344CB8AC3E}">
        <p14:creationId xmlns:p14="http://schemas.microsoft.com/office/powerpoint/2010/main" val="446932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Očkování</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8" y="1845734"/>
            <a:ext cx="10256521" cy="4319539"/>
          </a:xfrm>
        </p:spPr>
        <p:txBody>
          <a:bodyPr>
            <a:noAutofit/>
          </a:bodyPr>
          <a:lstStyle/>
          <a:p>
            <a:pPr lvl="1" algn="just">
              <a:buClr>
                <a:srgbClr val="983033"/>
              </a:buClr>
              <a:buFont typeface="Wingdings" panose="05000000000000000000" pitchFamily="2" charset="2"/>
              <a:buChar char="ü"/>
            </a:pPr>
            <a:r>
              <a:rPr lang="cs-CZ" dirty="0">
                <a:solidFill>
                  <a:schemeClr val="tx1"/>
                </a:solidFill>
              </a:rPr>
              <a:t>Vytvoření dostatečného množství grafitizačních zárodků. </a:t>
            </a:r>
          </a:p>
          <a:p>
            <a:pPr lvl="1" algn="just">
              <a:buClr>
                <a:srgbClr val="983033"/>
              </a:buClr>
              <a:buFont typeface="Wingdings" panose="05000000000000000000" pitchFamily="2" charset="2"/>
              <a:buChar char="ü"/>
            </a:pPr>
            <a:r>
              <a:rPr lang="cs-CZ" dirty="0">
                <a:solidFill>
                  <a:schemeClr val="tx1"/>
                </a:solidFill>
              </a:rPr>
              <a:t>Větší počet zárodků zjemňuje grafit, zabraňuje vyloučení volného cementitu a tím snižuje sklon k </a:t>
            </a:r>
            <a:r>
              <a:rPr lang="cs-CZ" dirty="0" err="1">
                <a:solidFill>
                  <a:schemeClr val="tx1"/>
                </a:solidFill>
              </a:rPr>
              <a:t>zákalce</a:t>
            </a:r>
            <a:r>
              <a:rPr lang="cs-CZ" dirty="0">
                <a:solidFill>
                  <a:schemeClr val="tx1"/>
                </a:solidFill>
              </a:rPr>
              <a:t>.</a:t>
            </a:r>
          </a:p>
          <a:p>
            <a:pPr lvl="1" algn="just">
              <a:buClr>
                <a:srgbClr val="983033"/>
              </a:buClr>
              <a:buFont typeface="Wingdings" panose="05000000000000000000" pitchFamily="2" charset="2"/>
              <a:buChar char="ü"/>
            </a:pPr>
            <a:r>
              <a:rPr lang="cs-CZ" dirty="0">
                <a:solidFill>
                  <a:schemeClr val="tx1"/>
                </a:solidFill>
              </a:rPr>
              <a:t>Podstatou očkování je heterogenní nukleace, která je podporována vnášením očkovacích látek, obvykle na bázi </a:t>
            </a:r>
            <a:r>
              <a:rPr lang="cs-CZ" dirty="0" err="1">
                <a:solidFill>
                  <a:schemeClr val="tx1"/>
                </a:solidFill>
              </a:rPr>
              <a:t>FeSi</a:t>
            </a:r>
            <a:r>
              <a:rPr lang="cs-CZ" dirty="0">
                <a:solidFill>
                  <a:schemeClr val="tx1"/>
                </a:solidFill>
              </a:rPr>
              <a:t> do roztavené litiny. </a:t>
            </a:r>
          </a:p>
          <a:p>
            <a:pPr lvl="1" algn="just">
              <a:buClr>
                <a:srgbClr val="983033"/>
              </a:buClr>
              <a:buFont typeface="Wingdings" panose="05000000000000000000" pitchFamily="2" charset="2"/>
              <a:buChar char="ü"/>
            </a:pPr>
            <a:r>
              <a:rPr lang="cs-CZ" dirty="0">
                <a:solidFill>
                  <a:schemeClr val="tx1"/>
                </a:solidFill>
              </a:rPr>
              <a:t>Očkování použijeme, chceme-li zvýšit počet cizích grafitizačních zárodků, dosáhnout tak zjemnění vyloučeného grafitu, zabránit vzniku volného cementitu a snížit výskyt zákalky v kritických průřezech odlitku. </a:t>
            </a:r>
          </a:p>
          <a:p>
            <a:pPr lvl="1" algn="just">
              <a:buClr>
                <a:srgbClr val="983033"/>
              </a:buClr>
              <a:buFont typeface="Wingdings" panose="05000000000000000000" pitchFamily="2" charset="2"/>
              <a:buChar char="ü"/>
            </a:pPr>
            <a:r>
              <a:rPr lang="cs-CZ" dirty="0">
                <a:solidFill>
                  <a:schemeClr val="tx1"/>
                </a:solidFill>
              </a:rPr>
              <a:t>V současné době se používá řada různých způsobů přidávání očkovadla do roztavené litiny. </a:t>
            </a:r>
          </a:p>
          <a:p>
            <a:pPr lvl="1" algn="just">
              <a:buClr>
                <a:srgbClr val="983033"/>
              </a:buClr>
              <a:buFont typeface="Wingdings" panose="05000000000000000000" pitchFamily="2" charset="2"/>
              <a:buChar char="ü"/>
            </a:pPr>
            <a:endParaRPr lang="cs-CZ" dirty="0">
              <a:solidFill>
                <a:schemeClr val="tx1"/>
              </a:solidFill>
            </a:endParaRPr>
          </a:p>
        </p:txBody>
      </p:sp>
    </p:spTree>
    <p:extLst>
      <p:ext uri="{BB962C8B-B14F-4D97-AF65-F5344CB8AC3E}">
        <p14:creationId xmlns:p14="http://schemas.microsoft.com/office/powerpoint/2010/main" val="382756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78" y="831850"/>
            <a:ext cx="10256522" cy="844550"/>
          </a:xfrm>
        </p:spPr>
        <p:txBody>
          <a:bodyPr>
            <a:normAutofit/>
          </a:bodyPr>
          <a:lstStyle/>
          <a:p>
            <a:r>
              <a:rPr lang="cs-CZ" sz="4000" dirty="0">
                <a:solidFill>
                  <a:schemeClr val="tx1"/>
                </a:solidFill>
              </a:rPr>
              <a:t>Úvod do kapitoly</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983673" y="1845734"/>
            <a:ext cx="10370128" cy="4023360"/>
          </a:xfrm>
        </p:spPr>
        <p:txBody>
          <a:bodyPr>
            <a:normAutofit/>
          </a:bodyPr>
          <a:lstStyle/>
          <a:p>
            <a:pPr marL="201168" lvl="1" indent="0" algn="just">
              <a:buClr>
                <a:srgbClr val="983033"/>
              </a:buClr>
              <a:buNone/>
            </a:pPr>
            <a:r>
              <a:rPr lang="cs-CZ" sz="2000" dirty="0">
                <a:solidFill>
                  <a:schemeClr val="tx1"/>
                </a:solidFill>
              </a:rPr>
              <a:t>Materiály používané ve strojírenské praxi mají někdy velmi rozdílné vlastnosti a pro určitou součást </a:t>
            </a:r>
            <a:r>
              <a:rPr lang="cs-CZ" dirty="0">
                <a:solidFill>
                  <a:schemeClr val="tx1"/>
                </a:solidFill>
              </a:rPr>
              <a:t>jsou voleny tak, aby součást mohla dobře a trvale plnit svůj úkol. Správný výběr vhodného materiálu pro součást a správné opracování materiálu je možné pouze při zevrubné znalosti materiálů. Abychom získali přehled o rozmanitosti materiálů, třídíme je do skupin podle složení nebo charakteristických vlastností. Tato kapitola se dále zaměří na shrnutí problematiky slitin železných kovů, tedy ocelí a litin, jak je vyznačeno na obrázku.</a:t>
            </a:r>
            <a:endParaRPr lang="cs-CZ" sz="2000" dirty="0">
              <a:solidFill>
                <a:schemeClr val="tx1"/>
              </a:solidFill>
            </a:endParaRPr>
          </a:p>
        </p:txBody>
      </p:sp>
    </p:spTree>
    <p:extLst>
      <p:ext uri="{BB962C8B-B14F-4D97-AF65-F5344CB8AC3E}">
        <p14:creationId xmlns:p14="http://schemas.microsoft.com/office/powerpoint/2010/main" val="809546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Očkování</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8" y="1845734"/>
            <a:ext cx="10256521" cy="4319539"/>
          </a:xfrm>
        </p:spPr>
        <p:txBody>
          <a:bodyPr>
            <a:noAutofit/>
          </a:bodyPr>
          <a:lstStyle/>
          <a:p>
            <a:pPr lvl="1" algn="just">
              <a:buClr>
                <a:srgbClr val="983033"/>
              </a:buClr>
              <a:buFont typeface="Wingdings" panose="05000000000000000000" pitchFamily="2" charset="2"/>
              <a:buChar char="ü"/>
            </a:pPr>
            <a:r>
              <a:rPr lang="cs-CZ" dirty="0">
                <a:solidFill>
                  <a:schemeClr val="tx1"/>
                </a:solidFill>
              </a:rPr>
              <a:t> Tak jak se postupně měnily způsoby očkování, měnily se požadavky na typy očkovadel a to:</a:t>
            </a:r>
          </a:p>
          <a:p>
            <a:pPr lvl="2" algn="just">
              <a:buClr>
                <a:srgbClr val="983033"/>
              </a:buClr>
              <a:buFont typeface="Wingdings" panose="05000000000000000000" pitchFamily="2" charset="2"/>
              <a:buChar char="Ø"/>
            </a:pPr>
            <a:r>
              <a:rPr lang="cs-CZ" sz="1800" dirty="0">
                <a:solidFill>
                  <a:schemeClr val="tx1"/>
                </a:solidFill>
              </a:rPr>
              <a:t> </a:t>
            </a:r>
            <a:r>
              <a:rPr lang="cs-CZ" sz="1800" i="1" dirty="0">
                <a:solidFill>
                  <a:schemeClr val="tx1"/>
                </a:solidFill>
              </a:rPr>
              <a:t>očkování </a:t>
            </a:r>
            <a:r>
              <a:rPr lang="cs-CZ" sz="1800" b="1" i="1" dirty="0">
                <a:solidFill>
                  <a:schemeClr val="tx1"/>
                </a:solidFill>
              </a:rPr>
              <a:t>tekutým očkovadlem </a:t>
            </a:r>
            <a:r>
              <a:rPr lang="cs-CZ" sz="1800" i="1" dirty="0">
                <a:solidFill>
                  <a:schemeClr val="tx1"/>
                </a:solidFill>
              </a:rPr>
              <a:t>(méně častý způsob),</a:t>
            </a:r>
          </a:p>
          <a:p>
            <a:pPr lvl="2" algn="just">
              <a:buClr>
                <a:srgbClr val="983033"/>
              </a:buClr>
              <a:buFont typeface="Wingdings" panose="05000000000000000000" pitchFamily="2" charset="2"/>
              <a:buChar char="Ø"/>
            </a:pPr>
            <a:r>
              <a:rPr lang="cs-CZ" sz="1800" i="1" dirty="0">
                <a:solidFill>
                  <a:schemeClr val="tx1"/>
                </a:solidFill>
              </a:rPr>
              <a:t> očkování </a:t>
            </a:r>
            <a:r>
              <a:rPr lang="cs-CZ" sz="1800" b="1" i="1" dirty="0">
                <a:solidFill>
                  <a:schemeClr val="tx1"/>
                </a:solidFill>
              </a:rPr>
              <a:t>granulovaným očkovadlem </a:t>
            </a:r>
            <a:r>
              <a:rPr lang="cs-CZ" sz="1800" i="1" dirty="0">
                <a:solidFill>
                  <a:schemeClr val="tx1"/>
                </a:solidFill>
              </a:rPr>
              <a:t>(nejčastější způsob), rozměr zrn se pohybuje v širokém rozmezí od 0,2 mm až po 8-10 mm,</a:t>
            </a:r>
          </a:p>
          <a:p>
            <a:pPr lvl="2" algn="just">
              <a:buClr>
                <a:srgbClr val="983033"/>
              </a:buClr>
              <a:buFont typeface="Wingdings" panose="05000000000000000000" pitchFamily="2" charset="2"/>
              <a:buChar char="Ø"/>
            </a:pPr>
            <a:r>
              <a:rPr lang="cs-CZ" sz="1800" i="1" dirty="0">
                <a:solidFill>
                  <a:schemeClr val="tx1"/>
                </a:solidFill>
              </a:rPr>
              <a:t> očkování </a:t>
            </a:r>
            <a:r>
              <a:rPr lang="cs-CZ" sz="1800" b="1" i="1" dirty="0">
                <a:solidFill>
                  <a:schemeClr val="tx1"/>
                </a:solidFill>
              </a:rPr>
              <a:t>kompaktními tělísky</a:t>
            </a:r>
            <a:r>
              <a:rPr lang="cs-CZ" sz="1800" i="1" dirty="0">
                <a:solidFill>
                  <a:schemeClr val="tx1"/>
                </a:solidFill>
              </a:rPr>
              <a:t>, vkládáními buď do licí jamky, nebo do reakční komůrky ve vtokové soustavě,</a:t>
            </a:r>
          </a:p>
          <a:p>
            <a:pPr lvl="2" algn="just">
              <a:buClr>
                <a:srgbClr val="983033"/>
              </a:buClr>
              <a:buFont typeface="Wingdings" panose="05000000000000000000" pitchFamily="2" charset="2"/>
              <a:buChar char="Ø"/>
            </a:pPr>
            <a:r>
              <a:rPr lang="cs-CZ" sz="1800" i="1" dirty="0">
                <a:solidFill>
                  <a:schemeClr val="tx1"/>
                </a:solidFill>
              </a:rPr>
              <a:t> očkování </a:t>
            </a:r>
            <a:r>
              <a:rPr lang="cs-CZ" sz="1800" b="1" i="1" dirty="0">
                <a:solidFill>
                  <a:schemeClr val="tx1"/>
                </a:solidFill>
              </a:rPr>
              <a:t>plněnými profily. </a:t>
            </a:r>
          </a:p>
          <a:p>
            <a:pPr lvl="1" algn="just">
              <a:buClr>
                <a:srgbClr val="983033"/>
              </a:buClr>
              <a:buFont typeface="Wingdings" panose="05000000000000000000" pitchFamily="2" charset="2"/>
              <a:buChar char="ü"/>
            </a:pPr>
            <a:endParaRPr lang="cs-CZ" dirty="0">
              <a:solidFill>
                <a:schemeClr val="tx1"/>
              </a:solidFill>
            </a:endParaRPr>
          </a:p>
        </p:txBody>
      </p:sp>
      <p:pic>
        <p:nvPicPr>
          <p:cNvPr id="7" name="Obrázek 6">
            <a:extLst>
              <a:ext uri="{FF2B5EF4-FFF2-40B4-BE49-F238E27FC236}">
                <a16:creationId xmlns:a16="http://schemas.microsoft.com/office/drawing/2014/main" id="{9874873B-1EA7-40CA-8853-0A5E7F755318}"/>
              </a:ext>
            </a:extLst>
          </p:cNvPr>
          <p:cNvPicPr>
            <a:picLocks noChangeAspect="1"/>
          </p:cNvPicPr>
          <p:nvPr/>
        </p:nvPicPr>
        <p:blipFill>
          <a:blip r:embed="rId3"/>
          <a:stretch>
            <a:fillRect/>
          </a:stretch>
        </p:blipFill>
        <p:spPr>
          <a:xfrm>
            <a:off x="4943384" y="3361356"/>
            <a:ext cx="6269099" cy="2664794"/>
          </a:xfrm>
          <a:prstGeom prst="rect">
            <a:avLst/>
          </a:prstGeom>
        </p:spPr>
      </p:pic>
      <p:sp>
        <p:nvSpPr>
          <p:cNvPr id="8" name="TextovéPole 7">
            <a:extLst>
              <a:ext uri="{FF2B5EF4-FFF2-40B4-BE49-F238E27FC236}">
                <a16:creationId xmlns:a16="http://schemas.microsoft.com/office/drawing/2014/main" id="{1B884F3E-300F-43B4-8745-70E45897FEAC}"/>
              </a:ext>
            </a:extLst>
          </p:cNvPr>
          <p:cNvSpPr txBox="1"/>
          <p:nvPr/>
        </p:nvSpPr>
        <p:spPr>
          <a:xfrm>
            <a:off x="6577486" y="5950987"/>
            <a:ext cx="3000894" cy="369332"/>
          </a:xfrm>
          <a:prstGeom prst="rect">
            <a:avLst/>
          </a:prstGeom>
          <a:noFill/>
        </p:spPr>
        <p:txBody>
          <a:bodyPr wrap="square" rtlCol="0">
            <a:spAutoFit/>
          </a:bodyPr>
          <a:lstStyle/>
          <a:p>
            <a:r>
              <a:rPr lang="cs-CZ" i="1" dirty="0"/>
              <a:t>Schéma očkování v licí jamce</a:t>
            </a:r>
          </a:p>
        </p:txBody>
      </p:sp>
    </p:spTree>
    <p:extLst>
      <p:ext uri="{BB962C8B-B14F-4D97-AF65-F5344CB8AC3E}">
        <p14:creationId xmlns:p14="http://schemas.microsoft.com/office/powerpoint/2010/main" val="2777239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Modifikace</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8" y="1845734"/>
            <a:ext cx="10256521" cy="4319539"/>
          </a:xfrm>
        </p:spPr>
        <p:txBody>
          <a:bodyPr>
            <a:noAutofit/>
          </a:bodyPr>
          <a:lstStyle/>
          <a:p>
            <a:pPr lvl="1" algn="just">
              <a:buClr>
                <a:srgbClr val="983033"/>
              </a:buClr>
              <a:buFont typeface="Wingdings" panose="05000000000000000000" pitchFamily="2" charset="2"/>
              <a:buChar char="ü"/>
            </a:pPr>
            <a:r>
              <a:rPr lang="cs-CZ" dirty="0">
                <a:solidFill>
                  <a:schemeClr val="tx1"/>
                </a:solidFill>
              </a:rPr>
              <a:t>Slouží k ovlivnění tvaru grafitu při jeho krystalizaci tak, že lupínkový grafit se mění působením modifikátoru na grafit kuličkový.</a:t>
            </a:r>
          </a:p>
          <a:p>
            <a:pPr lvl="1" algn="just">
              <a:buClr>
                <a:srgbClr val="983033"/>
              </a:buClr>
              <a:buFont typeface="Wingdings" panose="05000000000000000000" pitchFamily="2" charset="2"/>
              <a:buChar char="ü"/>
            </a:pPr>
            <a:r>
              <a:rPr lang="cs-CZ" dirty="0">
                <a:solidFill>
                  <a:schemeClr val="tx1"/>
                </a:solidFill>
              </a:rPr>
              <a:t>Tím se podstatně mění užitné a fyzikální vlastnosti litiny.</a:t>
            </a:r>
          </a:p>
          <a:p>
            <a:pPr lvl="1" algn="just">
              <a:buClr>
                <a:srgbClr val="983033"/>
              </a:buClr>
              <a:buFont typeface="Wingdings" panose="05000000000000000000" pitchFamily="2" charset="2"/>
              <a:buChar char="ü"/>
            </a:pPr>
            <a:r>
              <a:rPr lang="cs-CZ" dirty="0">
                <a:solidFill>
                  <a:schemeClr val="tx1"/>
                </a:solidFill>
              </a:rPr>
              <a:t>V současné době existují různá složení modifikátorů, jejichž volba závisí mimo jiné na způsobu výroby litiny s kuličkovým grafitem. </a:t>
            </a:r>
          </a:p>
          <a:p>
            <a:pPr lvl="1" algn="just">
              <a:buClr>
                <a:srgbClr val="983033"/>
              </a:buClr>
              <a:buFont typeface="Wingdings" panose="05000000000000000000" pitchFamily="2" charset="2"/>
              <a:buChar char="ü"/>
            </a:pPr>
            <a:r>
              <a:rPr lang="cs-CZ" dirty="0">
                <a:solidFill>
                  <a:schemeClr val="tx1"/>
                </a:solidFill>
              </a:rPr>
              <a:t>Nejčastěji se jako modifikátor používá hutnicky čistý Mg (99,5 %) nebo předslitiny Mg (s koncentrací od 5 do 35 %).</a:t>
            </a:r>
          </a:p>
          <a:p>
            <a:pPr lvl="1" algn="just">
              <a:buClr>
                <a:srgbClr val="983033"/>
              </a:buClr>
              <a:buFont typeface="Wingdings" panose="05000000000000000000" pitchFamily="2" charset="2"/>
              <a:buChar char="ü"/>
            </a:pPr>
            <a:r>
              <a:rPr lang="cs-CZ" dirty="0">
                <a:solidFill>
                  <a:schemeClr val="tx1"/>
                </a:solidFill>
              </a:rPr>
              <a:t>Hlavní metody modifikace jsou následující:</a:t>
            </a:r>
          </a:p>
          <a:p>
            <a:pPr lvl="3" algn="just">
              <a:buClr>
                <a:srgbClr val="983033"/>
              </a:buClr>
              <a:buFont typeface="Wingdings" panose="05000000000000000000" pitchFamily="2" charset="2"/>
              <a:buChar char="Ø"/>
            </a:pPr>
            <a:r>
              <a:rPr lang="cs-CZ" sz="1800" i="1" dirty="0">
                <a:solidFill>
                  <a:schemeClr val="tx1"/>
                </a:solidFill>
              </a:rPr>
              <a:t> polévací, </a:t>
            </a:r>
          </a:p>
          <a:p>
            <a:pPr lvl="3" algn="just">
              <a:buClr>
                <a:srgbClr val="983033"/>
              </a:buClr>
              <a:buFont typeface="Wingdings" panose="05000000000000000000" pitchFamily="2" charset="2"/>
              <a:buChar char="Ø"/>
            </a:pPr>
            <a:r>
              <a:rPr lang="cs-CZ" sz="1800" i="1" dirty="0">
                <a:solidFill>
                  <a:schemeClr val="tx1"/>
                </a:solidFill>
              </a:rPr>
              <a:t> konvertorové, </a:t>
            </a:r>
          </a:p>
          <a:p>
            <a:pPr lvl="3" algn="just">
              <a:buClr>
                <a:srgbClr val="983033"/>
              </a:buClr>
              <a:buFont typeface="Wingdings" panose="05000000000000000000" pitchFamily="2" charset="2"/>
              <a:buChar char="Ø"/>
            </a:pPr>
            <a:r>
              <a:rPr lang="cs-CZ" sz="1800" i="1" dirty="0">
                <a:solidFill>
                  <a:schemeClr val="tx1"/>
                </a:solidFill>
              </a:rPr>
              <a:t> ponořovací, </a:t>
            </a:r>
          </a:p>
          <a:p>
            <a:pPr lvl="3" algn="just">
              <a:buClr>
                <a:srgbClr val="983033"/>
              </a:buClr>
              <a:buFont typeface="Wingdings" panose="05000000000000000000" pitchFamily="2" charset="2"/>
              <a:buChar char="Ø"/>
            </a:pPr>
            <a:r>
              <a:rPr lang="cs-CZ" sz="1800" i="1" dirty="0">
                <a:solidFill>
                  <a:schemeClr val="tx1"/>
                </a:solidFill>
              </a:rPr>
              <a:t> kontinuální, </a:t>
            </a:r>
          </a:p>
          <a:p>
            <a:pPr lvl="3" algn="just">
              <a:buClr>
                <a:srgbClr val="983033"/>
              </a:buClr>
              <a:buFont typeface="Wingdings" panose="05000000000000000000" pitchFamily="2" charset="2"/>
              <a:buChar char="Ø"/>
            </a:pPr>
            <a:r>
              <a:rPr lang="cs-CZ" sz="1800" i="1" dirty="0">
                <a:solidFill>
                  <a:schemeClr val="tx1"/>
                </a:solidFill>
              </a:rPr>
              <a:t> plněnými profily.</a:t>
            </a:r>
          </a:p>
          <a:p>
            <a:pPr lvl="1" algn="just">
              <a:buClr>
                <a:srgbClr val="983033"/>
              </a:buClr>
              <a:buFont typeface="Wingdings" panose="05000000000000000000" pitchFamily="2" charset="2"/>
              <a:buChar char="ü"/>
            </a:pPr>
            <a:endParaRPr lang="cs-CZ" dirty="0">
              <a:solidFill>
                <a:schemeClr val="tx1"/>
              </a:solidFill>
            </a:endParaRPr>
          </a:p>
        </p:txBody>
      </p:sp>
    </p:spTree>
    <p:extLst>
      <p:ext uri="{BB962C8B-B14F-4D97-AF65-F5344CB8AC3E}">
        <p14:creationId xmlns:p14="http://schemas.microsoft.com/office/powerpoint/2010/main" val="342557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Odlévání odlitků do netrvalých forem</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8" y="1845734"/>
            <a:ext cx="10256521" cy="4319539"/>
          </a:xfrm>
        </p:spPr>
        <p:txBody>
          <a:bodyPr>
            <a:noAutofit/>
          </a:bodyPr>
          <a:lstStyle/>
          <a:p>
            <a:pPr lvl="1" algn="just">
              <a:buClr>
                <a:srgbClr val="983033"/>
              </a:buClr>
              <a:buFont typeface="Wingdings" panose="05000000000000000000" pitchFamily="2" charset="2"/>
              <a:buChar char="ü"/>
            </a:pPr>
            <a:r>
              <a:rPr lang="cs-CZ" dirty="0">
                <a:solidFill>
                  <a:schemeClr val="tx1"/>
                </a:solidFill>
              </a:rPr>
              <a:t>Slévárenství umožňuje nejrychlejší a často i nejekonomičtější způsob, jak dodat kovům a slitinám určitým, často velmi složitý tvar. Je to způsob výroby kovových součástí, při kterém roztavený kov vlijeme do formy, v dutinách tavenina ztuhne a vytvoří surový odlitek. Podle možného množství odlitků vyrobených v jedné formě můžeme formy rozdělit do tří základních skupin: </a:t>
            </a:r>
          </a:p>
          <a:p>
            <a:pPr lvl="2" algn="just">
              <a:buClr>
                <a:srgbClr val="983033"/>
              </a:buClr>
              <a:buFont typeface="Wingdings" panose="05000000000000000000" pitchFamily="2" charset="2"/>
              <a:buChar char="Ø"/>
            </a:pPr>
            <a:r>
              <a:rPr lang="cs-CZ" sz="1800" i="1" dirty="0">
                <a:solidFill>
                  <a:schemeClr val="tx1"/>
                </a:solidFill>
              </a:rPr>
              <a:t> </a:t>
            </a:r>
            <a:r>
              <a:rPr lang="cs-CZ" sz="1800" b="1" i="1" dirty="0">
                <a:solidFill>
                  <a:schemeClr val="tx1"/>
                </a:solidFill>
              </a:rPr>
              <a:t>formy netrvalé </a:t>
            </a:r>
            <a:r>
              <a:rPr lang="cs-CZ" sz="1800" i="1" dirty="0">
                <a:solidFill>
                  <a:schemeClr val="tx1"/>
                </a:solidFill>
              </a:rPr>
              <a:t>(formy na jedno použití): při vyjímání odlitků se forma rozruší. Jsou vhodné pro jakoukoliv sériovost a téměř pro všechny slitiny. Do tohoto typu forem se odlévá převážná část slévárenské produkce odlitků,</a:t>
            </a:r>
          </a:p>
          <a:p>
            <a:pPr lvl="2" algn="just">
              <a:buClr>
                <a:srgbClr val="983033"/>
              </a:buClr>
              <a:buFont typeface="Wingdings" panose="05000000000000000000" pitchFamily="2" charset="2"/>
              <a:buChar char="Ø"/>
            </a:pPr>
            <a:r>
              <a:rPr lang="cs-CZ" sz="1800" i="1" dirty="0">
                <a:solidFill>
                  <a:schemeClr val="tx1"/>
                </a:solidFill>
              </a:rPr>
              <a:t> </a:t>
            </a:r>
            <a:r>
              <a:rPr lang="cs-CZ" sz="1800" b="1" i="1" dirty="0">
                <a:solidFill>
                  <a:schemeClr val="tx1"/>
                </a:solidFill>
              </a:rPr>
              <a:t>formy polotrvalé</a:t>
            </a:r>
            <a:r>
              <a:rPr lang="cs-CZ" sz="1800" i="1" dirty="0">
                <a:solidFill>
                  <a:schemeClr val="tx1"/>
                </a:solidFill>
              </a:rPr>
              <a:t>: jedna forma se dá použít pro odlití 10</a:t>
            </a:r>
            <a:r>
              <a:rPr lang="cs-CZ" sz="1800" i="1" baseline="30000" dirty="0">
                <a:solidFill>
                  <a:schemeClr val="tx1"/>
                </a:solidFill>
              </a:rPr>
              <a:t>2 </a:t>
            </a:r>
            <a:r>
              <a:rPr lang="cs-CZ" sz="1800" i="1" dirty="0">
                <a:solidFill>
                  <a:schemeClr val="tx1"/>
                </a:solidFill>
              </a:rPr>
              <a:t>kusů odlitků. Trvanlivost formy závisí na materiálu, z něhož je zhotovena (např. speciální pryže, sádra), tvaru odlitku, možnosti oprav atd. Používají se pro malosériovou výrobu odlitků jednoduchého tvaru odlévaných ze slitin s nízkým bodem tavení,</a:t>
            </a:r>
          </a:p>
          <a:p>
            <a:pPr lvl="2" algn="just">
              <a:buClr>
                <a:srgbClr val="983033"/>
              </a:buClr>
              <a:buFont typeface="Wingdings" panose="05000000000000000000" pitchFamily="2" charset="2"/>
              <a:buChar char="Ø"/>
            </a:pPr>
            <a:r>
              <a:rPr lang="cs-CZ" sz="1800" i="1" dirty="0">
                <a:solidFill>
                  <a:schemeClr val="tx1"/>
                </a:solidFill>
              </a:rPr>
              <a:t> </a:t>
            </a:r>
            <a:r>
              <a:rPr lang="cs-CZ" sz="1800" b="1" i="1" dirty="0">
                <a:solidFill>
                  <a:schemeClr val="tx1"/>
                </a:solidFill>
              </a:rPr>
              <a:t>formy trvalé</a:t>
            </a:r>
            <a:r>
              <a:rPr lang="cs-CZ" sz="1800" i="1" dirty="0">
                <a:solidFill>
                  <a:schemeClr val="tx1"/>
                </a:solidFill>
              </a:rPr>
              <a:t>: jsou zhotoveny většinou z ocelí, nebo litin. Do jedné kovové formy nebo kokil lze odlit v řádu 10</a:t>
            </a:r>
            <a:r>
              <a:rPr lang="cs-CZ" sz="1800" i="1" baseline="30000" dirty="0">
                <a:solidFill>
                  <a:schemeClr val="tx1"/>
                </a:solidFill>
              </a:rPr>
              <a:t>3 </a:t>
            </a:r>
            <a:r>
              <a:rPr lang="cs-CZ" sz="1800" i="1" dirty="0">
                <a:solidFill>
                  <a:schemeClr val="tx1"/>
                </a:solidFill>
              </a:rPr>
              <a:t>a 10</a:t>
            </a:r>
            <a:r>
              <a:rPr lang="cs-CZ" sz="1800" i="1" baseline="30000" dirty="0">
                <a:solidFill>
                  <a:schemeClr val="tx1"/>
                </a:solidFill>
              </a:rPr>
              <a:t>4 </a:t>
            </a:r>
            <a:r>
              <a:rPr lang="cs-CZ" sz="1800" i="1" dirty="0">
                <a:solidFill>
                  <a:schemeClr val="tx1"/>
                </a:solidFill>
              </a:rPr>
              <a:t>kusů odlitků. Životnost formy závisí především na materiálu odlitků (jejich licí teplotě) a jejich složitosti.</a:t>
            </a:r>
          </a:p>
          <a:p>
            <a:pPr lvl="1" algn="just">
              <a:buClr>
                <a:srgbClr val="983033"/>
              </a:buClr>
              <a:buFont typeface="Wingdings" panose="05000000000000000000" pitchFamily="2" charset="2"/>
              <a:buChar char="ü"/>
            </a:pPr>
            <a:endParaRPr lang="cs-CZ" dirty="0">
              <a:solidFill>
                <a:schemeClr val="tx1"/>
              </a:solidFill>
            </a:endParaRPr>
          </a:p>
        </p:txBody>
      </p:sp>
    </p:spTree>
    <p:extLst>
      <p:ext uri="{BB962C8B-B14F-4D97-AF65-F5344CB8AC3E}">
        <p14:creationId xmlns:p14="http://schemas.microsoft.com/office/powerpoint/2010/main" val="37420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Odlévání odlitků do netrvalých forem</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8" y="1845734"/>
            <a:ext cx="4788451" cy="4319539"/>
          </a:xfrm>
        </p:spPr>
        <p:txBody>
          <a:bodyPr>
            <a:noAutofit/>
          </a:bodyPr>
          <a:lstStyle/>
          <a:p>
            <a:pPr lvl="1" algn="just">
              <a:buClr>
                <a:srgbClr val="983033"/>
              </a:buClr>
              <a:buFont typeface="Wingdings" panose="05000000000000000000" pitchFamily="2" charset="2"/>
              <a:buChar char="ü"/>
            </a:pPr>
            <a:r>
              <a:rPr lang="cs-CZ" dirty="0">
                <a:solidFill>
                  <a:schemeClr val="tx1"/>
                </a:solidFill>
              </a:rPr>
              <a:t>Pro výrobu tvarově složitějších odlitků se většinou využívají </a:t>
            </a:r>
            <a:r>
              <a:rPr lang="cs-CZ" b="1" dirty="0">
                <a:solidFill>
                  <a:schemeClr val="tx1"/>
                </a:solidFill>
              </a:rPr>
              <a:t>netrvalé pískové formy</a:t>
            </a:r>
            <a:r>
              <a:rPr lang="cs-CZ" dirty="0">
                <a:solidFill>
                  <a:schemeClr val="tx1"/>
                </a:solidFill>
              </a:rPr>
              <a:t>, vyrobené ze směsi vhodných slévárenských materiálů (pojiva a ostřiva), které  formě zajistí požadované vlastnosti. Slévárenské formovací směsi jsou přirozené nebo upravené sypké částice neplastických hornin, většinou křemene, obsahující až 50 % zemitého pojiva, vhodné přímo nebo po úpravě k výrobě slévárenských forem k výrobě slévárenských forem a jader. Musí se vyznačovat: dobrou tvárností, plastičností (schopnost přijímat tvar), vazností za syrova a případně pevností po vytvrzení, prodyšností, chemickou stálostí, žáruvzdorností, rozpadavostí a nízkou cenou.</a:t>
            </a:r>
          </a:p>
        </p:txBody>
      </p:sp>
      <p:pic>
        <p:nvPicPr>
          <p:cNvPr id="7" name="Obrázek 6">
            <a:extLst>
              <a:ext uri="{FF2B5EF4-FFF2-40B4-BE49-F238E27FC236}">
                <a16:creationId xmlns:a16="http://schemas.microsoft.com/office/drawing/2014/main" id="{C8BB3B1F-F486-4D9E-949A-4C7B017D7522}"/>
              </a:ext>
            </a:extLst>
          </p:cNvPr>
          <p:cNvPicPr>
            <a:picLocks noChangeAspect="1"/>
          </p:cNvPicPr>
          <p:nvPr/>
        </p:nvPicPr>
        <p:blipFill>
          <a:blip r:embed="rId3"/>
          <a:stretch>
            <a:fillRect/>
          </a:stretch>
        </p:blipFill>
        <p:spPr>
          <a:xfrm>
            <a:off x="6306272" y="1764229"/>
            <a:ext cx="5288465" cy="4482548"/>
          </a:xfrm>
          <a:prstGeom prst="rect">
            <a:avLst/>
          </a:prstGeom>
        </p:spPr>
      </p:pic>
    </p:spTree>
    <p:extLst>
      <p:ext uri="{BB962C8B-B14F-4D97-AF65-F5344CB8AC3E}">
        <p14:creationId xmlns:p14="http://schemas.microsoft.com/office/powerpoint/2010/main" val="3659491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Odlévání odlitků do netrvalých forem</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8" y="1845734"/>
            <a:ext cx="10115205" cy="4319539"/>
          </a:xfrm>
        </p:spPr>
        <p:txBody>
          <a:bodyPr>
            <a:noAutofit/>
          </a:bodyPr>
          <a:lstStyle/>
          <a:p>
            <a:pPr lvl="1" algn="just">
              <a:buClr>
                <a:srgbClr val="983033"/>
              </a:buClr>
              <a:buFont typeface="Wingdings" panose="05000000000000000000" pitchFamily="2" charset="2"/>
              <a:buChar char="ü"/>
            </a:pPr>
            <a:r>
              <a:rPr lang="cs-CZ" dirty="0">
                <a:solidFill>
                  <a:schemeClr val="tx1"/>
                </a:solidFill>
              </a:rPr>
              <a:t>Odlitek se formuje za pomoci modelového zařízení, které tvarově odpovídá odlitku (zahrnuje i přídavek kvůli smrštění kovu po utuhnutí). Forma dále obsahuje vtokovou soustavu a další komponenty potřebné pro korektní tuhnutí odlitku, jako jsou nálitky, </a:t>
            </a:r>
            <a:r>
              <a:rPr lang="cs-CZ" dirty="0" err="1">
                <a:solidFill>
                  <a:schemeClr val="tx1"/>
                </a:solidFill>
              </a:rPr>
              <a:t>chladítka</a:t>
            </a:r>
            <a:r>
              <a:rPr lang="cs-CZ" dirty="0">
                <a:solidFill>
                  <a:schemeClr val="tx1"/>
                </a:solidFill>
              </a:rPr>
              <a:t>, filtry apod.</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b="1" dirty="0">
                <a:solidFill>
                  <a:schemeClr val="tx1"/>
                </a:solidFill>
              </a:rPr>
              <a:t>Vtokovou soustavou</a:t>
            </a:r>
            <a:r>
              <a:rPr lang="cs-CZ" dirty="0">
                <a:solidFill>
                  <a:schemeClr val="tx1"/>
                </a:solidFill>
              </a:rPr>
              <a:t>: se rozumí systém a dutin vytvořených ve formě za účelem dopravy roztaveného kovu do všech částí dutiny formy tvořící budoucí odlitek. Vtokových soustav existuje celá řada druhů a uspořádání, které se navzájem liší. Jejich volba závisí na tvaru a velikosti odlitku, druhu odlévaného kovu, licí teplotě, formovacím materiálu a typu formy</a:t>
            </a:r>
          </a:p>
        </p:txBody>
      </p:sp>
    </p:spTree>
    <p:extLst>
      <p:ext uri="{BB962C8B-B14F-4D97-AF65-F5344CB8AC3E}">
        <p14:creationId xmlns:p14="http://schemas.microsoft.com/office/powerpoint/2010/main" val="1507969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Základní části vtokové soustavy</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8" y="1845734"/>
            <a:ext cx="5331231" cy="4319539"/>
          </a:xfrm>
        </p:spPr>
        <p:txBody>
          <a:bodyPr>
            <a:noAutofit/>
          </a:bodyPr>
          <a:lstStyle/>
          <a:p>
            <a:pPr lvl="1" algn="just">
              <a:buClr>
                <a:srgbClr val="983033"/>
              </a:buClr>
              <a:buFont typeface="Wingdings" panose="05000000000000000000" pitchFamily="2" charset="2"/>
              <a:buChar char="Ø"/>
            </a:pPr>
            <a:r>
              <a:rPr lang="cs-CZ" dirty="0">
                <a:solidFill>
                  <a:schemeClr val="tx1"/>
                </a:solidFill>
              </a:rPr>
              <a:t> </a:t>
            </a:r>
            <a:r>
              <a:rPr lang="cs-CZ" b="1" dirty="0">
                <a:solidFill>
                  <a:schemeClr val="tx1"/>
                </a:solidFill>
              </a:rPr>
              <a:t>Licí jamka: </a:t>
            </a:r>
            <a:r>
              <a:rPr lang="cs-CZ" dirty="0">
                <a:solidFill>
                  <a:schemeClr val="tx1"/>
                </a:solidFill>
              </a:rPr>
              <a:t>slouží k nalévání roztaveného kovu z pánve. </a:t>
            </a:r>
          </a:p>
          <a:p>
            <a:pPr lvl="1" algn="just">
              <a:buClr>
                <a:srgbClr val="983033"/>
              </a:buClr>
              <a:buFont typeface="Wingdings" panose="05000000000000000000" pitchFamily="2" charset="2"/>
              <a:buChar char="Ø"/>
            </a:pPr>
            <a:r>
              <a:rPr lang="cs-CZ" dirty="0">
                <a:solidFill>
                  <a:schemeClr val="tx1"/>
                </a:solidFill>
              </a:rPr>
              <a:t> </a:t>
            </a:r>
            <a:r>
              <a:rPr lang="cs-CZ" b="1" dirty="0">
                <a:solidFill>
                  <a:schemeClr val="tx1"/>
                </a:solidFill>
              </a:rPr>
              <a:t>Licí (vtokový) kůl: </a:t>
            </a:r>
            <a:r>
              <a:rPr lang="cs-CZ" dirty="0">
                <a:solidFill>
                  <a:schemeClr val="tx1"/>
                </a:solidFill>
              </a:rPr>
              <a:t>navazuje na vtokovou jamku a slouží k dopravě tekutého kovu k dalším částem vtokové soustavy.</a:t>
            </a:r>
          </a:p>
          <a:p>
            <a:pPr lvl="1" algn="just">
              <a:buClr>
                <a:srgbClr val="983033"/>
              </a:buClr>
              <a:buFont typeface="Wingdings" panose="05000000000000000000" pitchFamily="2" charset="2"/>
              <a:buChar char="Ø"/>
            </a:pPr>
            <a:r>
              <a:rPr lang="cs-CZ" dirty="0">
                <a:solidFill>
                  <a:schemeClr val="tx1"/>
                </a:solidFill>
              </a:rPr>
              <a:t> </a:t>
            </a:r>
            <a:r>
              <a:rPr lang="cs-CZ" b="1" dirty="0">
                <a:solidFill>
                  <a:schemeClr val="tx1"/>
                </a:solidFill>
              </a:rPr>
              <a:t>Odlučovač strusky: </a:t>
            </a:r>
            <a:r>
              <a:rPr lang="cs-CZ" dirty="0">
                <a:solidFill>
                  <a:schemeClr val="tx1"/>
                </a:solidFill>
              </a:rPr>
              <a:t>slouží k rozvedení tekutého kovu od licího kanálku do jednotlivých zářezů, dále slouží k zachycení nečistot. </a:t>
            </a:r>
          </a:p>
          <a:p>
            <a:pPr lvl="1" algn="just">
              <a:buClr>
                <a:srgbClr val="983033"/>
              </a:buClr>
              <a:buFont typeface="Wingdings" panose="05000000000000000000" pitchFamily="2" charset="2"/>
              <a:buChar char="Ø"/>
            </a:pPr>
            <a:r>
              <a:rPr lang="cs-CZ" dirty="0">
                <a:solidFill>
                  <a:schemeClr val="tx1"/>
                </a:solidFill>
              </a:rPr>
              <a:t> </a:t>
            </a:r>
            <a:r>
              <a:rPr lang="cs-CZ" b="1" dirty="0">
                <a:solidFill>
                  <a:schemeClr val="tx1"/>
                </a:solidFill>
              </a:rPr>
              <a:t>Zářezy: </a:t>
            </a:r>
            <a:r>
              <a:rPr lang="cs-CZ" dirty="0">
                <a:solidFill>
                  <a:schemeClr val="tx1"/>
                </a:solidFill>
              </a:rPr>
              <a:t>spojují odlučovač strusky s formou. </a:t>
            </a:r>
          </a:p>
          <a:p>
            <a:pPr lvl="1" algn="just">
              <a:buClr>
                <a:srgbClr val="983033"/>
              </a:buClr>
              <a:buFont typeface="Wingdings" panose="05000000000000000000" pitchFamily="2" charset="2"/>
              <a:buChar char="ü"/>
            </a:pPr>
            <a:endParaRPr lang="cs-CZ" dirty="0">
              <a:solidFill>
                <a:schemeClr val="tx1"/>
              </a:solidFill>
            </a:endParaRPr>
          </a:p>
        </p:txBody>
      </p:sp>
      <p:pic>
        <p:nvPicPr>
          <p:cNvPr id="7" name="Obrázek 6">
            <a:extLst>
              <a:ext uri="{FF2B5EF4-FFF2-40B4-BE49-F238E27FC236}">
                <a16:creationId xmlns:a16="http://schemas.microsoft.com/office/drawing/2014/main" id="{1A90E2E3-DF07-408A-832A-C0A9A951F3FD}"/>
              </a:ext>
            </a:extLst>
          </p:cNvPr>
          <p:cNvPicPr>
            <a:picLocks noChangeAspect="1"/>
          </p:cNvPicPr>
          <p:nvPr/>
        </p:nvPicPr>
        <p:blipFill>
          <a:blip r:embed="rId3"/>
          <a:stretch>
            <a:fillRect/>
          </a:stretch>
        </p:blipFill>
        <p:spPr>
          <a:xfrm>
            <a:off x="7866066" y="1878636"/>
            <a:ext cx="3009752" cy="3927163"/>
          </a:xfrm>
          <a:prstGeom prst="rect">
            <a:avLst/>
          </a:prstGeom>
        </p:spPr>
      </p:pic>
      <p:sp>
        <p:nvSpPr>
          <p:cNvPr id="8" name="TextovéPole 7">
            <a:extLst>
              <a:ext uri="{FF2B5EF4-FFF2-40B4-BE49-F238E27FC236}">
                <a16:creationId xmlns:a16="http://schemas.microsoft.com/office/drawing/2014/main" id="{71124261-1C0B-4253-995C-5A3F5C8A591F}"/>
              </a:ext>
            </a:extLst>
          </p:cNvPr>
          <p:cNvSpPr txBox="1"/>
          <p:nvPr/>
        </p:nvSpPr>
        <p:spPr>
          <a:xfrm>
            <a:off x="8160327" y="5805799"/>
            <a:ext cx="2507673" cy="369332"/>
          </a:xfrm>
          <a:prstGeom prst="rect">
            <a:avLst/>
          </a:prstGeom>
          <a:noFill/>
        </p:spPr>
        <p:txBody>
          <a:bodyPr wrap="square" rtlCol="0">
            <a:spAutoFit/>
          </a:bodyPr>
          <a:lstStyle/>
          <a:p>
            <a:r>
              <a:rPr lang="cs-CZ" i="1" dirty="0"/>
              <a:t>Vtoková soustava formy</a:t>
            </a:r>
          </a:p>
        </p:txBody>
      </p:sp>
    </p:spTree>
    <p:extLst>
      <p:ext uri="{BB962C8B-B14F-4D97-AF65-F5344CB8AC3E}">
        <p14:creationId xmlns:p14="http://schemas.microsoft.com/office/powerpoint/2010/main" val="71235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Vady litinových odlitků</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838199" y="1825625"/>
            <a:ext cx="10374284" cy="4319539"/>
          </a:xfrm>
        </p:spPr>
        <p:txBody>
          <a:bodyPr>
            <a:noAutofit/>
          </a:bodyPr>
          <a:lstStyle/>
          <a:p>
            <a:pPr lvl="1" algn="just">
              <a:buClr>
                <a:srgbClr val="983033"/>
              </a:buClr>
              <a:buFont typeface="Wingdings" panose="05000000000000000000" pitchFamily="2" charset="2"/>
              <a:buChar char="ü"/>
            </a:pPr>
            <a:r>
              <a:rPr lang="cs-CZ" dirty="0">
                <a:solidFill>
                  <a:schemeClr val="tx1"/>
                </a:solidFill>
              </a:rPr>
              <a:t>Vady odlitků přestavují konečný důsledek nedokonalých a zastaralých technologií, nekázně i nedodržování příslušných výrobních postupů ve slévárně. Výraz vada odlitku má podmíněný význam, protože rozlišuje následující typy vad: </a:t>
            </a:r>
          </a:p>
          <a:p>
            <a:pPr lvl="1" algn="just">
              <a:buClr>
                <a:srgbClr val="983033"/>
              </a:buClr>
              <a:buFont typeface="Wingdings" panose="05000000000000000000" pitchFamily="2" charset="2"/>
              <a:buChar char="ü"/>
            </a:pPr>
            <a:endParaRPr lang="cs-CZ" dirty="0">
              <a:solidFill>
                <a:schemeClr val="tx1"/>
              </a:solidFill>
            </a:endParaRPr>
          </a:p>
          <a:p>
            <a:pPr lvl="2" algn="just">
              <a:buClr>
                <a:srgbClr val="983033"/>
              </a:buClr>
              <a:buFont typeface="Wingdings" panose="05000000000000000000" pitchFamily="2" charset="2"/>
              <a:buChar char="Ø"/>
            </a:pPr>
            <a:r>
              <a:rPr lang="cs-CZ" sz="1800" b="1" i="1" dirty="0">
                <a:solidFill>
                  <a:schemeClr val="tx1"/>
                </a:solidFill>
              </a:rPr>
              <a:t> nepřípustná vada </a:t>
            </a:r>
            <a:r>
              <a:rPr lang="cs-CZ" sz="1800" i="1" dirty="0">
                <a:solidFill>
                  <a:schemeClr val="tx1"/>
                </a:solidFill>
              </a:rPr>
              <a:t>je odchylka od přípustné normy nebo technických podmínek. Tuto vadu nelze odstranit opravou. Odlitek s nepřípustnou vadou nazýváme zmetek tj. nejakostní výroba.</a:t>
            </a:r>
          </a:p>
          <a:p>
            <a:pPr lvl="2" algn="just">
              <a:buClr>
                <a:srgbClr val="983033"/>
              </a:buClr>
              <a:buFont typeface="Wingdings" panose="05000000000000000000" pitchFamily="2" charset="2"/>
              <a:buChar char="Ø"/>
            </a:pPr>
            <a:r>
              <a:rPr lang="cs-CZ" sz="1800" b="1" i="1" dirty="0">
                <a:solidFill>
                  <a:schemeClr val="tx1"/>
                </a:solidFill>
              </a:rPr>
              <a:t> přípustná vada </a:t>
            </a:r>
            <a:r>
              <a:rPr lang="cs-CZ" sz="1800" i="1" dirty="0">
                <a:solidFill>
                  <a:schemeClr val="tx1"/>
                </a:solidFill>
              </a:rPr>
              <a:t>je ta, kterou přípustné normy nebo technické podmínky připouštějí, aniž by požadovaly její odstranění výrobcem odlitku.</a:t>
            </a:r>
          </a:p>
          <a:p>
            <a:pPr lvl="2" algn="just">
              <a:buClr>
                <a:srgbClr val="983033"/>
              </a:buClr>
              <a:buFont typeface="Wingdings" panose="05000000000000000000" pitchFamily="2" charset="2"/>
              <a:buChar char="Ø"/>
            </a:pPr>
            <a:r>
              <a:rPr lang="cs-CZ" sz="1800" b="1" i="1" dirty="0">
                <a:solidFill>
                  <a:schemeClr val="tx1"/>
                </a:solidFill>
              </a:rPr>
              <a:t> odstranitelná vada </a:t>
            </a:r>
            <a:r>
              <a:rPr lang="cs-CZ" sz="1800" i="1" dirty="0">
                <a:solidFill>
                  <a:schemeClr val="tx1"/>
                </a:solidFill>
              </a:rPr>
              <a:t>je odchylka na odlitku od příslušných norem nebo technických podmínek, kterou je dovoleno odstranit.</a:t>
            </a:r>
          </a:p>
          <a:p>
            <a:pPr lvl="1" algn="just">
              <a:buClr>
                <a:srgbClr val="983033"/>
              </a:buClr>
              <a:buFont typeface="Wingdings" panose="05000000000000000000" pitchFamily="2" charset="2"/>
              <a:buChar char="ü"/>
            </a:pPr>
            <a:endParaRPr lang="cs-CZ" dirty="0">
              <a:solidFill>
                <a:schemeClr val="tx1"/>
              </a:solidFill>
            </a:endParaRPr>
          </a:p>
        </p:txBody>
      </p:sp>
    </p:spTree>
    <p:extLst>
      <p:ext uri="{BB962C8B-B14F-4D97-AF65-F5344CB8AC3E}">
        <p14:creationId xmlns:p14="http://schemas.microsoft.com/office/powerpoint/2010/main" val="676631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Klasifikace vad</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838199" y="1825625"/>
            <a:ext cx="10374284" cy="4319539"/>
          </a:xfrm>
        </p:spPr>
        <p:txBody>
          <a:bodyPr>
            <a:noAutofit/>
          </a:bodyPr>
          <a:lstStyle/>
          <a:p>
            <a:pPr lvl="1" algn="just">
              <a:buClr>
                <a:srgbClr val="983033"/>
              </a:buClr>
              <a:buFont typeface="Wingdings" panose="05000000000000000000" pitchFamily="2" charset="2"/>
              <a:buChar char="ü"/>
            </a:pPr>
            <a:r>
              <a:rPr lang="cs-CZ" b="1" i="1" dirty="0">
                <a:solidFill>
                  <a:schemeClr val="tx1"/>
                </a:solidFill>
              </a:rPr>
              <a:t> Odchylky tvaru, rozměru a hmotnosti</a:t>
            </a:r>
          </a:p>
        </p:txBody>
      </p:sp>
      <p:pic>
        <p:nvPicPr>
          <p:cNvPr id="7" name="Obrázek 6">
            <a:extLst>
              <a:ext uri="{FF2B5EF4-FFF2-40B4-BE49-F238E27FC236}">
                <a16:creationId xmlns:a16="http://schemas.microsoft.com/office/drawing/2014/main" id="{EE3AD6BC-0B30-4557-AA1A-AAA991542424}"/>
              </a:ext>
            </a:extLst>
          </p:cNvPr>
          <p:cNvPicPr>
            <a:picLocks noChangeAspect="1"/>
          </p:cNvPicPr>
          <p:nvPr/>
        </p:nvPicPr>
        <p:blipFill>
          <a:blip r:embed="rId3"/>
          <a:stretch>
            <a:fillRect/>
          </a:stretch>
        </p:blipFill>
        <p:spPr>
          <a:xfrm>
            <a:off x="1956774" y="2709614"/>
            <a:ext cx="1908644" cy="2705926"/>
          </a:xfrm>
          <a:prstGeom prst="rect">
            <a:avLst/>
          </a:prstGeom>
        </p:spPr>
      </p:pic>
      <p:pic>
        <p:nvPicPr>
          <p:cNvPr id="8" name="Obrázek 7">
            <a:extLst>
              <a:ext uri="{FF2B5EF4-FFF2-40B4-BE49-F238E27FC236}">
                <a16:creationId xmlns:a16="http://schemas.microsoft.com/office/drawing/2014/main" id="{DFED6626-3F38-40F3-B1AE-0AAF476A47E7}"/>
              </a:ext>
            </a:extLst>
          </p:cNvPr>
          <p:cNvPicPr>
            <a:picLocks noChangeAspect="1"/>
          </p:cNvPicPr>
          <p:nvPr/>
        </p:nvPicPr>
        <p:blipFill>
          <a:blip r:embed="rId4"/>
          <a:stretch>
            <a:fillRect/>
          </a:stretch>
        </p:blipFill>
        <p:spPr>
          <a:xfrm>
            <a:off x="6905057" y="2709614"/>
            <a:ext cx="2141961" cy="2606053"/>
          </a:xfrm>
          <a:prstGeom prst="rect">
            <a:avLst/>
          </a:prstGeom>
        </p:spPr>
      </p:pic>
      <p:sp>
        <p:nvSpPr>
          <p:cNvPr id="9" name="TextovéPole 8">
            <a:extLst>
              <a:ext uri="{FF2B5EF4-FFF2-40B4-BE49-F238E27FC236}">
                <a16:creationId xmlns:a16="http://schemas.microsoft.com/office/drawing/2014/main" id="{99FE7930-C2A5-4EED-8599-7A2E5E6496E8}"/>
              </a:ext>
            </a:extLst>
          </p:cNvPr>
          <p:cNvSpPr txBox="1"/>
          <p:nvPr/>
        </p:nvSpPr>
        <p:spPr>
          <a:xfrm>
            <a:off x="1205345" y="5624945"/>
            <a:ext cx="3394363" cy="369332"/>
          </a:xfrm>
          <a:prstGeom prst="rect">
            <a:avLst/>
          </a:prstGeom>
          <a:noFill/>
        </p:spPr>
        <p:txBody>
          <a:bodyPr wrap="square" rtlCol="0">
            <a:spAutoFit/>
          </a:bodyPr>
          <a:lstStyle/>
          <a:p>
            <a:pPr algn="ctr"/>
            <a:r>
              <a:rPr lang="cs-CZ" i="1" dirty="0"/>
              <a:t>Přesazení odlitku v dělící rovině</a:t>
            </a:r>
          </a:p>
        </p:txBody>
      </p:sp>
      <p:sp>
        <p:nvSpPr>
          <p:cNvPr id="10" name="TextovéPole 9">
            <a:extLst>
              <a:ext uri="{FF2B5EF4-FFF2-40B4-BE49-F238E27FC236}">
                <a16:creationId xmlns:a16="http://schemas.microsoft.com/office/drawing/2014/main" id="{19D3CDD0-5ECA-4F02-8794-0B4BC035B5EE}"/>
              </a:ext>
            </a:extLst>
          </p:cNvPr>
          <p:cNvSpPr txBox="1"/>
          <p:nvPr/>
        </p:nvSpPr>
        <p:spPr>
          <a:xfrm>
            <a:off x="6478336" y="5624945"/>
            <a:ext cx="2995401" cy="369332"/>
          </a:xfrm>
          <a:prstGeom prst="rect">
            <a:avLst/>
          </a:prstGeom>
          <a:noFill/>
        </p:spPr>
        <p:txBody>
          <a:bodyPr wrap="square" rtlCol="0">
            <a:spAutoFit/>
          </a:bodyPr>
          <a:lstStyle/>
          <a:p>
            <a:pPr algn="ctr"/>
            <a:r>
              <a:rPr lang="cs-CZ" i="1" dirty="0"/>
              <a:t>Nestejné tloušťky stěn odlitku</a:t>
            </a:r>
          </a:p>
        </p:txBody>
      </p:sp>
    </p:spTree>
    <p:extLst>
      <p:ext uri="{BB962C8B-B14F-4D97-AF65-F5344CB8AC3E}">
        <p14:creationId xmlns:p14="http://schemas.microsoft.com/office/powerpoint/2010/main" val="2535978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Vady odlitků</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D0432B31-D8EB-49AA-BBC0-3CDAB2221CD0}"/>
              </a:ext>
            </a:extLst>
          </p:cNvPr>
          <p:cNvSpPr>
            <a:spLocks noGrp="1"/>
          </p:cNvSpPr>
          <p:nvPr>
            <p:ph idx="1"/>
          </p:nvPr>
        </p:nvSpPr>
        <p:spPr>
          <a:xfrm>
            <a:off x="1097280" y="1845733"/>
            <a:ext cx="10058400" cy="4374957"/>
          </a:xfrm>
        </p:spPr>
        <p:txBody>
          <a:bodyPr/>
          <a:lstStyle/>
          <a:p>
            <a:pPr>
              <a:buClr>
                <a:srgbClr val="983033"/>
              </a:buClr>
              <a:buFont typeface="Wingdings" panose="05000000000000000000" pitchFamily="2" charset="2"/>
              <a:buChar char="ü"/>
            </a:pPr>
            <a:r>
              <a:rPr lang="cs-CZ" b="1" i="1" dirty="0">
                <a:solidFill>
                  <a:schemeClr val="tx1"/>
                </a:solidFill>
              </a:rPr>
              <a:t> Odchylky vzhledu </a:t>
            </a:r>
            <a:r>
              <a:rPr lang="cs-CZ" i="1" dirty="0">
                <a:solidFill>
                  <a:schemeClr val="tx1"/>
                </a:solidFill>
              </a:rPr>
              <a:t>(povrchové vady)</a:t>
            </a:r>
          </a:p>
          <a:p>
            <a:endParaRPr lang="cs-CZ" dirty="0"/>
          </a:p>
        </p:txBody>
      </p:sp>
      <p:pic>
        <p:nvPicPr>
          <p:cNvPr id="9" name="Obrázek 8">
            <a:extLst>
              <a:ext uri="{FF2B5EF4-FFF2-40B4-BE49-F238E27FC236}">
                <a16:creationId xmlns:a16="http://schemas.microsoft.com/office/drawing/2014/main" id="{FC14E3F3-36DA-4AA7-8FD3-D5BF7D465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79" y="3019096"/>
            <a:ext cx="3308465" cy="2733755"/>
          </a:xfrm>
          <a:prstGeom prst="rect">
            <a:avLst/>
          </a:prstGeom>
        </p:spPr>
      </p:pic>
      <p:pic>
        <p:nvPicPr>
          <p:cNvPr id="12" name="Obrázek 11">
            <a:extLst>
              <a:ext uri="{FF2B5EF4-FFF2-40B4-BE49-F238E27FC236}">
                <a16:creationId xmlns:a16="http://schemas.microsoft.com/office/drawing/2014/main" id="{5D4E7E67-F386-4953-A70F-BB9E6BB161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0" y="3173103"/>
            <a:ext cx="3881185" cy="2425740"/>
          </a:xfrm>
          <a:prstGeom prst="rect">
            <a:avLst/>
          </a:prstGeom>
        </p:spPr>
      </p:pic>
      <p:sp>
        <p:nvSpPr>
          <p:cNvPr id="13" name="TextovéPole 12">
            <a:extLst>
              <a:ext uri="{FF2B5EF4-FFF2-40B4-BE49-F238E27FC236}">
                <a16:creationId xmlns:a16="http://schemas.microsoft.com/office/drawing/2014/main" id="{B053A154-C6C8-4693-AE5E-FDB845311C64}"/>
              </a:ext>
            </a:extLst>
          </p:cNvPr>
          <p:cNvSpPr txBox="1"/>
          <p:nvPr/>
        </p:nvSpPr>
        <p:spPr>
          <a:xfrm>
            <a:off x="1442256" y="5671330"/>
            <a:ext cx="2618509" cy="369332"/>
          </a:xfrm>
          <a:prstGeom prst="rect">
            <a:avLst/>
          </a:prstGeom>
          <a:noFill/>
        </p:spPr>
        <p:txBody>
          <a:bodyPr wrap="square" rtlCol="0">
            <a:spAutoFit/>
          </a:bodyPr>
          <a:lstStyle/>
          <a:p>
            <a:pPr algn="ctr"/>
            <a:r>
              <a:rPr lang="cs-CZ" i="1" dirty="0"/>
              <a:t>Povrchová</a:t>
            </a:r>
            <a:r>
              <a:rPr lang="cs-CZ" dirty="0"/>
              <a:t> připečenina</a:t>
            </a:r>
          </a:p>
        </p:txBody>
      </p:sp>
      <p:sp>
        <p:nvSpPr>
          <p:cNvPr id="14" name="TextovéPole 13">
            <a:extLst>
              <a:ext uri="{FF2B5EF4-FFF2-40B4-BE49-F238E27FC236}">
                <a16:creationId xmlns:a16="http://schemas.microsoft.com/office/drawing/2014/main" id="{B50A3FA8-CA83-45A4-AD1B-D7BFF0061217}"/>
              </a:ext>
            </a:extLst>
          </p:cNvPr>
          <p:cNvSpPr txBox="1"/>
          <p:nvPr/>
        </p:nvSpPr>
        <p:spPr>
          <a:xfrm>
            <a:off x="6245205" y="5598843"/>
            <a:ext cx="4160942" cy="646331"/>
          </a:xfrm>
          <a:prstGeom prst="rect">
            <a:avLst/>
          </a:prstGeom>
          <a:noFill/>
        </p:spPr>
        <p:txBody>
          <a:bodyPr wrap="square" rtlCol="0">
            <a:spAutoFit/>
          </a:bodyPr>
          <a:lstStyle/>
          <a:p>
            <a:pPr algn="ctr"/>
            <a:r>
              <a:rPr lang="cs-CZ" i="1" dirty="0"/>
              <a:t>Dutiny na hrubém odlitku z oceli vyvolané zálupy ve vršku formy</a:t>
            </a:r>
          </a:p>
        </p:txBody>
      </p:sp>
    </p:spTree>
    <p:extLst>
      <p:ext uri="{BB962C8B-B14F-4D97-AF65-F5344CB8AC3E}">
        <p14:creationId xmlns:p14="http://schemas.microsoft.com/office/powerpoint/2010/main" val="1724194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Vady odlitků</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E0628B90-EB6F-483F-8F7E-00034E95142E}"/>
              </a:ext>
            </a:extLst>
          </p:cNvPr>
          <p:cNvSpPr>
            <a:spLocks noGrp="1"/>
          </p:cNvSpPr>
          <p:nvPr>
            <p:ph idx="1"/>
          </p:nvPr>
        </p:nvSpPr>
        <p:spPr/>
        <p:txBody>
          <a:bodyPr/>
          <a:lstStyle/>
          <a:p>
            <a:pPr>
              <a:buClrTx/>
              <a:buFont typeface="Wingdings" panose="05000000000000000000" pitchFamily="2" charset="2"/>
              <a:buChar char="ü"/>
            </a:pPr>
            <a:r>
              <a:rPr lang="cs-CZ" b="1" i="1" dirty="0">
                <a:solidFill>
                  <a:schemeClr val="tx1"/>
                </a:solidFill>
              </a:rPr>
              <a:t>Odchylky od celistvosti </a:t>
            </a:r>
            <a:r>
              <a:rPr lang="cs-CZ" i="1" dirty="0">
                <a:solidFill>
                  <a:schemeClr val="tx1"/>
                </a:solidFill>
              </a:rPr>
              <a:t>(porušení souvislosti, dutiny, vměstky)</a:t>
            </a:r>
          </a:p>
        </p:txBody>
      </p:sp>
      <p:pic>
        <p:nvPicPr>
          <p:cNvPr id="10" name="Obrázek 9">
            <a:extLst>
              <a:ext uri="{FF2B5EF4-FFF2-40B4-BE49-F238E27FC236}">
                <a16:creationId xmlns:a16="http://schemas.microsoft.com/office/drawing/2014/main" id="{6AAF76C9-3F43-48B6-8265-34921BC11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793720"/>
            <a:ext cx="2749971" cy="2672289"/>
          </a:xfrm>
          <a:prstGeom prst="rect">
            <a:avLst/>
          </a:prstGeom>
        </p:spPr>
      </p:pic>
      <p:pic>
        <p:nvPicPr>
          <p:cNvPr id="12" name="Obrázek 11">
            <a:extLst>
              <a:ext uri="{FF2B5EF4-FFF2-40B4-BE49-F238E27FC236}">
                <a16:creationId xmlns:a16="http://schemas.microsoft.com/office/drawing/2014/main" id="{0A47FEDC-2F98-4792-B829-C2B178BCE2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7349" y="2759349"/>
            <a:ext cx="4153109" cy="2672288"/>
          </a:xfrm>
          <a:prstGeom prst="rect">
            <a:avLst/>
          </a:prstGeom>
        </p:spPr>
      </p:pic>
      <p:sp>
        <p:nvSpPr>
          <p:cNvPr id="13" name="TextovéPole 12">
            <a:extLst>
              <a:ext uri="{FF2B5EF4-FFF2-40B4-BE49-F238E27FC236}">
                <a16:creationId xmlns:a16="http://schemas.microsoft.com/office/drawing/2014/main" id="{5116A515-FE2C-4A6A-AD46-1D3094184BE0}"/>
              </a:ext>
            </a:extLst>
          </p:cNvPr>
          <p:cNvSpPr txBox="1"/>
          <p:nvPr/>
        </p:nvSpPr>
        <p:spPr>
          <a:xfrm>
            <a:off x="1574797" y="5466009"/>
            <a:ext cx="1794935" cy="369332"/>
          </a:xfrm>
          <a:prstGeom prst="rect">
            <a:avLst/>
          </a:prstGeom>
          <a:noFill/>
        </p:spPr>
        <p:txBody>
          <a:bodyPr wrap="square" rtlCol="0">
            <a:spAutoFit/>
          </a:bodyPr>
          <a:lstStyle/>
          <a:p>
            <a:pPr algn="ctr"/>
            <a:r>
              <a:rPr lang="cs-CZ" i="1" dirty="0"/>
              <a:t>Trhlina za tepla</a:t>
            </a:r>
          </a:p>
        </p:txBody>
      </p:sp>
      <p:sp>
        <p:nvSpPr>
          <p:cNvPr id="14" name="TextovéPole 13">
            <a:extLst>
              <a:ext uri="{FF2B5EF4-FFF2-40B4-BE49-F238E27FC236}">
                <a16:creationId xmlns:a16="http://schemas.microsoft.com/office/drawing/2014/main" id="{14B3E51A-7BDE-4256-86F1-714A002A9DE6}"/>
              </a:ext>
            </a:extLst>
          </p:cNvPr>
          <p:cNvSpPr txBox="1"/>
          <p:nvPr/>
        </p:nvSpPr>
        <p:spPr>
          <a:xfrm>
            <a:off x="6416055" y="5593565"/>
            <a:ext cx="2815696" cy="369332"/>
          </a:xfrm>
          <a:prstGeom prst="rect">
            <a:avLst/>
          </a:prstGeom>
          <a:noFill/>
        </p:spPr>
        <p:txBody>
          <a:bodyPr wrap="square" rtlCol="0">
            <a:spAutoFit/>
          </a:bodyPr>
          <a:lstStyle/>
          <a:p>
            <a:pPr algn="ctr"/>
            <a:r>
              <a:rPr lang="cs-CZ" i="1" dirty="0"/>
              <a:t>Bubliny ve stěně odlitku</a:t>
            </a:r>
          </a:p>
        </p:txBody>
      </p:sp>
    </p:spTree>
    <p:extLst>
      <p:ext uri="{BB962C8B-B14F-4D97-AF65-F5344CB8AC3E}">
        <p14:creationId xmlns:p14="http://schemas.microsoft.com/office/powerpoint/2010/main" val="547338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78" y="831850"/>
            <a:ext cx="10256522" cy="844550"/>
          </a:xfrm>
        </p:spPr>
        <p:txBody>
          <a:bodyPr>
            <a:normAutofit/>
          </a:bodyPr>
          <a:lstStyle/>
          <a:p>
            <a:r>
              <a:rPr lang="cs-CZ" sz="4000" dirty="0">
                <a:solidFill>
                  <a:schemeClr val="tx1"/>
                </a:solidFill>
              </a:rPr>
              <a:t>Rozdělení materiálů do skupin</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10" name="Zástupný obsah 9">
            <a:extLst>
              <a:ext uri="{FF2B5EF4-FFF2-40B4-BE49-F238E27FC236}">
                <a16:creationId xmlns:a16="http://schemas.microsoft.com/office/drawing/2014/main" id="{50856899-8B98-47EB-91D7-45E3100983B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278" y="2055303"/>
            <a:ext cx="9614958" cy="3570953"/>
          </a:xfrm>
        </p:spPr>
      </p:pic>
      <p:sp>
        <p:nvSpPr>
          <p:cNvPr id="3" name="Obdélník 2">
            <a:extLst>
              <a:ext uri="{FF2B5EF4-FFF2-40B4-BE49-F238E27FC236}">
                <a16:creationId xmlns:a16="http://schemas.microsoft.com/office/drawing/2014/main" id="{870B0370-F88D-4356-93FC-8932CBA34CD7}"/>
              </a:ext>
            </a:extLst>
          </p:cNvPr>
          <p:cNvSpPr/>
          <p:nvPr/>
        </p:nvSpPr>
        <p:spPr>
          <a:xfrm>
            <a:off x="998290" y="3028426"/>
            <a:ext cx="3372374" cy="276836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5228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Vady odlitků</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40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A697424E-60EF-4E0F-A620-60C3529CE3E9}"/>
              </a:ext>
            </a:extLst>
          </p:cNvPr>
          <p:cNvSpPr>
            <a:spLocks noGrp="1"/>
          </p:cNvSpPr>
          <p:nvPr>
            <p:ph idx="1"/>
          </p:nvPr>
        </p:nvSpPr>
        <p:spPr>
          <a:xfrm>
            <a:off x="838199" y="1845734"/>
            <a:ext cx="10910455" cy="4023360"/>
          </a:xfrm>
        </p:spPr>
        <p:txBody>
          <a:bodyPr>
            <a:normAutofit/>
          </a:bodyPr>
          <a:lstStyle/>
          <a:p>
            <a:pPr>
              <a:buClr>
                <a:srgbClr val="983033"/>
              </a:buClr>
              <a:buFont typeface="Wingdings" panose="05000000000000000000" pitchFamily="2" charset="2"/>
              <a:buChar char="ü"/>
            </a:pPr>
            <a:r>
              <a:rPr lang="cs-CZ" sz="1800" b="1" i="1" dirty="0">
                <a:solidFill>
                  <a:srgbClr val="0C0C0C"/>
                </a:solidFill>
              </a:rPr>
              <a:t>Odchylky od struktury </a:t>
            </a:r>
            <a:r>
              <a:rPr lang="cs-CZ" sz="1800" i="1" dirty="0">
                <a:solidFill>
                  <a:srgbClr val="0C0C0C"/>
                </a:solidFill>
              </a:rPr>
              <a:t>(makro, mikrostruktura)</a:t>
            </a:r>
            <a:endParaRPr lang="cs-CZ" sz="1800" b="1" i="1" dirty="0">
              <a:solidFill>
                <a:srgbClr val="0C0C0C"/>
              </a:solidFill>
            </a:endParaRPr>
          </a:p>
        </p:txBody>
      </p:sp>
      <p:pic>
        <p:nvPicPr>
          <p:cNvPr id="8" name="Obrázek 7">
            <a:extLst>
              <a:ext uri="{FF2B5EF4-FFF2-40B4-BE49-F238E27FC236}">
                <a16:creationId xmlns:a16="http://schemas.microsoft.com/office/drawing/2014/main" id="{92770E3D-B4C2-4D86-9457-FD51779F8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497" y="2281377"/>
            <a:ext cx="4731539" cy="3636277"/>
          </a:xfrm>
          <a:prstGeom prst="rect">
            <a:avLst/>
          </a:prstGeom>
        </p:spPr>
      </p:pic>
      <p:sp>
        <p:nvSpPr>
          <p:cNvPr id="13" name="TextovéPole 12">
            <a:extLst>
              <a:ext uri="{FF2B5EF4-FFF2-40B4-BE49-F238E27FC236}">
                <a16:creationId xmlns:a16="http://schemas.microsoft.com/office/drawing/2014/main" id="{5C2A103E-50A7-4B37-93AC-8248AAA4168A}"/>
              </a:ext>
            </a:extLst>
          </p:cNvPr>
          <p:cNvSpPr txBox="1"/>
          <p:nvPr/>
        </p:nvSpPr>
        <p:spPr>
          <a:xfrm>
            <a:off x="5531320" y="5770827"/>
            <a:ext cx="2105891" cy="369332"/>
          </a:xfrm>
          <a:prstGeom prst="rect">
            <a:avLst/>
          </a:prstGeom>
          <a:noFill/>
        </p:spPr>
        <p:txBody>
          <a:bodyPr wrap="square" rtlCol="0">
            <a:spAutoFit/>
          </a:bodyPr>
          <a:lstStyle/>
          <a:p>
            <a:pPr algn="ctr"/>
            <a:r>
              <a:rPr lang="cs-CZ" i="1" dirty="0"/>
              <a:t>Oxidická plena</a:t>
            </a:r>
          </a:p>
        </p:txBody>
      </p:sp>
    </p:spTree>
    <p:extLst>
      <p:ext uri="{BB962C8B-B14F-4D97-AF65-F5344CB8AC3E}">
        <p14:creationId xmlns:p14="http://schemas.microsoft.com/office/powerpoint/2010/main" val="971996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Vady odlitků</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41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A697424E-60EF-4E0F-A620-60C3529CE3E9}"/>
              </a:ext>
            </a:extLst>
          </p:cNvPr>
          <p:cNvSpPr>
            <a:spLocks noGrp="1"/>
          </p:cNvSpPr>
          <p:nvPr>
            <p:ph idx="1"/>
          </p:nvPr>
        </p:nvSpPr>
        <p:spPr>
          <a:xfrm>
            <a:off x="838199" y="1845734"/>
            <a:ext cx="10910455" cy="4023360"/>
          </a:xfrm>
        </p:spPr>
        <p:txBody>
          <a:bodyPr/>
          <a:lstStyle/>
          <a:p>
            <a:pPr>
              <a:buClr>
                <a:srgbClr val="983033"/>
              </a:buClr>
              <a:buFont typeface="Wingdings" panose="05000000000000000000" pitchFamily="2" charset="2"/>
              <a:buChar char="ü"/>
            </a:pPr>
            <a:r>
              <a:rPr lang="cs-CZ" b="1" i="1" dirty="0">
                <a:solidFill>
                  <a:srgbClr val="0C0C0C"/>
                </a:solidFill>
              </a:rPr>
              <a:t>Odchylky od chemického složení a vlastností odlitku</a:t>
            </a:r>
          </a:p>
        </p:txBody>
      </p:sp>
      <p:sp>
        <p:nvSpPr>
          <p:cNvPr id="13" name="TextovéPole 12">
            <a:extLst>
              <a:ext uri="{FF2B5EF4-FFF2-40B4-BE49-F238E27FC236}">
                <a16:creationId xmlns:a16="http://schemas.microsoft.com/office/drawing/2014/main" id="{5C2A103E-50A7-4B37-93AC-8248AAA4168A}"/>
              </a:ext>
            </a:extLst>
          </p:cNvPr>
          <p:cNvSpPr txBox="1"/>
          <p:nvPr/>
        </p:nvSpPr>
        <p:spPr>
          <a:xfrm>
            <a:off x="5431566" y="5879956"/>
            <a:ext cx="2105891" cy="369332"/>
          </a:xfrm>
          <a:prstGeom prst="rect">
            <a:avLst/>
          </a:prstGeom>
          <a:noFill/>
        </p:spPr>
        <p:txBody>
          <a:bodyPr wrap="square" rtlCol="0">
            <a:spAutoFit/>
          </a:bodyPr>
          <a:lstStyle/>
          <a:p>
            <a:pPr algn="ctr"/>
            <a:r>
              <a:rPr lang="cs-CZ" i="1" dirty="0"/>
              <a:t>Segregace v odlitku</a:t>
            </a:r>
          </a:p>
        </p:txBody>
      </p:sp>
      <p:pic>
        <p:nvPicPr>
          <p:cNvPr id="9" name="Obrázek 8">
            <a:extLst>
              <a:ext uri="{FF2B5EF4-FFF2-40B4-BE49-F238E27FC236}">
                <a16:creationId xmlns:a16="http://schemas.microsoft.com/office/drawing/2014/main" id="{63E2F782-2AB6-4682-A19D-78D6B2988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483" y="2194780"/>
            <a:ext cx="4544059" cy="3696216"/>
          </a:xfrm>
          <a:prstGeom prst="rect">
            <a:avLst/>
          </a:prstGeom>
        </p:spPr>
      </p:pic>
    </p:spTree>
    <p:extLst>
      <p:ext uri="{BB962C8B-B14F-4D97-AF65-F5344CB8AC3E}">
        <p14:creationId xmlns:p14="http://schemas.microsoft.com/office/powerpoint/2010/main" val="700034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Výroba a zpracování oceli</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r>
              <a:rPr lang="cs-CZ" b="1" dirty="0">
                <a:solidFill>
                  <a:schemeClr val="tx1"/>
                </a:solidFill>
              </a:rPr>
              <a:t>Oceli</a:t>
            </a:r>
            <a:r>
              <a:rPr lang="cs-CZ" dirty="0">
                <a:solidFill>
                  <a:schemeClr val="tx1"/>
                </a:solidFill>
              </a:rPr>
              <a:t> jsou nejčastěji používanými kovovými materiály.</a:t>
            </a:r>
          </a:p>
          <a:p>
            <a:pPr lvl="1" algn="just">
              <a:buClr>
                <a:srgbClr val="983033"/>
              </a:buClr>
              <a:buFont typeface="Wingdings" panose="05000000000000000000" pitchFamily="2" charset="2"/>
              <a:buChar char="ü"/>
            </a:pPr>
            <a:r>
              <a:rPr lang="cs-CZ" dirty="0">
                <a:solidFill>
                  <a:schemeClr val="tx1"/>
                </a:solidFill>
              </a:rPr>
              <a:t>Pro své mechanické a technologické vlastnosti je ocel dodnes nejdůležitějším technologickým materiálem.</a:t>
            </a:r>
          </a:p>
          <a:p>
            <a:pPr lvl="1" algn="just">
              <a:buClr>
                <a:srgbClr val="983033"/>
              </a:buClr>
              <a:buFont typeface="Wingdings" panose="05000000000000000000" pitchFamily="2" charset="2"/>
              <a:buChar char="ü"/>
            </a:pPr>
            <a:r>
              <a:rPr lang="cs-CZ" dirty="0">
                <a:solidFill>
                  <a:schemeClr val="tx1"/>
                </a:solidFill>
              </a:rPr>
              <a:t>V současné době je vyráběno asi 2500 druhů ocelí. </a:t>
            </a:r>
          </a:p>
          <a:p>
            <a:pPr lvl="1" algn="just">
              <a:buClr>
                <a:srgbClr val="983033"/>
              </a:buClr>
              <a:buFont typeface="Wingdings" panose="05000000000000000000" pitchFamily="2" charset="2"/>
              <a:buChar char="ü"/>
            </a:pPr>
            <a:r>
              <a:rPr lang="cs-CZ" dirty="0">
                <a:solidFill>
                  <a:schemeClr val="tx1"/>
                </a:solidFill>
              </a:rPr>
              <a:t>Rozdílným způsobem výroby, legováním a kombinací tepelného a tepelně-mechanického zpracování je možno ovlivnit vlastnosti ocelí v širokém rozmezí, a tak jejich vlastnosti přizpůsobit zamýšlenému použití. </a:t>
            </a:r>
          </a:p>
          <a:p>
            <a:pPr lvl="1" algn="just">
              <a:buClr>
                <a:srgbClr val="983033"/>
              </a:buClr>
              <a:buFont typeface="Wingdings" panose="05000000000000000000" pitchFamily="2" charset="2"/>
              <a:buChar char="ü"/>
            </a:pPr>
            <a:r>
              <a:rPr lang="cs-CZ" dirty="0">
                <a:solidFill>
                  <a:schemeClr val="tx1"/>
                </a:solidFill>
              </a:rPr>
              <a:t>V normách (ČSN, DIN atd.) jsou oceli rozděleny do skupin jednak podle chemického složení, jednak podle struktury a mechanický a fyzikálních vlastností. </a:t>
            </a:r>
          </a:p>
          <a:p>
            <a:pPr lvl="1">
              <a:buClr>
                <a:srgbClr val="983033"/>
              </a:buClr>
              <a:buFont typeface="Wingdings" panose="05000000000000000000" pitchFamily="2" charset="2"/>
              <a:buChar char="ü"/>
            </a:pPr>
            <a:endParaRPr lang="cs-CZ" dirty="0"/>
          </a:p>
        </p:txBody>
      </p:sp>
    </p:spTree>
    <p:extLst>
      <p:ext uri="{BB962C8B-B14F-4D97-AF65-F5344CB8AC3E}">
        <p14:creationId xmlns:p14="http://schemas.microsoft.com/office/powerpoint/2010/main" val="1348046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Výroba a zpracování oceli</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2" algn="just">
              <a:buClr>
                <a:srgbClr val="983033"/>
              </a:buClr>
              <a:buFont typeface="Wingdings" panose="05000000000000000000" pitchFamily="2" charset="2"/>
              <a:buChar char="Ø"/>
            </a:pPr>
            <a:r>
              <a:rPr lang="cs-CZ" sz="1800" b="1" i="1" dirty="0">
                <a:solidFill>
                  <a:schemeClr val="tx1"/>
                </a:solidFill>
              </a:rPr>
              <a:t> nelegované oceli: </a:t>
            </a:r>
            <a:r>
              <a:rPr lang="cs-CZ" sz="1800" i="1" dirty="0">
                <a:solidFill>
                  <a:schemeClr val="tx1"/>
                </a:solidFill>
              </a:rPr>
              <a:t>zvané také uhlíkové oceli. Obsah legujících prvků je nižší, než je maximální tabelovaná hodnota pro daný prvek. Pro většinu prvků je tento maximální hmotnostní podíl kolem 2 %. Mechanické vlastnosti uhlíkových ocelí lze modifikovat tepelným (žíhání, kalení, popouštění), tepelně- mechanickým a tepelně-chemickým zpracováním. </a:t>
            </a:r>
          </a:p>
          <a:p>
            <a:pPr lvl="2" algn="just">
              <a:buClr>
                <a:srgbClr val="983033"/>
              </a:buClr>
              <a:buFont typeface="Wingdings" panose="05000000000000000000" pitchFamily="2" charset="2"/>
              <a:buChar char="Ø"/>
            </a:pPr>
            <a:r>
              <a:rPr lang="cs-CZ" sz="1800" b="1" i="1" dirty="0">
                <a:solidFill>
                  <a:schemeClr val="tx1"/>
                </a:solidFill>
              </a:rPr>
              <a:t> nízkolegované oceli: </a:t>
            </a:r>
            <a:r>
              <a:rPr lang="cs-CZ" sz="1800" i="1" dirty="0">
                <a:solidFill>
                  <a:schemeClr val="tx1"/>
                </a:solidFill>
              </a:rPr>
              <a:t>obsah legujících prvků po odečtení obsahu uhlíku je nižší než 5 %. Mají podobné vlastnosti jako oceli nelegované, ale jsou vhodné pro tepelné zpracování. Tepelným zpracováním je u nich možno ovlivnit mechanické vlastnosti. Se stoupajícím obsahem uhlíku stoupá i tvrdost po kalení. A to až do obsahu 0,85 hm. % C. S vyšším obsahem uhlíku se kalením už tvrdost dále nezvyšuje. Samotný obsah uhlíku má však také vliv na pevnost oceli, čím vyšší obsah, tím je ocel pevnější.</a:t>
            </a:r>
          </a:p>
          <a:p>
            <a:pPr lvl="2" algn="just">
              <a:buClr>
                <a:srgbClr val="983033"/>
              </a:buClr>
              <a:buFont typeface="Wingdings" panose="05000000000000000000" pitchFamily="2" charset="2"/>
              <a:buChar char="Ø"/>
            </a:pPr>
            <a:r>
              <a:rPr lang="cs-CZ" sz="1800" b="1" i="1" dirty="0">
                <a:solidFill>
                  <a:schemeClr val="tx1"/>
                </a:solidFill>
              </a:rPr>
              <a:t> vysoce legované oceli: </a:t>
            </a:r>
            <a:r>
              <a:rPr lang="cs-CZ" sz="1800" i="1" dirty="0">
                <a:solidFill>
                  <a:schemeClr val="tx1"/>
                </a:solidFill>
              </a:rPr>
              <a:t>obsah legujících prvků je vyšší než 5 %. Kombinací legujících prvků se dosahuje potřebných mechanických, fyzikálních a chemických vlastností.</a:t>
            </a:r>
            <a:endParaRPr lang="cs-CZ" sz="1800" b="1" i="1" dirty="0">
              <a:solidFill>
                <a:schemeClr val="tx1"/>
              </a:solidFill>
            </a:endParaRPr>
          </a:p>
        </p:txBody>
      </p:sp>
    </p:spTree>
    <p:extLst>
      <p:ext uri="{BB962C8B-B14F-4D97-AF65-F5344CB8AC3E}">
        <p14:creationId xmlns:p14="http://schemas.microsoft.com/office/powerpoint/2010/main" val="963707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Charakteristika litin</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8" name="Zástupný obsah 7">
            <a:extLst>
              <a:ext uri="{FF2B5EF4-FFF2-40B4-BE49-F238E27FC236}">
                <a16:creationId xmlns:a16="http://schemas.microsoft.com/office/drawing/2014/main" id="{373B2DA4-DF98-47D5-B0FE-57B530BDA511}"/>
              </a:ext>
            </a:extLst>
          </p:cNvPr>
          <p:cNvPicPr>
            <a:picLocks noGrp="1" noChangeAspect="1"/>
          </p:cNvPicPr>
          <p:nvPr>
            <p:ph idx="1"/>
          </p:nvPr>
        </p:nvPicPr>
        <p:blipFill>
          <a:blip r:embed="rId3"/>
          <a:stretch>
            <a:fillRect/>
          </a:stretch>
        </p:blipFill>
        <p:spPr>
          <a:xfrm>
            <a:off x="3347683" y="1988510"/>
            <a:ext cx="4963218" cy="3724795"/>
          </a:xfrm>
        </p:spPr>
      </p:pic>
      <p:sp>
        <p:nvSpPr>
          <p:cNvPr id="12" name="TextovéPole 11">
            <a:extLst>
              <a:ext uri="{FF2B5EF4-FFF2-40B4-BE49-F238E27FC236}">
                <a16:creationId xmlns:a16="http://schemas.microsoft.com/office/drawing/2014/main" id="{61CD2D9B-96B0-4820-A8E0-1542567D7031}"/>
              </a:ext>
            </a:extLst>
          </p:cNvPr>
          <p:cNvSpPr txBox="1"/>
          <p:nvPr/>
        </p:nvSpPr>
        <p:spPr>
          <a:xfrm>
            <a:off x="3805797" y="5687961"/>
            <a:ext cx="4046989" cy="646331"/>
          </a:xfrm>
          <a:prstGeom prst="rect">
            <a:avLst/>
          </a:prstGeom>
          <a:noFill/>
        </p:spPr>
        <p:txBody>
          <a:bodyPr wrap="square" rtlCol="0">
            <a:spAutoFit/>
          </a:bodyPr>
          <a:lstStyle/>
          <a:p>
            <a:pPr algn="ctr"/>
            <a:r>
              <a:rPr lang="cs-CZ" i="1" dirty="0"/>
              <a:t>Metastabilní soustava Fe-Fe3C rozdělení oblasti na oceli a litiny dle obsahu C</a:t>
            </a:r>
          </a:p>
        </p:txBody>
      </p:sp>
    </p:spTree>
    <p:extLst>
      <p:ext uri="{BB962C8B-B14F-4D97-AF65-F5344CB8AC3E}">
        <p14:creationId xmlns:p14="http://schemas.microsoft.com/office/powerpoint/2010/main" val="415331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Charakteristika ocelí </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9" y="1845734"/>
            <a:ext cx="10706793" cy="4614050"/>
          </a:xfrm>
        </p:spPr>
        <p:txBody>
          <a:bodyPr>
            <a:noAutofit/>
          </a:bodyPr>
          <a:lstStyle/>
          <a:p>
            <a:pPr lvl="1" algn="just">
              <a:buClr>
                <a:srgbClr val="983033"/>
              </a:buClr>
              <a:buFont typeface="Wingdings" panose="05000000000000000000" pitchFamily="2" charset="2"/>
              <a:buChar char="ü"/>
            </a:pPr>
            <a:r>
              <a:rPr lang="cs-CZ" sz="2000" dirty="0">
                <a:solidFill>
                  <a:schemeClr val="tx1"/>
                </a:solidFill>
              </a:rPr>
              <a:t>Ocel je slitina s uhlíkem do 2,14 hm. % a doprovodnými prvky (Mn, Si, P, Cu), které se dostaly do oceli při výrobě.</a:t>
            </a:r>
          </a:p>
          <a:p>
            <a:pPr lvl="1" algn="just">
              <a:buClr>
                <a:srgbClr val="983033"/>
              </a:buClr>
              <a:buFont typeface="Wingdings" panose="05000000000000000000" pitchFamily="2" charset="2"/>
              <a:buChar char="ü"/>
            </a:pPr>
            <a:r>
              <a:rPr lang="cs-CZ" sz="2000" dirty="0">
                <a:solidFill>
                  <a:schemeClr val="tx1"/>
                </a:solidFill>
              </a:rPr>
              <a:t>Kromě doprovodných prvků obsahují některé oceli úmyslně přidané prvky (Cr, W, Mo, V, Ni aj.) a plyny (H, N, O).</a:t>
            </a:r>
          </a:p>
          <a:p>
            <a:pPr lvl="1" algn="just">
              <a:buClr>
                <a:srgbClr val="983033"/>
              </a:buClr>
              <a:buFont typeface="Wingdings" panose="05000000000000000000" pitchFamily="2" charset="2"/>
              <a:buChar char="ü"/>
            </a:pPr>
            <a:r>
              <a:rPr lang="cs-CZ" sz="2000" dirty="0">
                <a:solidFill>
                  <a:schemeClr val="tx1"/>
                </a:solidFill>
              </a:rPr>
              <a:t>Oceli lze zařadit mezi technické slitiny železa, obsahující celou řadu prvků, které ovlivňují jejich vlastnosti.</a:t>
            </a:r>
          </a:p>
          <a:p>
            <a:pPr lvl="1" algn="just">
              <a:buClr>
                <a:srgbClr val="983033"/>
              </a:buClr>
              <a:buFont typeface="Wingdings" panose="05000000000000000000" pitchFamily="2" charset="2"/>
              <a:buChar char="ü"/>
            </a:pPr>
            <a:r>
              <a:rPr lang="cs-CZ" sz="2000" dirty="0">
                <a:solidFill>
                  <a:schemeClr val="tx1"/>
                </a:solidFill>
              </a:rPr>
              <a:t>Z hlediska prvků a jejich působení na vlastnosti ocelí je lze rozdělit následovně:</a:t>
            </a:r>
          </a:p>
          <a:p>
            <a:pPr lvl="4" algn="just">
              <a:buClr>
                <a:srgbClr val="983033"/>
              </a:buClr>
              <a:buFont typeface="Wingdings" panose="05000000000000000000" pitchFamily="2" charset="2"/>
              <a:buChar char="Ø"/>
            </a:pPr>
            <a:r>
              <a:rPr lang="cs-CZ" sz="2000" i="1" dirty="0">
                <a:solidFill>
                  <a:schemeClr val="tx1"/>
                </a:solidFill>
              </a:rPr>
              <a:t> prospěšné (neškodlivé) prvky – patří zde např. C, Mn, Si, Cr, V, Mo, W, Ti, Al ad. Všechny tyto prvky mohou pozitivně ovlivňovat určitým způsobem vlastnosti oceli, např. její pevnost, houževnatost, tažnost, tvrdost, obrobitelnost, korozivzdornost, žáruvzdornost a mnohé další, </a:t>
            </a:r>
          </a:p>
          <a:p>
            <a:pPr lvl="4" algn="just">
              <a:buClr>
                <a:srgbClr val="983033"/>
              </a:buClr>
              <a:buFont typeface="Wingdings" panose="05000000000000000000" pitchFamily="2" charset="2"/>
              <a:buChar char="Ø"/>
            </a:pPr>
            <a:r>
              <a:rPr lang="cs-CZ" sz="2000" i="1" dirty="0">
                <a:solidFill>
                  <a:schemeClr val="tx1"/>
                </a:solidFill>
              </a:rPr>
              <a:t> škodlivé prvky – patří zde fosfor, síra (obecně škodlivé prvky),</a:t>
            </a:r>
          </a:p>
          <a:p>
            <a:pPr lvl="4" algn="just">
              <a:buClr>
                <a:srgbClr val="983033"/>
              </a:buClr>
              <a:buFont typeface="Wingdings" panose="05000000000000000000" pitchFamily="2" charset="2"/>
              <a:buChar char="Ø"/>
            </a:pPr>
            <a:r>
              <a:rPr lang="cs-CZ" sz="2000" i="1" dirty="0">
                <a:solidFill>
                  <a:schemeClr val="tx1"/>
                </a:solidFill>
              </a:rPr>
              <a:t> plyny v  oceli – patří zde kyslík, dusík a vodík</a:t>
            </a:r>
          </a:p>
          <a:p>
            <a:pPr lvl="4" algn="just">
              <a:buClr>
                <a:srgbClr val="983033"/>
              </a:buClr>
              <a:buFont typeface="Wingdings" panose="05000000000000000000" pitchFamily="2" charset="2"/>
              <a:buChar char="Ø"/>
            </a:pPr>
            <a:r>
              <a:rPr lang="cs-CZ" sz="2000" i="1" dirty="0">
                <a:solidFill>
                  <a:schemeClr val="tx1"/>
                </a:solidFill>
              </a:rPr>
              <a:t> stopové neželezné kovy – Cu, Sn, As, Sb, Bi, Zn a Pb. Ve většině případů zhoršují škodlivé prvky technologické a užitné vlastnosti oceli, a proto je snahou udržovat jejich obsah v oceli co nejnižší.</a:t>
            </a:r>
          </a:p>
        </p:txBody>
      </p:sp>
    </p:spTree>
    <p:extLst>
      <p:ext uri="{BB962C8B-B14F-4D97-AF65-F5344CB8AC3E}">
        <p14:creationId xmlns:p14="http://schemas.microsoft.com/office/powerpoint/2010/main" val="2495938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Charakteristika ocelí </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4"/>
            <a:ext cx="10115204" cy="4614050"/>
          </a:xfrm>
        </p:spPr>
        <p:txBody>
          <a:bodyPr>
            <a:noAutofit/>
          </a:bodyPr>
          <a:lstStyle/>
          <a:p>
            <a:pPr lvl="1" algn="just">
              <a:buClr>
                <a:srgbClr val="983033"/>
              </a:buClr>
              <a:buFont typeface="Wingdings" panose="05000000000000000000" pitchFamily="2" charset="2"/>
              <a:buChar char="ü"/>
            </a:pPr>
            <a:r>
              <a:rPr lang="cs-CZ" dirty="0">
                <a:solidFill>
                  <a:schemeClr val="tx1"/>
                </a:solidFill>
              </a:rPr>
              <a:t>Základními surovinami pro výrobu oceli jsou </a:t>
            </a:r>
            <a:r>
              <a:rPr lang="cs-CZ" b="1" dirty="0">
                <a:solidFill>
                  <a:schemeClr val="tx1"/>
                </a:solidFill>
              </a:rPr>
              <a:t>surové železo a ocelový odpad</a:t>
            </a:r>
            <a:r>
              <a:rPr lang="cs-CZ" dirty="0">
                <a:solidFill>
                  <a:schemeClr val="tx1"/>
                </a:solidFill>
              </a:rPr>
              <a:t>. </a:t>
            </a:r>
          </a:p>
          <a:p>
            <a:pPr lvl="1" algn="just">
              <a:buClr>
                <a:srgbClr val="983033"/>
              </a:buClr>
              <a:buFont typeface="Wingdings" panose="05000000000000000000" pitchFamily="2" charset="2"/>
              <a:buChar char="ü"/>
            </a:pPr>
            <a:r>
              <a:rPr lang="cs-CZ" dirty="0">
                <a:solidFill>
                  <a:schemeClr val="tx1"/>
                </a:solidFill>
              </a:rPr>
              <a:t>Surové železo má vysoký obsah C (cca 4 %) a některých doprovodných prvků. </a:t>
            </a:r>
          </a:p>
          <a:p>
            <a:pPr lvl="1" algn="just">
              <a:buClr>
                <a:srgbClr val="983033"/>
              </a:buClr>
              <a:buFont typeface="Wingdings" panose="05000000000000000000" pitchFamily="2" charset="2"/>
              <a:buChar char="ü"/>
            </a:pPr>
            <a:r>
              <a:rPr lang="cs-CZ" dirty="0">
                <a:solidFill>
                  <a:schemeClr val="tx1"/>
                </a:solidFill>
              </a:rPr>
              <a:t>Při přeměně surového železa a ocelového odpadu na ocel je tedy nutno nejprve snížit obsah uhlíku a téměř zcela vyloučit nežádoucí složky. </a:t>
            </a:r>
          </a:p>
          <a:p>
            <a:pPr lvl="1" algn="just">
              <a:buClr>
                <a:srgbClr val="983033"/>
              </a:buClr>
              <a:buFont typeface="Wingdings" panose="05000000000000000000" pitchFamily="2" charset="2"/>
              <a:buChar char="ü"/>
            </a:pPr>
            <a:r>
              <a:rPr lang="cs-CZ" dirty="0">
                <a:solidFill>
                  <a:schemeClr val="tx1"/>
                </a:solidFill>
              </a:rPr>
              <a:t>Tento proces se nazývá zkujňování a představuje oxidaci uhlíku a doprovodných prvků kyslíkem ve vhodném primárním agregátu. </a:t>
            </a:r>
          </a:p>
          <a:p>
            <a:pPr lvl="1" algn="just">
              <a:buClr>
                <a:srgbClr val="983033"/>
              </a:buClr>
              <a:buFont typeface="Wingdings" panose="05000000000000000000" pitchFamily="2" charset="2"/>
              <a:buChar char="ü"/>
            </a:pPr>
            <a:r>
              <a:rPr lang="cs-CZ" dirty="0">
                <a:solidFill>
                  <a:schemeClr val="tx1"/>
                </a:solidFill>
              </a:rPr>
              <a:t>Tím vzniká surová ocel o požadovaném chemickém složení.</a:t>
            </a:r>
          </a:p>
          <a:p>
            <a:pPr lvl="1" algn="just">
              <a:buClr>
                <a:srgbClr val="983033"/>
              </a:buClr>
              <a:buFont typeface="Wingdings" panose="05000000000000000000" pitchFamily="2" charset="2"/>
              <a:buChar char="ü"/>
            </a:pPr>
            <a:r>
              <a:rPr lang="cs-CZ" dirty="0">
                <a:solidFill>
                  <a:schemeClr val="tx1"/>
                </a:solidFill>
              </a:rPr>
              <a:t>Po zkujňování je tato tavenina podrobena dodatečné úpravě v rámci sekundární metalurgie.</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Stěžejní primární agregáty pro výrobu surové oceli v dnešní době představují kyslíkové konvertory a elektrické obloukové pece.</a:t>
            </a:r>
          </a:p>
        </p:txBody>
      </p:sp>
    </p:spTree>
    <p:extLst>
      <p:ext uri="{BB962C8B-B14F-4D97-AF65-F5344CB8AC3E}">
        <p14:creationId xmlns:p14="http://schemas.microsoft.com/office/powerpoint/2010/main" val="2874998621"/>
      </p:ext>
    </p:extLst>
  </p:cSld>
  <p:clrMapOvr>
    <a:masterClrMapping/>
  </p:clrMapOvr>
</p:sld>
</file>

<file path=ppt/theme/theme1.xml><?xml version="1.0" encoding="utf-8"?>
<a:theme xmlns:a="http://schemas.openxmlformats.org/drawingml/2006/main" name="Retrospektiva">
  <a:themeElements>
    <a:clrScheme name="Vlastní 7">
      <a:dk1>
        <a:srgbClr val="0C0C0C"/>
      </a:dk1>
      <a:lt1>
        <a:sysClr val="window" lastClr="FFFFFF"/>
      </a:lt1>
      <a:dk2>
        <a:srgbClr val="983033"/>
      </a:dk2>
      <a:lt2>
        <a:srgbClr val="CCDDEA"/>
      </a:lt2>
      <a:accent1>
        <a:srgbClr val="E48312"/>
      </a:accent1>
      <a:accent2>
        <a:srgbClr val="983033"/>
      </a:accent2>
      <a:accent3>
        <a:srgbClr val="865640"/>
      </a:accent3>
      <a:accent4>
        <a:srgbClr val="983033"/>
      </a:accent4>
      <a:accent5>
        <a:srgbClr val="C2BC80"/>
      </a:accent5>
      <a:accent6>
        <a:srgbClr val="983033"/>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5293B7189D2E345B6A5818BD11F69CE" ma:contentTypeVersion="13" ma:contentTypeDescription="Vytvoří nový dokument" ma:contentTypeScope="" ma:versionID="1ec421ab1a4498fe0d60433be41bd957">
  <xsd:schema xmlns:xsd="http://www.w3.org/2001/XMLSchema" xmlns:xs="http://www.w3.org/2001/XMLSchema" xmlns:p="http://schemas.microsoft.com/office/2006/metadata/properties" xmlns:ns3="92e8b739-1662-462e-84b7-6dd21149fd20" xmlns:ns4="fc1905a5-cf85-4e61-9a63-331118843f16" targetNamespace="http://schemas.microsoft.com/office/2006/metadata/properties" ma:root="true" ma:fieldsID="108e30d6dcd8e39fdde145644bc1f199" ns3:_="" ns4:_="">
    <xsd:import namespace="92e8b739-1662-462e-84b7-6dd21149fd20"/>
    <xsd:import namespace="fc1905a5-cf85-4e61-9a63-331118843f1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8b739-1662-462e-84b7-6dd21149f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1905a5-cf85-4e61-9a63-331118843f16"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4B5E6B-4DFA-4D5F-AAD4-B95D71E7E4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8b739-1662-462e-84b7-6dd21149fd20"/>
    <ds:schemaRef ds:uri="fc1905a5-cf85-4e61-9a63-331118843f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A3382E-40D3-48F0-B427-5E1FA1405C6F}">
  <ds:schemaRefs>
    <ds:schemaRef ds:uri="http://schemas.microsoft.com/sharepoint/v3/contenttype/forms"/>
  </ds:schemaRefs>
</ds:datastoreItem>
</file>

<file path=customXml/itemProps3.xml><?xml version="1.0" encoding="utf-8"?>
<ds:datastoreItem xmlns:ds="http://schemas.openxmlformats.org/officeDocument/2006/customXml" ds:itemID="{F2488681-B985-4C4A-82A8-610E8CCB933C}">
  <ds:schemaRefs>
    <ds:schemaRef ds:uri="http://www.w3.org/XML/1998/namespace"/>
    <ds:schemaRef ds:uri="http://purl.org/dc/terms/"/>
    <ds:schemaRef ds:uri="http://purl.org/dc/elements/1.1/"/>
    <ds:schemaRef ds:uri="92e8b739-1662-462e-84b7-6dd21149fd20"/>
    <ds:schemaRef ds:uri="fc1905a5-cf85-4e61-9a63-331118843f16"/>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Retrospect</Template>
  <TotalTime>13055</TotalTime>
  <Words>3752</Words>
  <Application>Microsoft Office PowerPoint</Application>
  <PresentationFormat>Širokoúhlá obrazovka</PresentationFormat>
  <Paragraphs>303</Paragraphs>
  <Slides>41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41</vt:i4>
      </vt:variant>
    </vt:vector>
  </HeadingPairs>
  <TitlesOfParts>
    <vt:vector size="45" baseType="lpstr">
      <vt:lpstr>Calibri</vt:lpstr>
      <vt:lpstr>Calibri Light</vt:lpstr>
      <vt:lpstr>Wingdings</vt:lpstr>
      <vt:lpstr>Retrospektiva</vt:lpstr>
      <vt:lpstr>  Progresivní metody modelování</vt:lpstr>
      <vt:lpstr>Shrnutí problematiky slévárenských technologií zaměřených na ocelové a litinové odlitky</vt:lpstr>
      <vt:lpstr>Úvod do kapitoly</vt:lpstr>
      <vt:lpstr>Rozdělení materiálů do skupin</vt:lpstr>
      <vt:lpstr>Výroba a zpracování oceli</vt:lpstr>
      <vt:lpstr>Výroba a zpracování oceli</vt:lpstr>
      <vt:lpstr>Charakteristika litin</vt:lpstr>
      <vt:lpstr>Charakteristika ocelí </vt:lpstr>
      <vt:lpstr>Charakteristika ocelí </vt:lpstr>
      <vt:lpstr>Kyslíkový konvertor typu LD</vt:lpstr>
      <vt:lpstr>Výroba oceli v konvertoru typu LD</vt:lpstr>
      <vt:lpstr>Elektrická oblouková pec</vt:lpstr>
      <vt:lpstr>Elektrická oblouková pec – napájená střídavým proudem (AC)</vt:lpstr>
      <vt:lpstr>Elektrická oblouková pec</vt:lpstr>
      <vt:lpstr>Mimopecní zpracování oceli</vt:lpstr>
      <vt:lpstr>Odlévání oceli</vt:lpstr>
      <vt:lpstr>Odlévání oceli do kokil</vt:lpstr>
      <vt:lpstr>Ukázka principu odlévání oceli do kokil</vt:lpstr>
      <vt:lpstr>Plynulé odlévání oceli </vt:lpstr>
      <vt:lpstr>Výroba a zpracování litiny </vt:lpstr>
      <vt:lpstr>Ukázka struktur různých litin</vt:lpstr>
      <vt:lpstr>Výroba a zpracování litiny </vt:lpstr>
      <vt:lpstr>Výroba a zpracování litiny </vt:lpstr>
      <vt:lpstr>Kuplovna </vt:lpstr>
      <vt:lpstr>Kuplovna </vt:lpstr>
      <vt:lpstr>Elektrická indukční pec </vt:lpstr>
      <vt:lpstr>Elektrická indukční pec </vt:lpstr>
      <vt:lpstr>Elektrická oblouková pec</vt:lpstr>
      <vt:lpstr>Očkování</vt:lpstr>
      <vt:lpstr>Očkování</vt:lpstr>
      <vt:lpstr>Modifikace</vt:lpstr>
      <vt:lpstr>Odlévání odlitků do netrvalých forem</vt:lpstr>
      <vt:lpstr>Odlévání odlitků do netrvalých forem</vt:lpstr>
      <vt:lpstr>Odlévání odlitků do netrvalých forem</vt:lpstr>
      <vt:lpstr>Základní části vtokové soustavy</vt:lpstr>
      <vt:lpstr>Vady litinových odlitků</vt:lpstr>
      <vt:lpstr>Klasifikace vad</vt:lpstr>
      <vt:lpstr>Vady odlitků</vt:lpstr>
      <vt:lpstr>Vady odlitků</vt:lpstr>
      <vt:lpstr>Vady odlitků</vt:lpstr>
      <vt:lpstr>Vady odlitků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Nová Jana</dc:creator>
  <cp:lastModifiedBy>Ladislav Socha</cp:lastModifiedBy>
  <cp:revision>496</cp:revision>
  <dcterms:created xsi:type="dcterms:W3CDTF">2020-07-13T07:37:48Z</dcterms:created>
  <dcterms:modified xsi:type="dcterms:W3CDTF">2022-01-13T10:03:36Z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0x010100E5293B7189D2E345B6A5818BD11F69CE</vt:lpwstr>
  </property>
</Properties>
</file>