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18"/>
  </p:notesMasterIdLst>
  <p:sldIdLst>
    <p:sldId id="356" r:id="rId2"/>
    <p:sldId id="334" r:id="rId3"/>
    <p:sldId id="335" r:id="rId4"/>
    <p:sldId id="342" r:id="rId5"/>
    <p:sldId id="355" r:id="rId6"/>
    <p:sldId id="343" r:id="rId7"/>
    <p:sldId id="344" r:id="rId8"/>
    <p:sldId id="345" r:id="rId9"/>
    <p:sldId id="346" r:id="rId10"/>
    <p:sldId id="347" r:id="rId11"/>
    <p:sldId id="349" r:id="rId12"/>
    <p:sldId id="351" r:id="rId13"/>
    <p:sldId id="352" r:id="rId14"/>
    <p:sldId id="353" r:id="rId15"/>
    <p:sldId id="354" r:id="rId16"/>
    <p:sldId id="34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0" autoAdjust="0"/>
    <p:restoredTop sz="97444" autoAdjust="0"/>
  </p:normalViewPr>
  <p:slideViewPr>
    <p:cSldViewPr snapToGrid="0">
      <p:cViewPr varScale="1">
        <p:scale>
          <a:sx n="108" d="100"/>
          <a:sy n="108" d="100"/>
        </p:scale>
        <p:origin x="114" y="1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266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13.01.2022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6799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482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989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786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93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6567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3281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979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332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250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526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910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549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517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457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AC7EC-89F2-3946-BE34-997CEAFD66F6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736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B1D7E-5C34-B64F-BD06-258E36215471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29454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86F83-658E-734E-B2D6-C089A0C8927C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55943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3E346-8FF3-E940-B041-3BCDA563A3A6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37018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007" y="6616931"/>
            <a:ext cx="4301971" cy="241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k-SK" dirty="0" err="1"/>
              <a:t>Přednáška</a:t>
            </a:r>
            <a:r>
              <a:rPr lang="sk-SK" dirty="0"/>
              <a:t> č. 13: Základní </a:t>
            </a:r>
            <a:r>
              <a:rPr lang="sk-SK" dirty="0" err="1"/>
              <a:t>metody</a:t>
            </a:r>
            <a:r>
              <a:rPr lang="sk-SK" dirty="0"/>
              <a:t> </a:t>
            </a:r>
            <a:r>
              <a:rPr lang="sk-SK" dirty="0" err="1"/>
              <a:t>odlévání</a:t>
            </a:r>
            <a:r>
              <a:rPr lang="sk-SK" dirty="0"/>
              <a:t> </a:t>
            </a:r>
            <a:r>
              <a:rPr lang="sk-SK" dirty="0" err="1"/>
              <a:t>slitin</a:t>
            </a:r>
            <a:r>
              <a:rPr lang="sk-SK" dirty="0"/>
              <a:t> neželezných </a:t>
            </a:r>
            <a:r>
              <a:rPr lang="sk-SK" dirty="0" err="1"/>
              <a:t>kovů</a:t>
            </a:r>
            <a:r>
              <a:rPr lang="sk-SK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616930"/>
            <a:ext cx="2743200" cy="241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‹#›</a:t>
            </a:fld>
            <a:r>
              <a:rPr lang="sk-SK" altLang="cs-CZ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64664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D6F78-11B3-2F44-8E28-F00375AFEB20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90542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9CFDD-4BB7-E040-A703-D885B8F7A5F8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5895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B8B44-A719-9A43-BC2A-4E13B0219636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0471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9CACA-88A4-DF48-B2B1-21296B9A5FCD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9508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4A00B-BB65-9541-BBE2-F2C7D3CA9B0B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7867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17D85-8CDA-5F43-89CD-3D83123EFD9B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1141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303C0-B19C-2B48-9660-EBD0F9BC4F1E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80949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/>
              <a:t>Přednáška č. 13: Základní metody odlévání slitin neželezných kovů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 smtClean="0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77591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eshare.net/GuruDutt1/vacuum-process-casting-v-process" TargetMode="External"/><Relationship Id="rId3" Type="http://schemas.openxmlformats.org/officeDocument/2006/relationships/image" Target="../media/image1.png"/><Relationship Id="rId7" Type="http://schemas.openxmlformats.org/officeDocument/2006/relationships/hyperlink" Target="file:///C:\Users\16339\Downloads\TM-cv_5-Metody%20v&#195;&#189;roby%20odlitk&#197;&#175;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pif.org/IntrotoPM/Processes/IsostaticPressing.aspx" TargetMode="External"/><Relationship Id="rId5" Type="http://schemas.openxmlformats.org/officeDocument/2006/relationships/hyperlink" Target="http://fyzika.upol.cz/cs/system/files/download/vujtek/granty/lapsanska_prehled_metod_svarovani.pdf" TargetMode="External"/><Relationship Id="rId4" Type="http://schemas.openxmlformats.org/officeDocument/2006/relationships/hyperlink" Target="https://docplayer.cz/12533621-Vyroba-odlitku-ze-slitin-hliniku.html" TargetMode="External"/><Relationship Id="rId9" Type="http://schemas.openxmlformats.org/officeDocument/2006/relationships/hyperlink" Target="https://www.spszengrova.cz/wp-content/uploads/2020/04/SVA%C5%98OV%C3%81N%C3%8D-U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/>
          <a:lstStyle/>
          <a:p>
            <a:r>
              <a:rPr lang="cs-CZ" altLang="cs-CZ" sz="2400" b="1" spc="100" dirty="0">
                <a:solidFill>
                  <a:srgbClr val="98141B"/>
                </a:solidFill>
              </a:rPr>
              <a:t> Vysoká škola technická a ekonomická v Českých Budějovicích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6954" y="1787237"/>
            <a:ext cx="11116394" cy="1990612"/>
          </a:xfrm>
        </p:spPr>
        <p:txBody>
          <a:bodyPr anchor="b" anchorCtr="0"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Moderní slévárenské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</a:t>
            </a:r>
            <a:endParaRPr lang="cs-CZ" altLang="cs-CZ" sz="66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A826A9D-9A51-43E2-9423-81616755B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4" y="4023360"/>
            <a:ext cx="11116394" cy="15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i="1" spc="100" dirty="0">
                <a:solidFill>
                  <a:srgbClr val="98141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Přednášky pro studijní program Strojírenství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spc="100" dirty="0">
                <a:solidFill>
                  <a:srgbClr val="98141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Doc. Ing. Ladislav SOCHA, Ph.D. a kol.</a:t>
            </a:r>
            <a:endParaRPr lang="cs-CZ" altLang="cs-CZ" sz="2400" b="1" spc="100" dirty="0">
              <a:solidFill>
                <a:srgbClr val="98141B"/>
              </a:solidFill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F7C352C-EE08-4B71-B4D5-543525C3B5F9}"/>
              </a:ext>
            </a:extLst>
          </p:cNvPr>
          <p:cNvCxnSpPr>
            <a:cxnSpLocks/>
          </p:cNvCxnSpPr>
          <p:nvPr/>
        </p:nvCxnSpPr>
        <p:spPr>
          <a:xfrm>
            <a:off x="556954" y="3849329"/>
            <a:ext cx="11116394" cy="0"/>
          </a:xfrm>
          <a:prstGeom prst="line">
            <a:avLst/>
          </a:prstGeom>
          <a:ln>
            <a:solidFill>
              <a:srgbClr val="9814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207458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Tlakové lití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10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10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10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069447"/>
            <a:ext cx="5579693" cy="5393793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litiny hliníku se v současné době odlévají téměř výhradně na strojích se studenou horizontální komorou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Tlakově lité odlitky nejsou, co se týče vnitřní homogenity, příliš kvalitními výrobky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Při rozstřikování kovu ve formě dochází k jeho oxidaci a reakci s mazadlem a důsledkem je vznik velkého množství vměstků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687FF99-27BA-4A5A-B049-D86F9EEB1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01" y="1074303"/>
            <a:ext cx="5689696" cy="5230704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A226AE-1DB9-40A9-AFC1-7250C26C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1B6461-0F3F-4044-90B9-0FBFB619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10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4000055314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Nízkotlakové lití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11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11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11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4" y="1069447"/>
            <a:ext cx="6735096" cy="5393793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Stroj pro tuto technologii je tvořen tlakotěsnou udržovací pecí, nad kterou je upnuta dělená kovová forma, obvykle s vodorovnou dělící rovinou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Tavenina v kelímku pece je se spodním dílem formy propojena stoupací trubicí ze žáruvzdorného materiálu tak, že trubice spodním okrajem zasahuje pod hladinu kovu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Odlévání se provádí zvýšením tlaku nad hladinou kovu, čímž je kov z kelímku vtlačován stoupací trubicí vzhůru do formy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Ústí stoupací trubice je ponořeno pod vrstvu oxidů a nečistot na hladině pece, proto vstupuje do formy čistý kov bez vměstků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Využití tekutého kovu je při nízkotlakém lití mimořádně vysoké a dosahuje přes 90 %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Kvalita odlitků, vyrobených touto metodou, je velmi vysoká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Nízkotlakým litím je možno vyrábět různorodé hmotnostní kategorie odlitků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Při lití silnostěnných odlitků s dlouhou dobou tuhnutí se však velmi prodlužuje délka výrobního cyklu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DF9630-9094-4E4C-B19E-63D4A2C37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434" y="1494124"/>
            <a:ext cx="4730906" cy="3682303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8E7167-FE3B-4CF2-87CB-3051F1EC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000FE08-5CFD-4C5C-AD8D-49FDA29B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11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2786128484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Kontrola odlitků a opravy vad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12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12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12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069447"/>
            <a:ext cx="11484306" cy="5393793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Po ztuhnutí a uvolnění odlitků  forem následuje dokončovací operace a kontrola odlitků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Během dokončovacích operací se provádí průběžná kontrola odlitků, jejímž cílem je zachycení odlitků se zjevnými vadami a jejich vyřazení z výroby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Další testování se provádí podle požadavků zákazníka, přičemž se provádí zejména:</a:t>
            </a:r>
          </a:p>
          <a:p>
            <a:pPr lvl="1" algn="just">
              <a:spcBef>
                <a:spcPts val="1000"/>
              </a:spcBef>
              <a:buClr>
                <a:srgbClr val="98141B"/>
              </a:buClr>
              <a:buFont typeface="Wingdings" panose="05000000000000000000" pitchFamily="2" charset="2"/>
              <a:buChar char="Ø"/>
              <a:defRPr/>
            </a:pPr>
            <a:r>
              <a:rPr lang="cs-CZ" sz="1800" i="1" dirty="0"/>
              <a:t>Rozměrová kontrola</a:t>
            </a:r>
          </a:p>
          <a:p>
            <a:pPr lvl="1" algn="just">
              <a:spcBef>
                <a:spcPts val="1000"/>
              </a:spcBef>
              <a:buClr>
                <a:srgbClr val="98141B"/>
              </a:buClr>
              <a:buFont typeface="Wingdings" panose="05000000000000000000" pitchFamily="2" charset="2"/>
              <a:buChar char="Ø"/>
              <a:defRPr/>
            </a:pPr>
            <a:r>
              <a:rPr lang="cs-CZ" sz="1800" i="1" dirty="0"/>
              <a:t>Zkoušky struktury</a:t>
            </a:r>
          </a:p>
          <a:p>
            <a:pPr lvl="1" algn="just">
              <a:spcBef>
                <a:spcPts val="1000"/>
              </a:spcBef>
              <a:buClr>
                <a:srgbClr val="98141B"/>
              </a:buClr>
              <a:buFont typeface="Wingdings" panose="05000000000000000000" pitchFamily="2" charset="2"/>
              <a:buChar char="Ø"/>
              <a:defRPr/>
            </a:pPr>
            <a:r>
              <a:rPr lang="cs-CZ" sz="1800" i="1" dirty="0"/>
              <a:t>Zkoušky mechanických a fyzikálních vlastností</a:t>
            </a:r>
          </a:p>
          <a:p>
            <a:pPr lvl="1" algn="just">
              <a:spcBef>
                <a:spcPts val="1000"/>
              </a:spcBef>
              <a:buClr>
                <a:srgbClr val="98141B"/>
              </a:buClr>
              <a:buFont typeface="Wingdings" panose="05000000000000000000" pitchFamily="2" charset="2"/>
              <a:buChar char="Ø"/>
              <a:defRPr/>
            </a:pPr>
            <a:r>
              <a:rPr lang="cs-CZ" sz="1800" i="1" dirty="0"/>
              <a:t>Nedestruktivní kontrola odlitků prozařováním a ultrazvukem</a:t>
            </a:r>
          </a:p>
          <a:p>
            <a:pPr lvl="1" algn="just">
              <a:spcBef>
                <a:spcPts val="1000"/>
              </a:spcBef>
              <a:buClr>
                <a:srgbClr val="98141B"/>
              </a:buClr>
              <a:buFont typeface="Wingdings" panose="05000000000000000000" pitchFamily="2" charset="2"/>
              <a:buChar char="Ø"/>
              <a:defRPr/>
            </a:pPr>
            <a:r>
              <a:rPr lang="cs-CZ" sz="1800" i="1" dirty="0"/>
              <a:t>Penetrační a  zkoušky nebo zkoušky těsnosti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FD3C8F-55FD-4C9A-8D01-C96D92F4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C3352CC-9338-4702-A1FB-0AB26C01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12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493747934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Impregnace odlitků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13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13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13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412006"/>
            <a:ext cx="11484306" cy="5051234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V případě, kdy se vyžaduje těsnost odlitků vůči průniku tlakových médii, provádí se zkoušky těsnosti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Těsnost se kontroluje téměř výhradně pomocí přetlaku plynů, neboť stěna odlitků je pro plyny podstatně propustnější než pro kapaliny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Dutina odlitků se uzavře vhodnými zátkami, odlitky se ponoří do vody a natlakují vzduchem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Průnik plynu je indikován vznikem bublin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5DE580-02B5-4E1C-BB9C-6D35F9D2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412D64F-F205-4DB8-940F-3D65B27E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13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4294465299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Izostatické lisování za tepla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14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14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14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069447"/>
            <a:ext cx="6268932" cy="5393793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HIP (hot isostatic pressing) se používá k odstranění dutin a zvýšení mechanických a únavových vlastností odlitků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Výsledkem je zvýšení vnitřní homogenity a hustoty slitiny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Odlitky jsou umístěny v tlakové komoře izostatického lisu, ohřáty na teplotu blízkou teplotě solidu příslušné slitiny a tlak v komoře lisu je zvýšen na hodnoty kolem 100 MPa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7990F9-2145-4C21-832D-821BEAFF4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46" y="908583"/>
            <a:ext cx="5162281" cy="5108573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39DA6A-2BED-42BD-8AF7-3846D50A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FD4FAD3-D7C7-4150-94DF-8FD4139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14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3613832939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Opravy zavařováním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15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15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15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069447"/>
            <a:ext cx="5354532" cy="5393793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Zavařováním se odstraňují lokální vady typu dutin, prasklin nebo defekty tvaru (např. podříznutí při odstraňování nálitků nebo místní podbroušení apod.)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1800" dirty="0"/>
              <a:t>Podmínkou použití této metody je přípustnost svařování pro daný odlitek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E8CA1B-A357-4A43-AB95-91A54707D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02" y="829733"/>
            <a:ext cx="6326473" cy="5123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562C46-FB49-4733-B158-F2975796A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847" y="3932176"/>
            <a:ext cx="3116444" cy="1935476"/>
          </a:xfrm>
          <a:prstGeom prst="rect">
            <a:avLst/>
          </a:prstGeo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A21611-76F6-4A4B-93E6-61FE8FA7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85C91D-B616-4D26-973D-5618DDEA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15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2453322420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Použité zdroje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16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16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16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069447"/>
            <a:ext cx="11641392" cy="5393793"/>
          </a:xfrm>
        </p:spPr>
        <p:txBody>
          <a:bodyPr>
            <a:normAutofit lnSpcReduction="10000"/>
          </a:bodyPr>
          <a:lstStyle/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sz="2400" dirty="0"/>
              <a:t>[online]. [cit. 2021-02-03]. Dostupné z: </a:t>
            </a:r>
            <a:r>
              <a:rPr lang="it-IT" sz="2400" dirty="0">
                <a:hlinkClick r:id="rId4"/>
              </a:rPr>
              <a:t>https://docplayer.cz/12533621-Vyroba-odlitku-ze-slitin-hliniku.html</a:t>
            </a:r>
            <a:endParaRPr lang="cs-CZ" sz="24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sz="2400" dirty="0"/>
              <a:t>[online]. [cit. 2021-02-08]. Dostupné z: </a:t>
            </a:r>
            <a:r>
              <a:rPr lang="it-IT" sz="2400" dirty="0">
                <a:hlinkClick r:id="rId5"/>
              </a:rPr>
              <a:t>http://fyzika.upol.cz/cs/system/files/download/vujtek/granty/lapsanska_prehled_metod_svarovani.pdf</a:t>
            </a:r>
            <a:endParaRPr lang="cs-CZ" sz="24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sz="2400" dirty="0"/>
              <a:t>[online]. [cit. 2021-02-08]. Dostupné z: </a:t>
            </a:r>
            <a:r>
              <a:rPr lang="it-IT" sz="2400" dirty="0">
                <a:hlinkClick r:id="rId6"/>
              </a:rPr>
              <a:t>https://www.mpif.org/IntrotoPM/Processes/IsostaticPressing.aspx</a:t>
            </a:r>
            <a:endParaRPr lang="cs-CZ" sz="24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400" b="0" i="0" dirty="0">
                <a:effectLst/>
                <a:latin typeface="Open Sans" panose="020B0606030504020204" pitchFamily="34" charset="0"/>
              </a:rPr>
              <a:t>[online]. [cit. 2021-8-16]. Dostupné z: </a:t>
            </a:r>
            <a:r>
              <a:rPr lang="cs-CZ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7" action="ppaction://hlinkfile"/>
              </a:rPr>
              <a:t>file:///C:/Users/16339/Downloads/TM-cv_5-Metody%20v%C3%BDroby%20odlitk%C5%AF.pdf</a:t>
            </a:r>
            <a:endParaRPr lang="cs-CZ" sz="24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[online]. [cit. 2021-9-1]. Dostupné z: </a:t>
            </a:r>
            <a:r>
              <a:rPr lang="it-IT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8"/>
              </a:rPr>
              <a:t>https://www.slideshare.net/GuruDutt1/vacuum-process-casting-v-process</a:t>
            </a:r>
            <a:endParaRPr lang="cs-CZ" sz="24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[online]. [cit. 2021-9-1]. Dostupné z: </a:t>
            </a:r>
            <a:r>
              <a:rPr lang="it-IT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8"/>
              </a:rPr>
              <a:t>https://www.slideshare.net/GuruDutt1/vacuum-process-casting-v-process</a:t>
            </a:r>
            <a:endParaRPr lang="cs-CZ" sz="2400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[online]. [cit. 2021-9-3]. Dostupné z: </a:t>
            </a:r>
            <a:r>
              <a:rPr lang="it-IT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9"/>
              </a:rPr>
              <a:t>https://www.spszengrova.cz/wp-content/uploads/2020/04/SVA%C5%98OV%C3%81N%C3%8D-UT.pdf</a:t>
            </a:r>
            <a:endParaRPr lang="cs-CZ" sz="24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Clr>
                <a:srgbClr val="98141B"/>
              </a:buClr>
              <a:buNone/>
            </a:pPr>
            <a:endParaRPr lang="cs-CZ" sz="24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Clr>
                <a:srgbClr val="98141B"/>
              </a:buClr>
              <a:buNone/>
            </a:pPr>
            <a:endParaRPr lang="cs-CZ" sz="24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Clr>
                <a:srgbClr val="98141B"/>
              </a:buClr>
              <a:buNone/>
            </a:pPr>
            <a:endParaRPr lang="cs-CZ" sz="2400" dirty="0"/>
          </a:p>
          <a:p>
            <a:pPr marL="0" indent="0">
              <a:buClr>
                <a:srgbClr val="98141B"/>
              </a:buClr>
              <a:buNone/>
            </a:pPr>
            <a:endParaRPr lang="cs-CZ" sz="2400" dirty="0"/>
          </a:p>
          <a:p>
            <a:pPr marL="0" indent="0">
              <a:buClr>
                <a:srgbClr val="98141B"/>
              </a:buClr>
              <a:buNone/>
            </a:pPr>
            <a:endParaRPr lang="cs-CZ" sz="24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AA0EE6-9D57-43DD-A1C2-7E80E198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6C8AB0AC-7A2B-4C58-94D6-D9DB6F82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16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1261400020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/>
          <a:lstStyle/>
          <a:p>
            <a:r>
              <a:rPr lang="cs-CZ" altLang="cs-CZ" sz="2400" b="1" spc="100" dirty="0">
                <a:solidFill>
                  <a:srgbClr val="98141B"/>
                </a:solidFill>
              </a:rPr>
              <a:t> Vysoká škola technická a ekonomická v Českých Budějovicích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6954" y="1787237"/>
            <a:ext cx="11116394" cy="1990612"/>
          </a:xfrm>
        </p:spPr>
        <p:txBody>
          <a:bodyPr anchor="b" anchorCtr="0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metody odlévání slitin </a:t>
            </a:r>
            <a:r>
              <a:rPr lang="cs-CZ" sz="6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neželezných kovů</a:t>
            </a:r>
            <a:endParaRPr lang="cs-CZ" altLang="cs-CZ" sz="66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2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2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2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A826A9D-9A51-43E2-9423-81616755B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4" y="4023360"/>
            <a:ext cx="11116394" cy="15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spc="100" dirty="0">
                <a:solidFill>
                  <a:srgbClr val="98141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Přednáška č. 13</a:t>
            </a:r>
            <a:endParaRPr lang="cs-CZ" altLang="cs-CZ" sz="2400" b="1" spc="100" dirty="0">
              <a:solidFill>
                <a:srgbClr val="98141B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altLang="cs-CZ" sz="2400" b="1" spc="50" dirty="0">
              <a:solidFill>
                <a:srgbClr val="98141B"/>
              </a:solidFill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F7C352C-EE08-4B71-B4D5-543525C3B5F9}"/>
              </a:ext>
            </a:extLst>
          </p:cNvPr>
          <p:cNvCxnSpPr>
            <a:cxnSpLocks/>
          </p:cNvCxnSpPr>
          <p:nvPr/>
        </p:nvCxnSpPr>
        <p:spPr>
          <a:xfrm>
            <a:off x="556954" y="3849329"/>
            <a:ext cx="11116394" cy="0"/>
          </a:xfrm>
          <a:prstGeom prst="line">
            <a:avLst/>
          </a:prstGeom>
          <a:ln>
            <a:solidFill>
              <a:srgbClr val="9814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73198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Základní metody odlévání slitin neželezných kovů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3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3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3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5B39AFD-505D-4DBE-9AE9-7508EC3A0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304" y="965199"/>
            <a:ext cx="11641391" cy="5613401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Pro výrobu odlitků z hliníkových slitin se používají téměř všechny známé slévárenské metody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Vzhledem k nízké tavicí teplotě není žáruvzdornost formovacích hmot velkých problémem a rovněž při gravitačním lití do kovových forem vyhovují běžné nelegované slitiny železa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Pouze při lití za zvýšených sil je tepelné a mechanické namáhání tak velké, že pro výrobu forem se musí používat vysokolegované oceli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Struktura a vlastnosti slitin hliníku jsou velmi úzce závislé na intenzitě ochlazování při tuhnutí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1800" dirty="0"/>
              <a:t>Při rychlém tuhnutí odlitků dochází k mnoha příznivým efektům: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i="1" dirty="0"/>
              <a:t>vzniká jemnozrnná struktura s podstatně lepšími mechanickými vlastnostmi,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i="1" dirty="0"/>
              <a:t>je menší strukturní heterogenita slitiny a nižší výskyt vad typu mikrostaženin a ředin,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i="1" dirty="0"/>
              <a:t>omezuje se vylučování rozpuštěných plynů a vznik plynových dutin,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altLang="cs-CZ" sz="1800" i="1" dirty="0"/>
              <a:t>zvyšuje se </a:t>
            </a:r>
            <a:r>
              <a:rPr lang="cs-CZ" altLang="cs-CZ" sz="1800" i="1" dirty="0" err="1"/>
              <a:t>disperzita</a:t>
            </a:r>
            <a:r>
              <a:rPr lang="cs-CZ" altLang="cs-CZ" sz="1800" i="1" dirty="0"/>
              <a:t> intermetalických částic, které pak mají mnohem méně negativní účinek na vlastnosti slitiny, při rychlém tuhnutí je proto ve slitinách obvykle přípustný vyšší obsah doprovodných prvků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altLang="cs-CZ" sz="24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7D9890-9FC7-49AA-97B6-9DFD9E09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7995698-BE58-4A8A-8AEE-72CB61A9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3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2731716483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Odlévání do netrvalých forem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4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4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4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069447"/>
            <a:ext cx="7870625" cy="5393793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Tyto netrvalé (jednorázové) formy se při vyjmutí odlitku formy zničí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sz="1800" dirty="0"/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b="1" dirty="0"/>
              <a:t>Lití do pískových forem: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endParaRPr lang="cs-CZ" sz="1800" b="1" dirty="0"/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Flexibilní metoda, která je vhodná pro všechny hmotností kategorie odlitků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Používá se především pro kusovou a malosériovou výrobu menších odlitků </a:t>
            </a:r>
          </a:p>
          <a:p>
            <a:pPr marL="0" indent="0" algn="just">
              <a:buClr>
                <a:srgbClr val="98141B"/>
              </a:buClr>
              <a:buNone/>
            </a:pP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A043F9-6944-4382-AF69-A93F77BE2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420" y="1183439"/>
            <a:ext cx="3129035" cy="4698250"/>
          </a:xfrm>
          <a:prstGeom prst="rect">
            <a:avLst/>
          </a:prstGeom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5181F04-0286-45FC-86F0-E3B3108F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5C16CD-25F8-42BB-BF97-21E054DD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4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2070999125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Odlévání do netrvalých forem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5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5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5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4" y="1069447"/>
            <a:ext cx="6116788" cy="5393793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b="1" dirty="0"/>
              <a:t>V-proces:</a:t>
            </a:r>
          </a:p>
          <a:p>
            <a:pPr marL="0" indent="0" algn="just">
              <a:buClr>
                <a:srgbClr val="98141B"/>
              </a:buClr>
              <a:buNone/>
            </a:pPr>
            <a:endParaRPr lang="cs-CZ" sz="2400" b="1" dirty="0"/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Metoda, která se ve světě uplatňuje ve stále větší míře pro výrobu tvarově složitých odlitků s vnitřními dutinami, které by bylo nutno vyrobit komplikovanými jádry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Typické je použití v automobilovém průmyslu pro výrobu hlav válců, výfukového potrubí nebo složitých skříňovitých odlitků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82D478-1452-4934-B165-452ED709A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843" y="1536475"/>
            <a:ext cx="4707224" cy="4188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E7627BF-C4B9-4FCF-95B3-A9FA54600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492" y="4119154"/>
            <a:ext cx="4502132" cy="2344086"/>
          </a:xfrm>
          <a:prstGeom prst="rect">
            <a:avLst/>
          </a:prstGeom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7BDC18-1642-4EAC-984A-C7AE35B1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780954A-C41A-4703-A35D-C1C267E4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5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1047829530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Odlévání do netrvalých forem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6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6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6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4" y="1069447"/>
            <a:ext cx="7103692" cy="5393793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b="1" dirty="0"/>
              <a:t>Lití do skořepinových forem:</a:t>
            </a:r>
          </a:p>
          <a:p>
            <a:pPr marL="0" indent="0" algn="just">
              <a:buClr>
                <a:srgbClr val="98141B"/>
              </a:buClr>
              <a:buNone/>
            </a:pPr>
            <a:endParaRPr lang="cs-CZ" sz="2400" b="1" dirty="0"/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Formy, vyrobené metodou z vytavitelného modelu, je velmi vhodnou technologií pro menší, tvarově komplikované odlitky z hliníkových slitin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Pro výrobu forem se obvykle používá křemenná keramika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Vzhledem k malému mechanickému a tepelnému namáhání se odléhá do samonosných skořepin, které mají menší počet obalů, než je obvyklé při lití slitin železa nebo niklu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Formy bývají pře litím předehřáty a na 200 až 300 °C 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Odlitky mají vysokou přesnost, řadu rozměrů a je možno předlévát „nahotovo“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330A8F-0D2C-49F4-861A-22E283493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520" y="1038226"/>
            <a:ext cx="3770767" cy="22586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70D6664-9561-4777-8DFA-5109F74F7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545" y="3784239"/>
            <a:ext cx="3834716" cy="2310584"/>
          </a:xfrm>
          <a:prstGeom prst="rect">
            <a:avLst/>
          </a:prstGeom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4D061F-5C8E-422D-ADA8-DC4366F4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8254A54E-BFE9-4596-A608-6A23D7A6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6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713391482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Odlévání do kovových forem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7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7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7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4" y="1069447"/>
            <a:ext cx="7103692" cy="5393793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sz="2400" dirty="0"/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Do trvalých kovových forem se odlévají především odlitky menších až středních rozměrů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Účelnost použití kovových forem je limitována především náklady na jejich zhotovení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A622BA-D303-4CB1-9EF1-EE9DF97CD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191" y="3057722"/>
            <a:ext cx="5412488" cy="323896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F8DD3D5-73FB-43B6-8CDA-2E47812CE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472" y="3463116"/>
            <a:ext cx="3772121" cy="2554040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41F59-8D00-4A35-ACEE-409F53D7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74E1266-F34C-4C26-8D91-38633940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7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1154799912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Odlévání do kovových forem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8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8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8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069447"/>
            <a:ext cx="7405657" cy="5393793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b="1" dirty="0"/>
              <a:t>Gravitační lití do kovových forem:</a:t>
            </a:r>
          </a:p>
          <a:p>
            <a:pPr marL="0" indent="0" algn="just">
              <a:buClr>
                <a:srgbClr val="98141B"/>
              </a:buClr>
              <a:buNone/>
            </a:pPr>
            <a:endParaRPr lang="cs-CZ" sz="1800" b="1" i="1" dirty="0"/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Jednoduchá technologie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Formy bývají obvykle zhotoveny odléváním z litiny s lupínkovým nebo kuličkovým grafitem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Dělící rovina, upínací výstupky a vyhazovací otvory jsou obrobeny, funkční plocha dutiny formy zůstává často v litém stavu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Jsou ovšem možné i jiné technologie výroby a jiné druhy materiálů kovových forem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Povrch forem se periodicky ošetřuje nátěry, které zamezují lepení odlitků ke kokile a rozpouštění železa</a:t>
            </a:r>
          </a:p>
          <a:p>
            <a:pPr lvl="1" algn="just">
              <a:buClr>
                <a:srgbClr val="98141B"/>
              </a:buClr>
              <a:buFont typeface="Wingdings" panose="05000000000000000000" pitchFamily="2" charset="2"/>
              <a:buChar char="Ø"/>
            </a:pPr>
            <a:r>
              <a:rPr lang="cs-CZ" sz="1800" i="1" dirty="0"/>
              <a:t>Nálitky mohou být ošetřeny tepelně-izolačními nátěry nebo je také možné do nálitků zakládat izolační nebo exotermické vložky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7CF68D-63F0-494F-8F7C-0EE4E76A1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090" y="2042779"/>
            <a:ext cx="3477872" cy="2610357"/>
          </a:xfrm>
          <a:prstGeom prst="rect">
            <a:avLst/>
          </a:prstGeo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3BF79C-F648-4A87-A7F0-EEB6DFE8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888B00-1C1B-4A77-8462-1643ADFC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8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168967869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42" y="279401"/>
            <a:ext cx="10844353" cy="685799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Tlakové lití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06375"/>
            <a:ext cx="623358" cy="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072342" y="206375"/>
            <a:ext cx="10844354" cy="73026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CC1E57E-65B0-49E8-86AF-08C90CD44CED}"/>
              </a:ext>
            </a:extLst>
          </p:cNvPr>
          <p:cNvSpPr/>
          <p:nvPr/>
        </p:nvSpPr>
        <p:spPr>
          <a:xfrm>
            <a:off x="0" y="6567488"/>
            <a:ext cx="12192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7F44BB-0549-474E-9B05-FED59ACC545B}"/>
              </a:ext>
            </a:extLst>
          </p:cNvPr>
          <p:cNvSpPr txBox="1"/>
          <p:nvPr/>
        </p:nvSpPr>
        <p:spPr>
          <a:xfrm>
            <a:off x="2708672" y="5219439"/>
            <a:ext cx="7870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400" i="1" dirty="0">
                <a:solidFill>
                  <a:schemeClr val="bg1"/>
                </a:solidFill>
                <a:latin typeface="+mn-lt"/>
              </a:rPr>
              <a:t>Přednáška č. X: Doplnit název přednášky</a:t>
            </a:r>
            <a:fld id="{96245F91-E09F-41FE-BBD8-CF76BF98DE62}" type="slidenum">
              <a:rPr lang="cs-CZ" sz="1400" i="1">
                <a:solidFill>
                  <a:schemeClr val="bg1"/>
                </a:solidFill>
                <a:latin typeface="+mn-lt"/>
              </a:rPr>
              <a:t>9</a:t>
            </a:fld>
            <a:fld id="{31E77A96-41B8-48BF-B2E4-2BF7EFD47B93}" type="slidenum">
              <a:rPr lang="cs-CZ" sz="1400" i="1">
                <a:solidFill>
                  <a:schemeClr val="bg1"/>
                </a:solidFill>
                <a:latin typeface="+mn-lt"/>
              </a:rPr>
              <a:t>9</a:t>
            </a:fld>
            <a:fld id="{97BBEA7B-813E-4FC7-ADFD-C970B934FBBD}" type="slidenum">
              <a:rPr lang="cs-CZ" sz="1400" i="1">
                <a:solidFill>
                  <a:schemeClr val="bg1"/>
                </a:solidFill>
                <a:latin typeface="+mn-lt"/>
              </a:rPr>
              <a:t>9</a:t>
            </a:fld>
            <a:endParaRPr lang="cs-CZ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980ABC7-255C-446E-994D-2ABDD892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4" y="1069447"/>
            <a:ext cx="7335988" cy="5393793"/>
          </a:xfrm>
        </p:spPr>
        <p:txBody>
          <a:bodyPr>
            <a:normAutofit/>
          </a:bodyPr>
          <a:lstStyle/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Nejdůležitější technologií výroby hliníkových odlitků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Principem výroby je vstřikování roztavené slitiny do dutiny kovové pod vysokým tlakem až 250MPa, za těchto podmínek je možné vyrábět tvarově velmi komplikované odlitky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Tvar odlitku musí respektovat možnosti rozebrání formy a vytažení volných částí a jader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Maximální velkost odlitků, které se na konkrétním stroji dají vyrobit, je limitována maximální hmotností kovu a uzavírací silou stroje, je to hodnota síly, kterou jsou svírány obě poloviny formy</a:t>
            </a:r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Podle konstrukce se tlakové stroje dělí na dva základní typy: se </a:t>
            </a:r>
            <a:r>
              <a:rPr lang="cs-CZ" sz="1800" b="1" dirty="0"/>
              <a:t>studenou</a:t>
            </a:r>
            <a:r>
              <a:rPr lang="cs-CZ" sz="1800" dirty="0"/>
              <a:t> a s </a:t>
            </a:r>
            <a:r>
              <a:rPr lang="cs-CZ" sz="1800" b="1" dirty="0"/>
              <a:t>teplou komorou</a:t>
            </a:r>
            <a:endParaRPr lang="cs-CZ" sz="1800" dirty="0"/>
          </a:p>
          <a:p>
            <a:pPr algn="just"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Podle směru pohybu plnicího pístu mohou být stroje se svislou nebo vodorovnou komorou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C765F7-17F3-4158-AB94-2DCBCAC98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885" y="619996"/>
            <a:ext cx="3971925" cy="32099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B38126-0E7C-409D-A67B-2E911425B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655" y="3879364"/>
            <a:ext cx="3971925" cy="2394837"/>
          </a:xfrm>
          <a:prstGeom prst="rect">
            <a:avLst/>
          </a:prstGeo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38DA15-4B38-4CF0-8F7C-06CA568E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Přednáška č. 13: Základní metody odlévání slitin neželezných kovů </a:t>
            </a:r>
            <a:endParaRPr lang="sk-SK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2868FF18-805B-42A9-917F-F87BC8A9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71C2-0F8F-7841-B85A-445BD80B66CF}" type="slidenum">
              <a:rPr lang="sk-SK" altLang="cs-CZ" smtClean="0"/>
              <a:pPr>
                <a:defRPr/>
              </a:pPr>
              <a:t>9</a:t>
            </a:fld>
            <a:r>
              <a:rPr lang="sk-SK" altLang="cs-CZ"/>
              <a:t>/16</a:t>
            </a:r>
            <a:endParaRPr lang="sk-SK" altLang="cs-CZ" dirty="0"/>
          </a:p>
        </p:txBody>
      </p:sp>
    </p:spTree>
    <p:extLst>
      <p:ext uri="{BB962C8B-B14F-4D97-AF65-F5344CB8AC3E}">
        <p14:creationId xmlns:p14="http://schemas.microsoft.com/office/powerpoint/2010/main" val="4270818753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2913</TotalTime>
  <Words>1547</Words>
  <Application>Microsoft Office PowerPoint</Application>
  <PresentationFormat>Širokoúhlá obrazovka</PresentationFormat>
  <Paragraphs>163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Wingdings</vt:lpstr>
      <vt:lpstr>Motiv Office</vt:lpstr>
      <vt:lpstr> Vysoká škola technická a ekonomická v Českých Budějovicích</vt:lpstr>
      <vt:lpstr> Vysoká škola technická a ekonomická v Českých Budějovicích</vt:lpstr>
      <vt:lpstr>Základní metody odlévání slitin neželezných kovů</vt:lpstr>
      <vt:lpstr>Odlévání do netrvalých forem</vt:lpstr>
      <vt:lpstr>Odlévání do netrvalých forem</vt:lpstr>
      <vt:lpstr>Odlévání do netrvalých forem</vt:lpstr>
      <vt:lpstr>Odlévání do kovových forem</vt:lpstr>
      <vt:lpstr>Odlévání do kovových forem</vt:lpstr>
      <vt:lpstr>Tlakové lití</vt:lpstr>
      <vt:lpstr>Tlakové lití</vt:lpstr>
      <vt:lpstr>Nízkotlakové lití</vt:lpstr>
      <vt:lpstr>Kontrola odlitků a opravy vad </vt:lpstr>
      <vt:lpstr>Impregnace odlitků</vt:lpstr>
      <vt:lpstr>Izostatické lisování za tepla</vt:lpstr>
      <vt:lpstr>Opravy zavařováním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Ladislav Socha</cp:lastModifiedBy>
  <cp:revision>220</cp:revision>
  <dcterms:created xsi:type="dcterms:W3CDTF">2015-10-09T09:08:26Z</dcterms:created>
  <dcterms:modified xsi:type="dcterms:W3CDTF">2022-01-13T07:21:59Z</dcterms:modified>
</cp:coreProperties>
</file>