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4" r:id="rId1"/>
  </p:sldMasterIdLst>
  <p:notesMasterIdLst>
    <p:notesMasterId r:id="rId22"/>
  </p:notesMasterIdLst>
  <p:sldIdLst>
    <p:sldId id="355" r:id="rId2"/>
    <p:sldId id="334" r:id="rId3"/>
    <p:sldId id="335" r:id="rId4"/>
    <p:sldId id="340" r:id="rId5"/>
    <p:sldId id="342" r:id="rId6"/>
    <p:sldId id="341" r:id="rId7"/>
    <p:sldId id="343" r:id="rId8"/>
    <p:sldId id="353" r:id="rId9"/>
    <p:sldId id="344" r:id="rId10"/>
    <p:sldId id="352" r:id="rId11"/>
    <p:sldId id="345" r:id="rId12"/>
    <p:sldId id="346" r:id="rId13"/>
    <p:sldId id="347" r:id="rId14"/>
    <p:sldId id="354" r:id="rId15"/>
    <p:sldId id="338" r:id="rId16"/>
    <p:sldId id="348" r:id="rId17"/>
    <p:sldId id="349" r:id="rId18"/>
    <p:sldId id="350" r:id="rId19"/>
    <p:sldId id="351" r:id="rId20"/>
    <p:sldId id="339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141B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štýlu, mriežka tabuľ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Stredný štý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23" autoAdjust="0"/>
    <p:restoredTop sz="97444" autoAdjust="0"/>
  </p:normalViewPr>
  <p:slideViewPr>
    <p:cSldViewPr snapToGrid="0">
      <p:cViewPr varScale="1">
        <p:scale>
          <a:sx n="108" d="100"/>
          <a:sy n="108" d="100"/>
        </p:scale>
        <p:origin x="132" y="111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1" d="100"/>
          <a:sy n="121" d="100"/>
        </p:scale>
        <p:origin x="2664" y="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>
            <a:extLst>
              <a:ext uri="{FF2B5EF4-FFF2-40B4-BE49-F238E27FC236}">
                <a16:creationId xmlns:a16="http://schemas.microsoft.com/office/drawing/2014/main" id="{E169075B-CC2A-A246-9BE2-44B3792662D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dátumu 2">
            <a:extLst>
              <a:ext uri="{FF2B5EF4-FFF2-40B4-BE49-F238E27FC236}">
                <a16:creationId xmlns:a16="http://schemas.microsoft.com/office/drawing/2014/main" id="{0D72DE7B-9807-304E-B113-07106B5FE3F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966E3F7-B81A-E347-899F-ECE6E9467646}" type="datetimeFigureOut">
              <a:rPr lang="cs-CZ"/>
              <a:pPr>
                <a:defRPr/>
              </a:pPr>
              <a:t>13.01.2022</a:t>
            </a:fld>
            <a:endParaRPr lang="cs-CZ"/>
          </a:p>
        </p:txBody>
      </p:sp>
      <p:sp>
        <p:nvSpPr>
          <p:cNvPr id="4" name="Zástupný symbol obrazu snímky 3">
            <a:extLst>
              <a:ext uri="{FF2B5EF4-FFF2-40B4-BE49-F238E27FC236}">
                <a16:creationId xmlns:a16="http://schemas.microsoft.com/office/drawing/2014/main" id="{7C452DB2-D0A0-9048-BA12-FEF1EBDB4B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oznámok 4">
            <a:extLst>
              <a:ext uri="{FF2B5EF4-FFF2-40B4-BE49-F238E27FC236}">
                <a16:creationId xmlns:a16="http://schemas.microsoft.com/office/drawing/2014/main" id="{F1CC6C1C-37F6-1445-88D8-C0C3152238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noProof="0"/>
              <a:t>Upravte štýl predlohy textu.</a:t>
            </a:r>
          </a:p>
          <a:p>
            <a:pPr lvl="1"/>
            <a:r>
              <a:rPr lang="sk-SK" noProof="0"/>
              <a:t>Druhá úroveň</a:t>
            </a:r>
          </a:p>
          <a:p>
            <a:pPr lvl="2"/>
            <a:r>
              <a:rPr lang="sk-SK" noProof="0"/>
              <a:t>Tretia úroveň</a:t>
            </a:r>
          </a:p>
          <a:p>
            <a:pPr lvl="3"/>
            <a:r>
              <a:rPr lang="sk-SK" noProof="0"/>
              <a:t>Štvrtá úroveň</a:t>
            </a:r>
          </a:p>
          <a:p>
            <a:pPr lvl="4"/>
            <a:r>
              <a:rPr lang="sk-SK" noProof="0"/>
              <a:t>Piata úroveň</a:t>
            </a:r>
            <a:endParaRPr lang="cs-CZ" noProof="0"/>
          </a:p>
        </p:txBody>
      </p:sp>
      <p:sp>
        <p:nvSpPr>
          <p:cNvPr id="6" name="Zástupný symbol päty 5">
            <a:extLst>
              <a:ext uri="{FF2B5EF4-FFF2-40B4-BE49-F238E27FC236}">
                <a16:creationId xmlns:a16="http://schemas.microsoft.com/office/drawing/2014/main" id="{22E57085-77BB-3B47-9F92-3AF9F2BD465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čísla snímky 6">
            <a:extLst>
              <a:ext uri="{FF2B5EF4-FFF2-40B4-BE49-F238E27FC236}">
                <a16:creationId xmlns:a16="http://schemas.microsoft.com/office/drawing/2014/main" id="{5A75D23F-AD84-E848-AE8A-0ADFDF92EB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86AC7EC-89F2-3946-BE34-997CEAFD66F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367995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981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656217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30320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480850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496066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749676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823820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450498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164317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1146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833288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17220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92507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13991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0207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56865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77422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34144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65872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11: Materiálové vlastnosti slitin neželezných kovů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CB1D7E-5C34-B64F-BD06-258E36215471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2294546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11: Materiálové vlastnosti slitin neželezných kovů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F86F83-658E-734E-B2D6-C089A0C8927C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559438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11: Materiálové vlastnosti slitin neželezných kovů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3E346-8FF3-E940-B041-3BCDA563A3A6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2370186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2374" y="6633556"/>
            <a:ext cx="4114800" cy="2244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sk-SK" dirty="0" err="1"/>
              <a:t>Přednáška</a:t>
            </a:r>
            <a:r>
              <a:rPr lang="sk-SK" dirty="0"/>
              <a:t> č. 11: Materiálové vlastnosti </a:t>
            </a:r>
            <a:r>
              <a:rPr lang="sk-SK" dirty="0" err="1"/>
              <a:t>slitin</a:t>
            </a:r>
            <a:r>
              <a:rPr lang="sk-SK" dirty="0"/>
              <a:t> neželezných </a:t>
            </a:r>
            <a:r>
              <a:rPr lang="sk-SK" dirty="0" err="1"/>
              <a:t>kovů</a:t>
            </a:r>
            <a:r>
              <a:rPr lang="sk-SK" dirty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633556"/>
            <a:ext cx="2743200" cy="224444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‹#›</a:t>
            </a:fld>
            <a:r>
              <a:rPr lang="sk-SK" altLang="cs-CZ" dirty="0"/>
              <a:t>/20</a:t>
            </a:r>
          </a:p>
        </p:txBody>
      </p:sp>
    </p:spTree>
    <p:extLst>
      <p:ext uri="{BB962C8B-B14F-4D97-AF65-F5344CB8AC3E}">
        <p14:creationId xmlns:p14="http://schemas.microsoft.com/office/powerpoint/2010/main" val="3646641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11: Materiálové vlastnosti slitin neželezných kovů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AD6F78-11B3-2F44-8E28-F00375AFEB20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3905422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11: Materiálové vlastnosti slitin neželezných kovů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99CFDD-4BB7-E040-A703-D885B8F7A5F8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558951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11: Materiálové vlastnosti slitin neželezných kovů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AB8B44-A719-9A43-BC2A-4E13B0219636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204712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11: Materiálové vlastnosti slitin neželezných kovů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89CACA-88A4-DF48-B2B1-21296B9A5FCD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2950818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11: Materiálové vlastnosti slitin neželezných kovů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C4A00B-BB65-9541-BBE2-F2C7D3CA9B0B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578675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11: Materiálové vlastnosti slitin neželezných kovů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B17D85-8CDA-5F43-89CD-3D83123EFD9B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114179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11: Materiálové vlastnosti slitin neželezných kovů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303C0-B19C-2B48-9660-EBD0F9BC4F1E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809494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sk-SK"/>
              <a:t>Přednáška č. 11: Materiálové vlastnosti slitin neželezných kovů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9EEBE5B-DA56-624C-A424-F3D277D4DBAD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2775918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tcomax.cz/wp-content/uploads/2021/02/problematika-odplynovani-slitin-al-si.pdf" TargetMode="External"/><Relationship Id="rId13" Type="http://schemas.openxmlformats.org/officeDocument/2006/relationships/hyperlink" Target="https://www.comtesfht.cz/mechanicke-zkousky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www.ardon.cz/clanek/146/jake-jsou-metody-svarovani-a-jak-se-na-ne-obleci" TargetMode="External"/><Relationship Id="rId12" Type="http://schemas.openxmlformats.org/officeDocument/2006/relationships/hyperlink" Target="https://centes.cz/cnc-obrabeni-kovu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iki/Obr%C3%A1b%C4%9Bn%C3%AD" TargetMode="External"/><Relationship Id="rId11" Type="http://schemas.openxmlformats.org/officeDocument/2006/relationships/hyperlink" Target="https://docplayer.cz/8375406-Nezelezne-kovy-a-jejich-slitiny-al-cu-ti-mg-ni-mo-sn-pb-a-jejich-slitiny.html" TargetMode="External"/><Relationship Id="rId5" Type="http://schemas.openxmlformats.org/officeDocument/2006/relationships/hyperlink" Target="http://digilib.k.utb.cz/bitstream/handle/10563/49406/rychnovsk&#253;_2020_dp.pdf?sequence=-1&amp;isAllowed=y" TargetMode="External"/><Relationship Id="rId10" Type="http://schemas.openxmlformats.org/officeDocument/2006/relationships/hyperlink" Target="http://www.matyspasirstvi.cz/kovani-04.php" TargetMode="External"/><Relationship Id="rId4" Type="http://schemas.openxmlformats.org/officeDocument/2006/relationships/hyperlink" Target="https://is.vstecb.cz/auth/th/dzxt4/Studium_odplyneni_hlinikovych_tavenin_v_provoznich_podminkach.pdf" TargetMode="External"/><Relationship Id="rId9" Type="http://schemas.openxmlformats.org/officeDocument/2006/relationships/hyperlink" Target="https://www.slideshare.net/ErikJankes/vyuit-zenho-naplyovn-slitin-alsi-pi-tlakovm-lit" TargetMode="External"/><Relationship Id="rId14" Type="http://schemas.openxmlformats.org/officeDocument/2006/relationships/hyperlink" Target="https://slideplayer.cz/slide/2985027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/>
          <a:lstStyle/>
          <a:p>
            <a:r>
              <a:rPr lang="cs-CZ" altLang="cs-CZ" sz="2400" b="1" spc="100" dirty="0">
                <a:solidFill>
                  <a:srgbClr val="98141B"/>
                </a:solidFill>
              </a:rPr>
              <a:t> Vysoká škola technická a ekonomická v Českých Budějovicích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56954" y="1787237"/>
            <a:ext cx="11116394" cy="1990612"/>
          </a:xfrm>
        </p:spPr>
        <p:txBody>
          <a:bodyPr anchor="b" anchorCtr="0">
            <a:normAutofit fontScale="92500" lnSpcReduction="10000"/>
          </a:bodyPr>
          <a:lstStyle/>
          <a:p>
            <a:pPr marL="0" indent="0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6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Moderní slévárenské</a:t>
            </a:r>
          </a:p>
          <a:p>
            <a:pPr marL="0" indent="0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6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technologie</a:t>
            </a:r>
            <a:endParaRPr lang="cs-CZ" altLang="cs-CZ" sz="6600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1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1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1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7A826A9D-9A51-43E2-9423-81616755B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954" y="4023360"/>
            <a:ext cx="11116394" cy="152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2400" b="1" i="1" spc="100" dirty="0">
                <a:solidFill>
                  <a:srgbClr val="98141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Přednášky pro studijní program Strojírenství</a:t>
            </a:r>
          </a:p>
          <a:p>
            <a:pPr marL="0" indent="0" algn="ctr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2400" b="1" spc="100" dirty="0">
                <a:solidFill>
                  <a:srgbClr val="98141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Doc. Ing. Ladislav SOCHA, Ph.D. a kol.</a:t>
            </a:r>
            <a:endParaRPr lang="cs-CZ" altLang="cs-CZ" sz="2400" b="1" spc="100" dirty="0">
              <a:solidFill>
                <a:srgbClr val="98141B"/>
              </a:solidFill>
            </a:endParaRP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8F7C352C-EE08-4B71-B4D5-543525C3B5F9}"/>
              </a:ext>
            </a:extLst>
          </p:cNvPr>
          <p:cNvCxnSpPr>
            <a:cxnSpLocks/>
          </p:cNvCxnSpPr>
          <p:nvPr/>
        </p:nvCxnSpPr>
        <p:spPr>
          <a:xfrm>
            <a:off x="556954" y="3849329"/>
            <a:ext cx="11116394" cy="0"/>
          </a:xfrm>
          <a:prstGeom prst="line">
            <a:avLst/>
          </a:prstGeom>
          <a:ln>
            <a:solidFill>
              <a:srgbClr val="9814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9906143"/>
      </p:ext>
    </p:extLst>
  </p:cSld>
  <p:clrMapOvr>
    <a:masterClrMapping/>
  </p:clrMapOvr>
  <p:transition spd="slow"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Slévárenské vlastnosti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10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10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10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4ECBB165-7522-4BC1-9CD4-241491C76A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62" y="2214561"/>
            <a:ext cx="10913315" cy="3220322"/>
          </a:xfrm>
        </p:spPr>
      </p:pic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D594AAD-0410-43E1-90EB-320717EE8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11: Materiálové vlastnosti slitin neželezných kovů </a:t>
            </a:r>
            <a:endParaRPr lang="sk-SK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4019584-68ED-4076-B580-5D63703EB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10</a:t>
            </a:fld>
            <a:r>
              <a:rPr lang="sk-SK" altLang="cs-CZ"/>
              <a:t>/20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1574420160"/>
      </p:ext>
    </p:extLst>
  </p:cSld>
  <p:clrMapOvr>
    <a:masterClrMapping/>
  </p:clrMapOvr>
  <p:transition spd="slow"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Slévárenské vlastnosti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11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11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11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5" y="965199"/>
            <a:ext cx="7082426" cy="5613401"/>
          </a:xfrm>
        </p:spPr>
        <p:txBody>
          <a:bodyPr>
            <a:normAutofit/>
          </a:bodyPr>
          <a:lstStyle/>
          <a:p>
            <a:pPr>
              <a:buClr>
                <a:srgbClr val="98141B"/>
              </a:buClr>
            </a:pPr>
            <a:endParaRPr kumimoji="0" lang="cs-CZ" altLang="cs-CZ" sz="2600" b="1" i="0" u="none" strike="noStrike" kern="1200" cap="none" spc="0" normalizeH="0" baseline="0" noProof="0" dirty="0">
              <a:ln>
                <a:noFill/>
              </a:ln>
              <a:solidFill>
                <a:srgbClr val="98141B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Odolnost proti vzniku trhlin a prasklin</a:t>
            </a:r>
          </a:p>
          <a:p>
            <a:pPr marL="0" indent="0">
              <a:buClr>
                <a:srgbClr val="98141B"/>
              </a:buClr>
              <a:buNone/>
            </a:pPr>
            <a:endParaRPr lang="cs-CZ" altLang="cs-CZ" b="1" dirty="0"/>
          </a:p>
          <a:p>
            <a:pPr lvl="1" algn="just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dirty="0"/>
              <a:t>Je schopnost odolávat napětí, které vzniká vlivem smršťování v oblasti teplot tuhnutí a během ochlazování</a:t>
            </a:r>
          </a:p>
          <a:p>
            <a:pPr lvl="1" algn="just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dirty="0"/>
              <a:t>Tato vlastnost je velmi důležitá zvláště u odlitků s nerovnoměrnými tloušťkami stěn a tvarově složitých odlitků</a:t>
            </a:r>
          </a:p>
          <a:p>
            <a:pPr>
              <a:buClr>
                <a:srgbClr val="98141B"/>
              </a:buClr>
              <a:buFont typeface="Wingdings" panose="05000000000000000000" pitchFamily="2" charset="2"/>
              <a:buChar char="ü"/>
            </a:pPr>
            <a:endParaRPr lang="cs-CZ" altLang="cs-CZ" sz="2200" dirty="0"/>
          </a:p>
          <a:p>
            <a:pPr algn="just">
              <a:lnSpc>
                <a:spcPct val="150000"/>
              </a:lnSpc>
              <a:spcAft>
                <a:spcPts val="10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1" dirty="0">
                <a:effectLst/>
                <a:ea typeface="Calibri" panose="020F0502020204030204" pitchFamily="34" charset="0"/>
              </a:rPr>
              <a:t>Důležité technologické vlastnosti představuje: </a:t>
            </a:r>
          </a:p>
          <a:p>
            <a:pPr lvl="1" algn="just">
              <a:lnSpc>
                <a:spcPct val="150000"/>
              </a:lnSpc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dirty="0">
                <a:ea typeface="Calibri" panose="020F0502020204030204" pitchFamily="34" charset="0"/>
              </a:rPr>
              <a:t>O</a:t>
            </a:r>
            <a:r>
              <a:rPr lang="cs-CZ" sz="1800" i="1" dirty="0">
                <a:effectLst/>
                <a:ea typeface="Calibri" panose="020F0502020204030204" pitchFamily="34" charset="0"/>
              </a:rPr>
              <a:t>brobitelnost</a:t>
            </a:r>
          </a:p>
          <a:p>
            <a:pPr lvl="1" algn="just">
              <a:lnSpc>
                <a:spcPct val="150000"/>
              </a:lnSpc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dirty="0">
                <a:ea typeface="Calibri" panose="020F0502020204030204" pitchFamily="34" charset="0"/>
              </a:rPr>
              <a:t>O</a:t>
            </a:r>
            <a:r>
              <a:rPr lang="cs-CZ" sz="1800" i="1" dirty="0">
                <a:effectLst/>
                <a:ea typeface="Calibri" panose="020F0502020204030204" pitchFamily="34" charset="0"/>
              </a:rPr>
              <a:t>dolnost proti korozi</a:t>
            </a:r>
          </a:p>
          <a:p>
            <a:pPr lvl="1" algn="just">
              <a:lnSpc>
                <a:spcPct val="150000"/>
              </a:lnSpc>
              <a:spcAft>
                <a:spcPts val="10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dirty="0">
                <a:effectLst/>
                <a:ea typeface="Calibri" panose="020F0502020204030204" pitchFamily="34" charset="0"/>
              </a:rPr>
              <a:t>Svařitelnost, leštitelnost a nepropustnost</a:t>
            </a:r>
          </a:p>
          <a:p>
            <a:pPr>
              <a:buClr>
                <a:srgbClr val="98141B"/>
              </a:buClr>
              <a:buFont typeface="Wingdings" panose="05000000000000000000" pitchFamily="2" charset="2"/>
              <a:buChar char="ü"/>
            </a:pPr>
            <a:endParaRPr lang="cs-CZ" altLang="cs-CZ" sz="22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11430E8-954F-41B8-A331-6E2D4BAF2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3036" y="1978410"/>
            <a:ext cx="4479013" cy="2901179"/>
          </a:xfrm>
          <a:prstGeom prst="rect">
            <a:avLst/>
          </a:prstGeom>
        </p:spPr>
      </p:pic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D6FDC92-8287-4173-BE5A-972F2DC1D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11: Materiálové vlastnosti slitin neželezných kovů </a:t>
            </a:r>
            <a:endParaRPr lang="sk-SK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B616BE1-2478-4A0A-80F1-9FD37D2A8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11</a:t>
            </a:fld>
            <a:r>
              <a:rPr lang="sk-SK" altLang="cs-CZ"/>
              <a:t>/20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2434320869"/>
      </p:ext>
    </p:extLst>
  </p:cSld>
  <p:clrMapOvr>
    <a:masterClrMapping/>
  </p:clrMapOvr>
  <p:transition spd="slow"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Technologické vlastnosti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12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12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12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5" y="965199"/>
            <a:ext cx="8335296" cy="5613401"/>
          </a:xfrm>
        </p:spPr>
        <p:txBody>
          <a:bodyPr>
            <a:normAutofit lnSpcReduction="10000"/>
          </a:bodyPr>
          <a:lstStyle/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endParaRPr kumimoji="0" lang="cs-CZ" altLang="cs-CZ" sz="1800" b="1" i="0" u="none" strike="noStrike" kern="1200" cap="none" spc="0" normalizeH="0" baseline="0" noProof="0" dirty="0">
              <a:ln>
                <a:noFill/>
              </a:ln>
              <a:solidFill>
                <a:srgbClr val="98141B"/>
              </a:solidFill>
              <a:effectLst/>
              <a:uLnTx/>
              <a:uFillTx/>
              <a:ea typeface="+mj-ea"/>
              <a:cs typeface="+mj-cs"/>
            </a:endParaRPr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Obrobitelnost</a:t>
            </a:r>
          </a:p>
          <a:p>
            <a:pPr lvl="1" algn="just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>
                <a:ea typeface="+mj-ea"/>
                <a:cs typeface="+mj-cs"/>
              </a:rPr>
              <a:t>Míra schopnosti daného materiálu být zpracován technologií obrábění</a:t>
            </a:r>
            <a:endParaRPr lang="cs-CZ" altLang="cs-CZ" sz="1800" i="1" dirty="0"/>
          </a:p>
          <a:p>
            <a:pPr lvl="1" algn="just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/>
              <a:t>Dána kombinací velikosti obráběcích sil, charakteru třísek, kvality obrobeného povrchu a životnosti ostří obráběcích nástrojů</a:t>
            </a:r>
          </a:p>
          <a:p>
            <a:pPr lvl="1" algn="just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/>
              <a:t>U slitin hliníku je měď typickým prvkem, který zlepšuje obrobitelnost, slitiny s mědí mívají krátkou třísku a hladký obrobený povrch</a:t>
            </a:r>
          </a:p>
          <a:p>
            <a:pPr lvl="1" algn="just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/>
              <a:t>Obrobitelnost zhoršují zvláště tvrdé fáze, které vznikají jako intermetalické sloučeniny přísadových prvků nebo nečistot – typický je nepřiznivý vliv železa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1" dirty="0">
                <a:effectLst/>
                <a:ea typeface="Calibri" panose="020F0502020204030204" pitchFamily="34" charset="0"/>
              </a:rPr>
              <a:t>Odolnost proti korozi 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900" dirty="0">
                <a:ea typeface="Calibri" panose="020F0502020204030204" pitchFamily="34" charset="0"/>
              </a:rPr>
              <a:t>Indikuje schopnost odolávat chemickému působení plynných nebo kapalných prostředí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900" dirty="0">
                <a:effectLst/>
                <a:ea typeface="Calibri" panose="020F0502020204030204" pitchFamily="34" charset="0"/>
              </a:rPr>
              <a:t>Elektrochemická koroze způsobuje povrchové nebo hloubkové reakce mezi některými fázemi slitiny a </a:t>
            </a:r>
            <a:r>
              <a:rPr lang="cs-CZ" sz="1900" dirty="0">
                <a:ea typeface="Calibri" panose="020F0502020204030204" pitchFamily="34" charset="0"/>
              </a:rPr>
              <a:t>k</a:t>
            </a:r>
            <a:r>
              <a:rPr lang="cs-CZ" sz="1900" dirty="0">
                <a:effectLst/>
                <a:ea typeface="Calibri" panose="020F0502020204030204" pitchFamily="34" charset="0"/>
              </a:rPr>
              <a:t>orozním mediem, eventuelně rozpouštění některých složek slitin v korozním prostředí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900" dirty="0">
                <a:ea typeface="Calibri" panose="020F0502020204030204" pitchFamily="34" charset="0"/>
              </a:rPr>
              <a:t>Slitiny Al-Si mají poměrně dobrou odolnost proti korozi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900" dirty="0">
                <a:effectLst/>
                <a:ea typeface="Calibri" panose="020F0502020204030204" pitchFamily="34" charset="0"/>
              </a:rPr>
              <a:t>Prvkem, který jejich korozní odolnost zhoršuje je zvláště měď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900" dirty="0">
                <a:ea typeface="Calibri" panose="020F0502020204030204" pitchFamily="34" charset="0"/>
              </a:rPr>
              <a:t>Výbornou odolnost proti korozi mají slitiny Al-Mg</a:t>
            </a:r>
            <a:endParaRPr lang="cs-CZ" sz="26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207F91F-AF28-4196-942D-1C5AEBD20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4246" y="1330812"/>
            <a:ext cx="3262449" cy="217496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1658743-62FE-452F-B23C-730944AA8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5905" y="3796599"/>
            <a:ext cx="2791779" cy="229069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91CF601E-3039-4784-B075-8762CA686C69}"/>
              </a:ext>
            </a:extLst>
          </p:cNvPr>
          <p:cNvSpPr txBox="1"/>
          <p:nvPr/>
        </p:nvSpPr>
        <p:spPr>
          <a:xfrm>
            <a:off x="9457508" y="6153358"/>
            <a:ext cx="1793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/>
              <a:t>slitina Al-Mg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EC82848-ED16-48B9-BD7E-C6593DF67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11: Materiálové vlastnosti slitin neželezných kovů </a:t>
            </a:r>
            <a:endParaRPr lang="sk-SK" dirty="0"/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65CB4C09-CE47-4CBD-BAD4-E1274A993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12</a:t>
            </a:fld>
            <a:r>
              <a:rPr lang="sk-SK" altLang="cs-CZ"/>
              <a:t>/20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2707537901"/>
      </p:ext>
    </p:extLst>
  </p:cSld>
  <p:clrMapOvr>
    <a:masterClrMapping/>
  </p:clrMapOvr>
  <p:transition spd="slow"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Technologické vlastnosti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13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13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13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4BB6F887-2560-4B01-9BE4-753BC9C41D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7083439" cy="5613401"/>
          </a:xfrm>
        </p:spPr>
        <p:txBody>
          <a:bodyPr>
            <a:normAutofit/>
          </a:bodyPr>
          <a:lstStyle/>
          <a:p>
            <a:pPr algn="just">
              <a:buClr>
                <a:srgbClr val="98141B"/>
              </a:buClr>
            </a:pPr>
            <a:endParaRPr lang="cs-CZ" altLang="cs-CZ" b="1" dirty="0">
              <a:solidFill>
                <a:srgbClr val="98141B"/>
              </a:solidFill>
            </a:endParaRPr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b="1" dirty="0"/>
              <a:t>Svařitelnost</a:t>
            </a:r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endParaRPr lang="cs-CZ" altLang="cs-CZ" sz="1800" dirty="0"/>
          </a:p>
          <a:p>
            <a:pPr lvl="1" algn="just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dirty="0"/>
              <a:t>Schopnost spojování různými technologiemi svařování a dosažitelnost pevnosti a kvality spojů</a:t>
            </a:r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endParaRPr lang="cs-CZ" altLang="cs-CZ" sz="2200" dirty="0"/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endParaRPr lang="cs-CZ" altLang="cs-CZ" sz="2200" dirty="0"/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endParaRPr lang="cs-CZ" altLang="cs-CZ" sz="2200" dirty="0"/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endParaRPr lang="cs-CZ" altLang="cs-CZ" sz="2200" dirty="0"/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b="1" dirty="0"/>
              <a:t>Leštitelnost</a:t>
            </a:r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endParaRPr lang="cs-CZ" altLang="cs-CZ" sz="1800" b="1" dirty="0">
              <a:solidFill>
                <a:srgbClr val="98141B"/>
              </a:solidFill>
            </a:endParaRPr>
          </a:p>
          <a:p>
            <a:pPr lvl="1" algn="just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dirty="0"/>
              <a:t>Schopnost povrchového zpracování odlitků </a:t>
            </a:r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endParaRPr lang="cs-CZ" altLang="cs-CZ" sz="22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6A734A1-D1C7-48AA-9FD5-07BF2FED2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4047" y="518054"/>
            <a:ext cx="4314040" cy="271730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F27C35C-0E23-4363-88CC-EA102747A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0451" y="3308967"/>
            <a:ext cx="2402674" cy="3203565"/>
          </a:xfrm>
          <a:prstGeom prst="rect">
            <a:avLst/>
          </a:prstGeom>
        </p:spPr>
      </p:pic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0D3DAF8-3EA2-42FD-BDF0-E2A2E2976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11: Materiálové vlastnosti slitin neželezných kovů </a:t>
            </a:r>
            <a:endParaRPr lang="sk-SK" dirty="0"/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87A39FCF-1185-4341-AC27-CF0052DAE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13</a:t>
            </a:fld>
            <a:r>
              <a:rPr lang="sk-SK" altLang="cs-CZ"/>
              <a:t>/20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2037853027"/>
      </p:ext>
    </p:extLst>
  </p:cSld>
  <p:clrMapOvr>
    <a:masterClrMapping/>
  </p:clrMapOvr>
  <p:transition spd="slow"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Technologické vlastnosti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14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14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14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4BB6F887-2560-4B01-9BE4-753BC9C41D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5" y="965199"/>
            <a:ext cx="4809360" cy="5613401"/>
          </a:xfrm>
        </p:spPr>
        <p:txBody>
          <a:bodyPr>
            <a:normAutofit/>
          </a:bodyPr>
          <a:lstStyle/>
          <a:p>
            <a:pPr marL="0" indent="0" algn="just">
              <a:buClr>
                <a:srgbClr val="98141B"/>
              </a:buClr>
              <a:buNone/>
            </a:pPr>
            <a:endParaRPr lang="cs-CZ" altLang="cs-CZ" b="1" dirty="0">
              <a:solidFill>
                <a:srgbClr val="98141B"/>
              </a:solidFill>
            </a:endParaRPr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b="1" dirty="0"/>
              <a:t>Nepropustnost</a:t>
            </a:r>
          </a:p>
          <a:p>
            <a:pPr marL="0" indent="0" algn="just">
              <a:buClr>
                <a:srgbClr val="98141B"/>
              </a:buClr>
              <a:buNone/>
            </a:pPr>
            <a:endParaRPr lang="cs-CZ" altLang="cs-CZ" b="1" dirty="0">
              <a:solidFill>
                <a:srgbClr val="98141B"/>
              </a:solidFill>
            </a:endParaRPr>
          </a:p>
          <a:p>
            <a:pPr lvl="1" algn="just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dirty="0"/>
              <a:t>Schopnost bránit pronikání tlakového media – plynu nebo kapaliny skrze stěny odlitku</a:t>
            </a:r>
          </a:p>
          <a:p>
            <a:pPr lvl="1" algn="just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dirty="0"/>
              <a:t>Těsnost odlitků souvisí zejména s výskytem mikrostaženin nebo prasklin</a:t>
            </a:r>
          </a:p>
          <a:p>
            <a:pPr lvl="1" algn="just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dirty="0"/>
              <a:t>Rovněž přítomnost oxidických vměstků v kovu těsnost odlitků významně zhoršuje</a:t>
            </a:r>
          </a:p>
          <a:p>
            <a:pPr lvl="1" algn="just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dirty="0"/>
              <a:t>Nepropustnost se zjišťuje tlakovými zkouškami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EE07D66-1BD1-47BE-8327-9559388CF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4746" y="1423118"/>
            <a:ext cx="6693355" cy="5020016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4DBD751E-D5CD-4C58-AC86-E47A92961239}"/>
              </a:ext>
            </a:extLst>
          </p:cNvPr>
          <p:cNvSpPr/>
          <p:nvPr/>
        </p:nvSpPr>
        <p:spPr>
          <a:xfrm>
            <a:off x="7045234" y="1724297"/>
            <a:ext cx="296092" cy="384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D7AB469-2136-4D44-86DF-2D0791FC3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11: Materiálové vlastnosti slitin neželezných kovů </a:t>
            </a:r>
            <a:endParaRPr lang="sk-SK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064415B-8D67-410B-9C6A-574ED8180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14</a:t>
            </a:fld>
            <a:r>
              <a:rPr lang="sk-SK" altLang="cs-CZ"/>
              <a:t>/20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1578748274"/>
      </p:ext>
    </p:extLst>
  </p:cSld>
  <p:clrMapOvr>
    <a:masterClrMapping/>
  </p:clrMapOvr>
  <p:transition spd="slow"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Mechanické vlastnosti slitin 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15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15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15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4BB6F887-2560-4B01-9BE4-753BC9C41D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11641391" cy="5613401"/>
          </a:xfrm>
        </p:spPr>
        <p:txBody>
          <a:bodyPr>
            <a:normAutofit/>
          </a:bodyPr>
          <a:lstStyle/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Závislé na vlastnostech základní kovové matrice </a:t>
            </a:r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Závislé zejména na druhu a vlastnostech základní kovové hmoty, na disperzitě strukturních složek, na přítomnosti a tvaru intermetalických fází a na tepelném zpracování</a:t>
            </a:r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Jemnozrnná struktura jednoznačně zlepšuje všechny mechanické a také řadu technologických vlastností slitin </a:t>
            </a:r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Citlivost vlastností hliníkových slitin na rychlost tuhnutí je velmi vysoká, proto se při jejich odlévání preferují takové metody, které zajišťují vysokou rychlost ochlazování při tuhnutí</a:t>
            </a:r>
          </a:p>
          <a:p>
            <a:pPr marL="265113" marR="0" lvl="0" indent="-265113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83033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cs-CZ" sz="1800" dirty="0">
                <a:solidFill>
                  <a:srgbClr val="0C0C0C"/>
                </a:solidFill>
                <a:latin typeface="Calibri" panose="020F0502020204030204"/>
              </a:rPr>
              <a:t>Při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zvýšení teploty (u Al slitin již na 200 °C) se mechanické vlastnosti snižují</a:t>
            </a:r>
          </a:p>
          <a:p>
            <a:pPr marL="0" indent="0" algn="just">
              <a:buClr>
                <a:srgbClr val="98141B"/>
              </a:buClr>
              <a:buNone/>
            </a:pPr>
            <a:endParaRPr lang="cs-CZ" altLang="cs-CZ" sz="1800" dirty="0"/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rgbClr val="98141B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1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Důležité </a:t>
            </a:r>
            <a:r>
              <a:rPr lang="cs-CZ" sz="1800" b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</a:rPr>
              <a:t>mechanické</a:t>
            </a:r>
            <a:r>
              <a:rPr kumimoji="0" lang="cs-CZ" sz="1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vlastnosti představují: </a:t>
            </a:r>
          </a:p>
          <a:p>
            <a:pPr lvl="1" algn="just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rgbClr val="98141B"/>
              </a:buClr>
              <a:buFont typeface="Wingdings" panose="05000000000000000000" pitchFamily="2" charset="2"/>
              <a:buChar char="Ø"/>
              <a:defRPr/>
            </a:pPr>
            <a:r>
              <a:rPr lang="cs-CZ" sz="1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</a:rPr>
              <a:t>pružnost, pevnost, plasticita, houževnatost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rgbClr val="98141B"/>
              </a:buClr>
              <a:buSzTx/>
              <a:buNone/>
              <a:tabLst/>
              <a:defRPr/>
            </a:pPr>
            <a:endParaRPr kumimoji="0" lang="cs-CZ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rgbClr val="98141B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cs-CZ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>
              <a:buClr>
                <a:srgbClr val="98141B"/>
              </a:buClr>
              <a:buFont typeface="Wingdings" panose="05000000000000000000" pitchFamily="2" charset="2"/>
              <a:buChar char="ü"/>
            </a:pPr>
            <a:endParaRPr lang="cs-CZ" altLang="cs-CZ" sz="2200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FFB0B8A-7CE3-45A6-939E-F99C0680E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11: Materiálové vlastnosti slitin neželezných kovů </a:t>
            </a:r>
            <a:endParaRPr lang="sk-SK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63DE6956-4B86-4648-ACD6-AC546323E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15</a:t>
            </a:fld>
            <a:r>
              <a:rPr lang="sk-SK" altLang="cs-CZ"/>
              <a:t>/20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3722527936"/>
      </p:ext>
    </p:extLst>
  </p:cSld>
  <p:clrMapOvr>
    <a:masterClrMapping/>
  </p:clrMapOvr>
  <p:transition spd="slow"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5E9E6EBC-D653-4B5D-8841-A6C35CFF4B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7" t="7957" r="16805" b="6216"/>
          <a:stretch/>
        </p:blipFill>
        <p:spPr>
          <a:xfrm>
            <a:off x="7921430" y="1854928"/>
            <a:ext cx="4066903" cy="3623240"/>
          </a:xfrm>
          <a:prstGeom prst="rect">
            <a:avLst/>
          </a:prstGeom>
        </p:spPr>
      </p:pic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Mechanické vlastnosti slitin 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4BB6F887-2560-4B01-9BE4-753BC9C41D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7370822" cy="5613401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b="1" dirty="0">
              <a:solidFill>
                <a:srgbClr val="98141B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cs-CZ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Mez pevnosti</a:t>
            </a:r>
          </a:p>
          <a:p>
            <a:pPr marL="0" indent="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b="1" dirty="0">
              <a:solidFill>
                <a:srgbClr val="98141B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dirty="0">
                <a:ea typeface="Calibri" panose="020F0502020204030204" pitchFamily="34" charset="0"/>
                <a:cs typeface="Times New Roman" panose="02020603050405020304" pitchFamily="18" charset="0"/>
              </a:rPr>
              <a:t>Běžných hliníkových slitin se v litém stavu (podle slitiny, způsobu lití a tloušťky stěny) pohybuje v rozmezí asi 150 – 250 MPa</a:t>
            </a:r>
          </a:p>
          <a:p>
            <a:pPr lvl="1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dirty="0">
                <a:ea typeface="Calibri" panose="020F0502020204030204" pitchFamily="34" charset="0"/>
                <a:cs typeface="Times New Roman" panose="02020603050405020304" pitchFamily="18" charset="0"/>
              </a:rPr>
              <a:t>Pevnostní vlastnosti se velmi podstatně zvyšují vytvrzováním </a:t>
            </a:r>
          </a:p>
          <a:p>
            <a:pPr lvl="1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dirty="0">
                <a:ea typeface="Calibri" panose="020F0502020204030204" pitchFamily="34" charset="0"/>
                <a:cs typeface="Times New Roman" panose="02020603050405020304" pitchFamily="18" charset="0"/>
              </a:rPr>
              <a:t>Vytvrditelné slitiny obsahují obvykle hořčík nebo měď a jedná se o slitiny typu Al-Si-Mg, Al-Si-Cu nebo Al-Cu</a:t>
            </a:r>
          </a:p>
          <a:p>
            <a:pPr lvl="1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dirty="0">
                <a:ea typeface="Calibri" panose="020F0502020204030204" pitchFamily="34" charset="0"/>
                <a:cs typeface="Times New Roman" panose="02020603050405020304" pitchFamily="18" charset="0"/>
              </a:rPr>
              <a:t>Vytvrzením se zvyšuje mez pevnosti Rm a tvrdost oproti litému stavu o 30 až 50 %, mez Rp0,2 se zvyšuje až o 80 %</a:t>
            </a:r>
          </a:p>
          <a:p>
            <a:pPr lvl="1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dirty="0">
                <a:ea typeface="Calibri" panose="020F0502020204030204" pitchFamily="34" charset="0"/>
                <a:cs typeface="Times New Roman" panose="02020603050405020304" pitchFamily="18" charset="0"/>
              </a:rPr>
              <a:t>Po vytvrzení lze u slitin Al-Si-Mg dosáhnout pevnosti až kolem 330 MPa</a:t>
            </a:r>
          </a:p>
          <a:p>
            <a:pPr lvl="1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dirty="0">
                <a:ea typeface="Calibri" panose="020F0502020204030204" pitchFamily="34" charset="0"/>
                <a:cs typeface="Times New Roman" panose="02020603050405020304" pitchFamily="18" charset="0"/>
              </a:rPr>
              <a:t>Mezi vysokopevné slitiny patří zejména slitiny typu Al-Cu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endParaRPr lang="cs-CZ" sz="2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endParaRPr lang="cs-CZ" sz="2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altLang="cs-CZ" b="1" i="1" dirty="0">
              <a:solidFill>
                <a:srgbClr val="98141B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2400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5A617A9-DEE2-4B81-BE07-90EB2D80A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11: Materiálové vlastnosti slitin neželezných kovů </a:t>
            </a:r>
            <a:endParaRPr lang="sk-SK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6AA4407-9E8D-4F9B-A9E1-C0726E429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16</a:t>
            </a:fld>
            <a:r>
              <a:rPr lang="sk-SK" altLang="cs-CZ"/>
              <a:t>/20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3417204849"/>
      </p:ext>
    </p:extLst>
  </p:cSld>
  <p:clrMapOvr>
    <a:masterClrMapping/>
  </p:clrMapOvr>
  <p:transition spd="slow"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Mechanické vlastnosti slitin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673838" y="524985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17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17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17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4BB6F887-2560-4B01-9BE4-753BC9C41D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6804765" cy="459087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cs-CZ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Tažnost </a:t>
            </a:r>
          </a:p>
          <a:p>
            <a:pPr marL="0" indent="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b="1" dirty="0">
              <a:solidFill>
                <a:srgbClr val="98141B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dirty="0">
                <a:ea typeface="Calibri" panose="020F0502020204030204" pitchFamily="34" charset="0"/>
                <a:cs typeface="Times New Roman" panose="02020603050405020304" pitchFamily="18" charset="0"/>
              </a:rPr>
              <a:t>Běžných hliníkových slitin je v řádu 1-4 %</a:t>
            </a:r>
          </a:p>
          <a:p>
            <a:pPr lvl="1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dirty="0">
                <a:ea typeface="Calibri" panose="020F0502020204030204" pitchFamily="34" charset="0"/>
                <a:cs typeface="Times New Roman" panose="02020603050405020304" pitchFamily="18" charset="0"/>
              </a:rPr>
              <a:t>Značného zvýšení tažnosti slitin Al-Si lze dosáhnout modifikací eutektika</a:t>
            </a:r>
          </a:p>
          <a:p>
            <a:pPr lvl="1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dirty="0">
                <a:ea typeface="Calibri" panose="020F0502020204030204" pitchFamily="34" charset="0"/>
                <a:cs typeface="Times New Roman" panose="02020603050405020304" pitchFamily="18" charset="0"/>
              </a:rPr>
              <a:t>Pevnostní vlastnosti se modifikací zvyšují jen poměrně málo – maximálně asi o 50 %, ale tažnost roste až o 200 %</a:t>
            </a:r>
          </a:p>
          <a:p>
            <a:pPr lvl="1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dirty="0">
                <a:ea typeface="Calibri" panose="020F0502020204030204" pitchFamily="34" charset="0"/>
                <a:cs typeface="Times New Roman" panose="02020603050405020304" pitchFamily="18" charset="0"/>
              </a:rPr>
              <a:t>Tvrdost slitin typu Al-Si v litém stavu se pohybuje obvykle v rozmezí 60-80 HB</a:t>
            </a:r>
          </a:p>
          <a:p>
            <a:pPr lvl="1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dirty="0">
                <a:ea typeface="Calibri" panose="020F0502020204030204" pitchFamily="34" charset="0"/>
                <a:cs typeface="Times New Roman" panose="02020603050405020304" pitchFamily="18" charset="0"/>
              </a:rPr>
              <a:t>Vytvrzováním lze dosáhnout zvýšení tvrdosti na hodnoty kolem 100 HB</a:t>
            </a:r>
          </a:p>
          <a:p>
            <a:pPr lvl="1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dirty="0">
                <a:ea typeface="Calibri" panose="020F0502020204030204" pitchFamily="34" charset="0"/>
                <a:cs typeface="Times New Roman" panose="02020603050405020304" pitchFamily="18" charset="0"/>
              </a:rPr>
              <a:t>Tvrdost slitin Al-Mg je nižší, obvykle kolem 50 HB</a:t>
            </a:r>
          </a:p>
          <a:p>
            <a:pPr marL="0" indent="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altLang="cs-CZ" b="1" i="1" dirty="0">
              <a:solidFill>
                <a:srgbClr val="98141B"/>
              </a:solidFill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endParaRPr lang="cs-CZ" altLang="cs-CZ" sz="2200" b="1" i="1" dirty="0">
              <a:solidFill>
                <a:srgbClr val="98141B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2400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0F8737F4-E120-431C-A1CE-4400174338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837" y="630584"/>
            <a:ext cx="4854538" cy="2712122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7A480E5B-8847-41E6-9D1D-C5F85602C31E}"/>
              </a:ext>
            </a:extLst>
          </p:cNvPr>
          <p:cNvSpPr txBox="1"/>
          <p:nvPr/>
        </p:nvSpPr>
        <p:spPr>
          <a:xfrm>
            <a:off x="8874034" y="3513945"/>
            <a:ext cx="1329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zkušební tyč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D55E519E-B385-4027-8E19-CE55F3D4CF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324" y="3924980"/>
            <a:ext cx="3747564" cy="2585885"/>
          </a:xfrm>
          <a:prstGeom prst="rect">
            <a:avLst/>
          </a:prstGeom>
        </p:spPr>
      </p:pic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6D80D56-18B0-4884-AE39-3941DE448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11: Materiálové vlastnosti slitin neželezných kovů </a:t>
            </a:r>
            <a:endParaRPr lang="sk-SK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8624E97C-89B6-4581-AD71-86352C890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17</a:t>
            </a:fld>
            <a:r>
              <a:rPr lang="sk-SK" altLang="cs-CZ"/>
              <a:t>/20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2031497619"/>
      </p:ext>
    </p:extLst>
  </p:cSld>
  <p:clrMapOvr>
    <a:masterClrMapping/>
  </p:clrMapOvr>
  <p:transition spd="slow"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 Za zvýšených teplot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18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18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18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4BB6F887-2560-4B01-9BE4-753BC9C41D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6290959" cy="5613401"/>
          </a:xfrm>
        </p:spPr>
        <p:txBody>
          <a:bodyPr>
            <a:normAutofit/>
          </a:bodyPr>
          <a:lstStyle/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endParaRPr lang="cs-CZ" altLang="cs-CZ" sz="2200" dirty="0"/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Se mechanické vlastnosti poměrně rychle snižují</a:t>
            </a:r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U slitin Al-Si a Al-Si-Mg dochází k výraznějšímu poklesu již při teplotách nad asi 200 °C</a:t>
            </a:r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Vytvrzené slitiny za těchto teplot svoje vlastnosti rychle ztrácejí a pod působícím napětím dochází k tečení</a:t>
            </a:r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Teplotní stabilita slitin Al-Si se zvyšuje přísadou mědi, niklu, případně kobaltu nebo dalších stopových prvků</a:t>
            </a:r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Slitiny Al-Cu si udržují stabilitu vlastností do asi 250 °C</a:t>
            </a:r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Za nejvyšší možnou provozní teplotu se u hliníkových slitin považuje 350 °C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5F3A52A-4507-4352-93B1-6D1303AAC5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9943" y="1373940"/>
            <a:ext cx="5384995" cy="377397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E644E04-D632-436E-84B3-B92953458D73}"/>
              </a:ext>
            </a:extLst>
          </p:cNvPr>
          <p:cNvSpPr txBox="1"/>
          <p:nvPr/>
        </p:nvSpPr>
        <p:spPr>
          <a:xfrm>
            <a:off x="7167154" y="5219439"/>
            <a:ext cx="4957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/>
              <a:t>měření deformačních odporů v </a:t>
            </a:r>
            <a:r>
              <a:rPr lang="pl-PL" i="1" dirty="0"/>
              <a:t>rozmezí teplot od  - 150°C až do 1 300°</a:t>
            </a:r>
            <a:endParaRPr lang="cs-CZ" i="1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45C1EEE-2DD4-4960-945A-D508AAD91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11: Materiálové vlastnosti slitin neželezných kovů </a:t>
            </a:r>
            <a:endParaRPr lang="sk-SK" dirty="0"/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48883E82-BE8F-4FBC-9694-98E11172C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18</a:t>
            </a:fld>
            <a:r>
              <a:rPr lang="sk-SK" altLang="cs-CZ"/>
              <a:t>/20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671334786"/>
      </p:ext>
    </p:extLst>
  </p:cSld>
  <p:clrMapOvr>
    <a:masterClrMapping/>
  </p:clrMapOvr>
  <p:transition spd="slow"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Vlastnosti za nízkých teplot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19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19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19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4BB6F887-2560-4B01-9BE4-753BC9C41D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5" y="965199"/>
            <a:ext cx="6386752" cy="5613401"/>
          </a:xfrm>
        </p:spPr>
        <p:txBody>
          <a:bodyPr>
            <a:normAutofit/>
          </a:bodyPr>
          <a:lstStyle/>
          <a:p>
            <a:pPr>
              <a:buClr>
                <a:srgbClr val="98141B"/>
              </a:buClr>
              <a:buFont typeface="Wingdings" panose="05000000000000000000" pitchFamily="2" charset="2"/>
              <a:buChar char="ü"/>
            </a:pPr>
            <a:endParaRPr lang="cs-CZ" altLang="cs-CZ" sz="2200" dirty="0"/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Se díky plošně centrované kubické mřížce hliníku téměř nemění </a:t>
            </a:r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S poklesem teplot pevnost dokonce mírně vzrůstá, tažnost zůstává prakticky stejná</a:t>
            </a:r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Proto jsou všechny typy hliníkových slitin vhodné pro použití za nízkých i kryogenních teplot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CBB60B6-9100-4A13-9D7F-6AE68B2B8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5411" y="872162"/>
            <a:ext cx="5383235" cy="3773751"/>
          </a:xfrm>
          <a:prstGeom prst="rect">
            <a:avLst/>
          </a:prstGeom>
        </p:spPr>
      </p:pic>
      <p:sp>
        <p:nvSpPr>
          <p:cNvPr id="9" name="Zástupný symbol pro zápatí 8">
            <a:extLst>
              <a:ext uri="{FF2B5EF4-FFF2-40B4-BE49-F238E27FC236}">
                <a16:creationId xmlns:a16="http://schemas.microsoft.com/office/drawing/2014/main" id="{02639AD4-6337-4D42-9B6B-942F72A62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11: Materiálové vlastnosti slitin neželezných kovů </a:t>
            </a:r>
            <a:endParaRPr lang="sk-SK" dirty="0"/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14F48109-923A-427D-8326-265D9174B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19</a:t>
            </a:fld>
            <a:r>
              <a:rPr lang="sk-SK" altLang="cs-CZ"/>
              <a:t>/20</a:t>
            </a:r>
            <a:endParaRPr lang="sk-SK" altLang="cs-CZ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67394F38-1B87-4B0B-AAAD-790B5FE2B83F}"/>
              </a:ext>
            </a:extLst>
          </p:cNvPr>
          <p:cNvSpPr txBox="1"/>
          <p:nvPr/>
        </p:nvSpPr>
        <p:spPr>
          <a:xfrm>
            <a:off x="7004436" y="4711981"/>
            <a:ext cx="4957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/>
              <a:t>měření deformačních odporů v </a:t>
            </a:r>
            <a:r>
              <a:rPr lang="pl-PL" i="1" dirty="0"/>
              <a:t>rozmezí teplot od  - 150°C až do 1 300°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4072362898"/>
      </p:ext>
    </p:extLst>
  </p:cSld>
  <p:clrMapOvr>
    <a:masterClrMapping/>
  </p:clrMapOvr>
  <p:transition spd="slow"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/>
          <a:lstStyle/>
          <a:p>
            <a:r>
              <a:rPr lang="cs-CZ" altLang="cs-CZ" sz="2400" b="1" spc="100" dirty="0">
                <a:solidFill>
                  <a:srgbClr val="98141B"/>
                </a:solidFill>
              </a:rPr>
              <a:t> Vysoká škola technická a ekonomická v Českých Budějovicích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56954" y="1787237"/>
            <a:ext cx="11116394" cy="1990612"/>
          </a:xfrm>
        </p:spPr>
        <p:txBody>
          <a:bodyPr anchor="b" anchorCtr="0"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6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Materiálové vlastnosti slitin neželezných kovů</a:t>
            </a:r>
            <a:endParaRPr lang="cs-CZ" altLang="cs-CZ" sz="6600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2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2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2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7A826A9D-9A51-43E2-9423-81616755B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954" y="4023360"/>
            <a:ext cx="11116394" cy="152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2400" spc="100" dirty="0">
                <a:solidFill>
                  <a:srgbClr val="98141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Přednáška č. 11</a:t>
            </a:r>
            <a:endParaRPr lang="cs-CZ" altLang="cs-CZ" sz="2400" b="1" spc="100" dirty="0">
              <a:solidFill>
                <a:srgbClr val="98141B"/>
              </a:solidFill>
            </a:endParaRPr>
          </a:p>
          <a:p>
            <a:pPr marL="0" indent="0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altLang="cs-CZ" sz="2400" b="1" spc="50" dirty="0">
              <a:solidFill>
                <a:srgbClr val="98141B"/>
              </a:solidFill>
            </a:endParaRP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8F7C352C-EE08-4B71-B4D5-543525C3B5F9}"/>
              </a:ext>
            </a:extLst>
          </p:cNvPr>
          <p:cNvCxnSpPr>
            <a:cxnSpLocks/>
          </p:cNvCxnSpPr>
          <p:nvPr/>
        </p:nvCxnSpPr>
        <p:spPr>
          <a:xfrm>
            <a:off x="556954" y="3849329"/>
            <a:ext cx="11116394" cy="0"/>
          </a:xfrm>
          <a:prstGeom prst="line">
            <a:avLst/>
          </a:prstGeom>
          <a:ln>
            <a:solidFill>
              <a:srgbClr val="9814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573198"/>
      </p:ext>
    </p:extLst>
  </p:cSld>
  <p:clrMapOvr>
    <a:masterClrMapping/>
  </p:clrMapOvr>
  <p:transition spd="slow"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Použité zdroje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20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20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20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1880C307-A3D1-437B-A874-348C0D7070C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11641391" cy="5466821"/>
          </a:xfrm>
        </p:spPr>
        <p:txBody>
          <a:bodyPr>
            <a:normAutofit fontScale="47500" lnSpcReduction="20000"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8141B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altLang="cs-CZ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BOTHE, Otakar. Strojírenská technologie I pro strojírenské učební obory: doporučený učební text pro střední odborná učiliště. Praha: Sobotáles, 1997. ISBN 80-85920-42-5.</a:t>
            </a:r>
            <a:endParaRPr lang="cs-CZ" altLang="cs-CZ" sz="3800" dirty="0">
              <a:solidFill>
                <a:prstClr val="black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8141B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altLang="cs-CZ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[online]. [cit. 2021-01-27]. Dostupné z: </a:t>
            </a:r>
            <a:r>
              <a:rPr kumimoji="0" lang="it-IT" altLang="cs-CZ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hlinkClick r:id="rId4"/>
              </a:rPr>
              <a:t>https://is.vstecb.cz/auth/th/dzxt4/Studium_odplyneni_hlinikovych_tavenin_v_provoznich_podminkach.pdf</a:t>
            </a:r>
            <a:endParaRPr lang="cs-CZ" altLang="cs-CZ" sz="3800" dirty="0">
              <a:solidFill>
                <a:prstClr val="black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8141B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altLang="cs-CZ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[online]. [cit. 2021-8-26]. Dostupné z: </a:t>
            </a:r>
            <a:r>
              <a:rPr kumimoji="0" lang="it-IT" altLang="cs-CZ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hlinkClick r:id="rId5"/>
              </a:rPr>
              <a:t>http://digilib.k.utb.cz/bitstream/handle/10563/49406/rychnovský_2020_dp.pdf?sequence=-1&amp;isAllowed=y</a:t>
            </a:r>
            <a:endParaRPr kumimoji="0" lang="cs-CZ" altLang="cs-CZ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8141B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altLang="cs-CZ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[online]. [cit. 2021-9-1]. Dostupné z: </a:t>
            </a:r>
            <a:r>
              <a:rPr kumimoji="0" lang="it-IT" altLang="cs-CZ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hlinkClick r:id="rId6"/>
              </a:rPr>
              <a:t>https://cs.wikipedia.org/wiki/Obr%C3%A1b%C4%9Bn%C3%AD</a:t>
            </a:r>
            <a:endParaRPr kumimoji="0" lang="cs-CZ" altLang="cs-CZ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8141B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altLang="cs-CZ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[online]. [cit. 2021-9-1]. Dostupné z: </a:t>
            </a:r>
            <a:r>
              <a:rPr kumimoji="0" lang="it-IT" altLang="cs-CZ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hlinkClick r:id="rId7"/>
              </a:rPr>
              <a:t>https://www.ardon.cz/clanek/146/jake-jsou-metody-svarovani-a-jak-se-na-ne-obleci</a:t>
            </a:r>
            <a:endParaRPr kumimoji="0" lang="cs-CZ" altLang="cs-CZ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8141B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altLang="cs-CZ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[online]. [cit. 2021-9-1]. Dostupné z: </a:t>
            </a:r>
            <a:r>
              <a:rPr kumimoji="0" lang="it-IT" altLang="cs-CZ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hlinkClick r:id="rId8"/>
              </a:rPr>
              <a:t>https://www.mtcomax.cz/wp-content/uploads/2021/02/problematika-odplynovani-slitin-al-si.pdf</a:t>
            </a:r>
            <a:endParaRPr lang="cs-CZ" altLang="cs-CZ" sz="3800" dirty="0">
              <a:solidFill>
                <a:prstClr val="black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8141B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altLang="cs-CZ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[online]. [cit. 2021-9-1]. Dostupné z: </a:t>
            </a:r>
            <a:r>
              <a:rPr kumimoji="0" lang="it-IT" altLang="cs-CZ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hlinkClick r:id="rId9"/>
              </a:rPr>
              <a:t>https://www.slideshare.net/ErikJankes/vyuit-zenho-naplyovn-slitin-alsi-pi-tlakovm-lit</a:t>
            </a:r>
            <a:endParaRPr kumimoji="0" lang="cs-CZ" altLang="cs-CZ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8141B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altLang="cs-CZ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[online]. [cit. 2021-9-1]. Dostupné z: </a:t>
            </a:r>
            <a:r>
              <a:rPr kumimoji="0" lang="it-IT" altLang="cs-CZ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hlinkClick r:id="rId10"/>
              </a:rPr>
              <a:t>http://www.matyspasirstvi.cz/kovani-04.php</a:t>
            </a:r>
            <a:endParaRPr lang="cs-CZ" altLang="cs-CZ" sz="3800" dirty="0">
              <a:solidFill>
                <a:prstClr val="black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8141B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altLang="cs-CZ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[online]. [cit. 2021-9-1]. Dostupné z: </a:t>
            </a:r>
            <a:r>
              <a:rPr kumimoji="0" lang="it-IT" altLang="cs-CZ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hlinkClick r:id="rId11"/>
              </a:rPr>
              <a:t>https://docplayer.cz/8375406-Nezelezne-kovy-a-jejich-slitiny-al-cu-ti-mg-ni-mo-sn-pb-a-jejich-slitiny.html</a:t>
            </a:r>
            <a:endParaRPr kumimoji="0" lang="cs-CZ" altLang="cs-CZ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8141B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altLang="cs-CZ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[online]. [cit. 2021-9-1]. Dostupné z: </a:t>
            </a:r>
            <a:r>
              <a:rPr kumimoji="0" lang="it-IT" altLang="cs-CZ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hlinkClick r:id="rId12"/>
              </a:rPr>
              <a:t>https://centes.cz/cnc-obrabeni-kovu/</a:t>
            </a:r>
            <a:endParaRPr lang="cs-CZ" altLang="cs-CZ" sz="3800" dirty="0">
              <a:solidFill>
                <a:prstClr val="black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8141B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altLang="cs-CZ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[online]. [cit. 2021-9-1]. Dostupné z: </a:t>
            </a:r>
            <a:r>
              <a:rPr kumimoji="0" lang="it-IT" altLang="cs-CZ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hlinkClick r:id="rId13"/>
              </a:rPr>
              <a:t>https://www.comtesfht.cz/mechanicke-zkousky</a:t>
            </a:r>
            <a:endParaRPr lang="cs-CZ" altLang="cs-CZ" sz="3800" dirty="0">
              <a:solidFill>
                <a:prstClr val="black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8141B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altLang="cs-CZ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[online]. [cit. 2021-9-7]. Dostupné z: </a:t>
            </a:r>
            <a:r>
              <a:rPr kumimoji="0" lang="it-IT" altLang="cs-CZ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hlinkClick r:id="rId14"/>
              </a:rPr>
              <a:t>https://slideplayer.cz/slide/2985027/</a:t>
            </a:r>
            <a:endParaRPr kumimoji="0" lang="cs-CZ" altLang="cs-CZ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8141B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altLang="cs-CZ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+OPORA VŠTE</a:t>
            </a:r>
          </a:p>
          <a:p>
            <a:pPr marL="0" indent="0">
              <a:buNone/>
            </a:pPr>
            <a:endParaRPr lang="cs-CZ" altLang="cs-CZ" sz="2400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DD4784-747D-40D2-8D93-C2DDA83D4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11: Materiálové vlastnosti slitin neželezných kovů </a:t>
            </a:r>
            <a:endParaRPr lang="sk-SK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6DAFE5D1-72CE-4CB5-AB5E-58BB89CAC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20</a:t>
            </a:fld>
            <a:r>
              <a:rPr lang="sk-SK" altLang="cs-CZ"/>
              <a:t>/20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2292974959"/>
      </p:ext>
    </p:extLst>
  </p:cSld>
  <p:clrMapOvr>
    <a:masterClrMapping/>
  </p:clrMapOvr>
  <p:transition spd="slow"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Materiálové vlastnosti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3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3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3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11641391" cy="5613401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dirty="0">
                <a:ea typeface="Calibri" panose="020F0502020204030204" pitchFamily="34" charset="0"/>
              </a:rPr>
              <a:t>Slitiny neželezných kovů </a:t>
            </a:r>
            <a:r>
              <a:rPr lang="cs-CZ" sz="1800" dirty="0">
                <a:effectLst/>
                <a:ea typeface="Calibri" panose="020F0502020204030204" pitchFamily="34" charset="0"/>
              </a:rPr>
              <a:t>vychází z komplexního posouzení nároků na užitné vlastnosti i způsob výroby odlitků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endParaRPr lang="cs-CZ" sz="1800" dirty="0">
              <a:effectLst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1" i="1" dirty="0">
                <a:effectLst/>
                <a:ea typeface="Calibri" panose="020F0502020204030204" pitchFamily="34" charset="0"/>
              </a:rPr>
              <a:t> Rozhodující při výběru vhodné slitiny bývají zejména tyto parametry:</a:t>
            </a:r>
          </a:p>
          <a:p>
            <a:pPr lvl="1" algn="just">
              <a:lnSpc>
                <a:spcPct val="150000"/>
              </a:lnSpc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dirty="0">
                <a:ea typeface="Calibri" panose="020F0502020204030204" pitchFamily="34" charset="0"/>
              </a:rPr>
              <a:t>T</a:t>
            </a:r>
            <a:r>
              <a:rPr lang="cs-CZ" sz="1800" i="1" dirty="0">
                <a:effectLst/>
                <a:ea typeface="Calibri" panose="020F0502020204030204" pitchFamily="34" charset="0"/>
              </a:rPr>
              <a:t>echnologické vlastnosti</a:t>
            </a:r>
          </a:p>
          <a:p>
            <a:pPr lvl="1" algn="just">
              <a:lnSpc>
                <a:spcPct val="150000"/>
              </a:lnSpc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dirty="0">
                <a:ea typeface="Calibri" panose="020F0502020204030204" pitchFamily="34" charset="0"/>
              </a:rPr>
              <a:t>M</a:t>
            </a:r>
            <a:r>
              <a:rPr lang="cs-CZ" sz="1800" i="1" dirty="0">
                <a:effectLst/>
                <a:ea typeface="Calibri" panose="020F0502020204030204" pitchFamily="34" charset="0"/>
              </a:rPr>
              <a:t>echanické vlastnosti</a:t>
            </a:r>
          </a:p>
          <a:p>
            <a:pPr lvl="1" algn="just">
              <a:lnSpc>
                <a:spcPct val="150000"/>
              </a:lnSpc>
              <a:spcAft>
                <a:spcPts val="10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dirty="0">
                <a:ea typeface="Calibri" panose="020F0502020204030204" pitchFamily="34" charset="0"/>
              </a:rPr>
              <a:t>M</a:t>
            </a:r>
            <a:r>
              <a:rPr lang="cs-CZ" sz="1800" i="1" dirty="0">
                <a:effectLst/>
                <a:ea typeface="Calibri" panose="020F0502020204030204" pitchFamily="34" charset="0"/>
              </a:rPr>
              <a:t>ožnost tepelného zpracování</a:t>
            </a:r>
          </a:p>
          <a:p>
            <a:pPr>
              <a:buClr>
                <a:srgbClr val="98141B"/>
              </a:buClr>
              <a:buFont typeface="Wingdings" panose="05000000000000000000" pitchFamily="2" charset="2"/>
              <a:buChar char="ü"/>
            </a:pPr>
            <a:endParaRPr lang="cs-CZ" altLang="cs-CZ" sz="2200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FBDCDB8-E536-49FE-8271-D9691D724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11: Materiálové vlastnosti slitin neželezných kovů </a:t>
            </a:r>
            <a:endParaRPr lang="sk-SK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CE85BF1D-F9CF-49E1-BA60-CA5A1F7BB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3</a:t>
            </a:fld>
            <a:r>
              <a:rPr lang="sk-SK" altLang="cs-CZ"/>
              <a:t>/20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2731716483"/>
      </p:ext>
    </p:extLst>
  </p:cSld>
  <p:clrMapOvr>
    <a:masterClrMapping/>
  </p:clrMapOvr>
  <p:transition spd="slow"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Technologické vlastnosti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7936879" cy="5613401"/>
          </a:xfrm>
        </p:spPr>
        <p:txBody>
          <a:bodyPr>
            <a:normAutofit/>
          </a:bodyPr>
          <a:lstStyle/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Zjišťují se podle některých ukazatelů, důležitých pro posouzení vhodnosti materiálu pro určitý způsob technologického zpracování</a:t>
            </a:r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Jsou takové vlastnosti slitin, které souvisí se způsobem výroby součástí</a:t>
            </a:r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Tyto ukazatele nelze vyjádřit v přesně definovaných základních veličinách, majících fyzikální význam</a:t>
            </a:r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K zajištění porovnatelnosti a reprodukovatelnosti výsledků zkoušek je nutno dodržovat jednotné podmínky, které stanoví norma</a:t>
            </a:r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Na technologické vlastnosti působí velké množství vlivů, např. tvářitelnost materiálů, tj. zpracování kováním, válcováním, lisováním apod., ale i na teplotě, při níž se tváření děje nebo na způsobu tváření aj.</a:t>
            </a:r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Nejdůležitějšími technologickými vlastnostmi jsou slévárenské vlastnosti, obrobitelnost, odolnost proti korozi, svařitelnost, těsnost, někdy rovněž speciální vlastnosti, jako např. leštitelnost, možnost povrchové úpravy apod.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1A84EDE-D903-47E4-BCB0-30F979918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7487" y="965199"/>
            <a:ext cx="3283744" cy="279665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2CE6B00-7F54-406F-BDD8-A3B54153BA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7487" y="4160878"/>
            <a:ext cx="3335643" cy="2219719"/>
          </a:xfrm>
          <a:prstGeom prst="rect">
            <a:avLst/>
          </a:prstGeom>
        </p:spPr>
      </p:pic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4C2DBAF-9B66-4353-959F-318269A81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11: Materiálové vlastnosti slitin neželezných kovů </a:t>
            </a:r>
            <a:endParaRPr lang="sk-SK" dirty="0"/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C0637033-450D-40BF-B12A-FF1BCB1F7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4</a:t>
            </a:fld>
            <a:r>
              <a:rPr lang="sk-SK" altLang="cs-CZ"/>
              <a:t>/20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3777242791"/>
      </p:ext>
    </p:extLst>
  </p:cSld>
  <p:clrMapOvr>
    <a:masterClrMapping/>
  </p:clrMapOvr>
  <p:transition spd="slow"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Slévárenské vlastnosti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5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5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5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11641391" cy="5613401"/>
          </a:xfrm>
        </p:spPr>
        <p:txBody>
          <a:bodyPr>
            <a:normAutofit/>
          </a:bodyPr>
          <a:lstStyle/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Soubor vlastností nutných k vytvoření dobrého odlitku</a:t>
            </a:r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Úzce souvisí se šířkou intervalu tuhnutí dané slitiny</a:t>
            </a:r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Na slévatelnost má také vliv tepelná vodivost, délková a objemová roztažnost, teplota tání a tuhnutí, viskozita, průběh tuhnutí a jiné vlastnosti, ale také technologický postup, vlastnosti formy, do niž je tekutý kov odléván, např. jej tepelná vodivost, její teplota apod.</a:t>
            </a:r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Nejlepší slévárenské vlastnosti mají slitiny s úzkým intervalem tuhnutí, tj. s chemickým složením, které se blíží buď čistému kovu, nebo ke složení eutektickému</a:t>
            </a:r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Naopak slitiny se širokým intervalem tuhnutí mívají slévárenské vlastnosti špatné, mají horší zabíhavost a zejména mají sklon ke vzniku rozptýlených staženin a mikrostaženin</a:t>
            </a:r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Jejich nálitkování je málo účinné, nálitky mají krátkou dosazovací vzdálenost, důsledkem toho je netěsnost odlitků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E1178C-9497-4892-9087-FE3BF575D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11: Materiálové vlastnosti slitin neželezných kovů </a:t>
            </a:r>
            <a:endParaRPr lang="sk-SK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8FF70B55-2640-4FB9-ABD2-931F7AA11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5</a:t>
            </a:fld>
            <a:r>
              <a:rPr lang="sk-SK" altLang="cs-CZ"/>
              <a:t>/20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1949113320"/>
      </p:ext>
    </p:extLst>
  </p:cSld>
  <p:clrMapOvr>
    <a:masterClrMapping/>
  </p:clrMapOvr>
  <p:transition spd="slow"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Slévárenské vlastnosti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6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6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6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11641391" cy="5613401"/>
          </a:xfrm>
        </p:spPr>
        <p:txBody>
          <a:bodyPr>
            <a:normAutofit/>
          </a:bodyPr>
          <a:lstStyle/>
          <a:p>
            <a:pPr>
              <a:buClr>
                <a:srgbClr val="98141B"/>
              </a:buClr>
              <a:buFont typeface="Wingdings" panose="05000000000000000000" pitchFamily="2" charset="2"/>
              <a:buChar char="ü"/>
            </a:pPr>
            <a:endParaRPr lang="cs-CZ" altLang="cs-CZ" sz="1800" b="1" i="1" dirty="0"/>
          </a:p>
          <a:p>
            <a:pPr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b="1" i="1" dirty="0"/>
              <a:t>Vlastnosti, které souvisí s procesem odlévání jsou především: </a:t>
            </a:r>
          </a:p>
          <a:p>
            <a:pPr>
              <a:buClr>
                <a:srgbClr val="98141B"/>
              </a:buClr>
              <a:buFont typeface="Wingdings" panose="05000000000000000000" pitchFamily="2" charset="2"/>
              <a:buChar char="ü"/>
            </a:pPr>
            <a:endParaRPr lang="cs-CZ" altLang="cs-CZ" sz="1800" b="1" i="1" dirty="0"/>
          </a:p>
          <a:p>
            <a:pPr lvl="1" algn="just">
              <a:lnSpc>
                <a:spcPct val="150000"/>
              </a:lnSpc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dirty="0" err="1">
                <a:effectLst/>
                <a:ea typeface="Calibri" panose="020F0502020204030204" pitchFamily="34" charset="0"/>
              </a:rPr>
              <a:t>Zabíhavost</a:t>
            </a:r>
            <a:r>
              <a:rPr lang="cs-CZ" sz="1800" i="1" dirty="0">
                <a:effectLst/>
                <a:ea typeface="Calibri" panose="020F0502020204030204" pitchFamily="34" charset="0"/>
              </a:rPr>
              <a:t> slitiny</a:t>
            </a:r>
          </a:p>
          <a:p>
            <a:pPr lvl="1" algn="just">
              <a:lnSpc>
                <a:spcPct val="150000"/>
              </a:lnSpc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dirty="0">
                <a:ea typeface="Calibri" panose="020F0502020204030204" pitchFamily="34" charset="0"/>
              </a:rPr>
              <a:t>S</a:t>
            </a:r>
            <a:r>
              <a:rPr lang="cs-CZ" sz="1800" i="1" dirty="0">
                <a:effectLst/>
                <a:ea typeface="Calibri" panose="020F0502020204030204" pitchFamily="34" charset="0"/>
              </a:rPr>
              <a:t>klon ke vzniku soustředěných staženin nebo ředin</a:t>
            </a:r>
          </a:p>
          <a:p>
            <a:pPr lvl="1" algn="just">
              <a:lnSpc>
                <a:spcPct val="150000"/>
              </a:lnSpc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dirty="0">
                <a:ea typeface="Calibri" panose="020F0502020204030204" pitchFamily="34" charset="0"/>
              </a:rPr>
              <a:t>S</a:t>
            </a:r>
            <a:r>
              <a:rPr lang="cs-CZ" sz="1800" i="1" dirty="0">
                <a:effectLst/>
                <a:ea typeface="Calibri" panose="020F0502020204030204" pitchFamily="34" charset="0"/>
              </a:rPr>
              <a:t>klon k naplynění taveniny a ke vzniku plynových dutin v odlitcích</a:t>
            </a:r>
          </a:p>
          <a:p>
            <a:pPr lvl="1" algn="just">
              <a:lnSpc>
                <a:spcPct val="150000"/>
              </a:lnSpc>
              <a:spcAft>
                <a:spcPts val="10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dirty="0">
                <a:ea typeface="Calibri" panose="020F0502020204030204" pitchFamily="34" charset="0"/>
              </a:rPr>
              <a:t>S</a:t>
            </a:r>
            <a:r>
              <a:rPr lang="cs-CZ" sz="1800" i="1" dirty="0">
                <a:effectLst/>
                <a:ea typeface="Calibri" panose="020F0502020204030204" pitchFamily="34" charset="0"/>
              </a:rPr>
              <a:t>klon ke vzniku trhlin</a:t>
            </a:r>
          </a:p>
          <a:p>
            <a:pPr>
              <a:buClr>
                <a:srgbClr val="98141B"/>
              </a:buClr>
              <a:buFont typeface="Wingdings" panose="05000000000000000000" pitchFamily="2" charset="2"/>
              <a:buChar char="ü"/>
            </a:pPr>
            <a:endParaRPr lang="cs-CZ" altLang="cs-CZ" sz="22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47082AB-3B58-43E3-862C-72C7B1490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9258" y="685799"/>
            <a:ext cx="3162741" cy="277216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882ACB9-69FF-4823-B578-40FA9FAAB9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8047" y="3734937"/>
            <a:ext cx="2688648" cy="261375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9136470-0035-412C-BDA8-072DFAE1D7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4987" y="3888861"/>
            <a:ext cx="2413992" cy="2399227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5A68ECFC-1887-436C-B9BE-BCDD99F883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1480" y="4438227"/>
            <a:ext cx="3820058" cy="1667108"/>
          </a:xfrm>
          <a:prstGeom prst="rect">
            <a:avLst/>
          </a:prstGeom>
        </p:spPr>
      </p:pic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D42FB20-2D98-4A88-94C0-1D4E26A1F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11: Materiálové vlastnosti slitin neželezných kovů </a:t>
            </a:r>
            <a:endParaRPr lang="sk-SK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9EE6DC0-6E08-4814-A624-FB4614E5C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6</a:t>
            </a:fld>
            <a:r>
              <a:rPr lang="sk-SK" altLang="cs-CZ"/>
              <a:t>/20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1211499471"/>
      </p:ext>
    </p:extLst>
  </p:cSld>
  <p:clrMapOvr>
    <a:masterClrMapping/>
  </p:clrMapOvr>
  <p:transition spd="slow"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Slévárenské vlastnosti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7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7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7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11641391" cy="5613401"/>
          </a:xfrm>
        </p:spPr>
        <p:txBody>
          <a:bodyPr>
            <a:normAutofit/>
          </a:bodyPr>
          <a:lstStyle/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endParaRPr lang="cs-CZ" altLang="cs-CZ" sz="1800" b="1" dirty="0">
              <a:solidFill>
                <a:srgbClr val="98141B"/>
              </a:solidFill>
            </a:endParaRPr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b="1" dirty="0"/>
              <a:t>Zabíhavost</a:t>
            </a:r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endParaRPr lang="cs-CZ" altLang="cs-CZ" sz="1800" dirty="0"/>
          </a:p>
          <a:p>
            <a:pPr lvl="1" algn="just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dirty="0"/>
              <a:t>Technologická vlastnost, která udává schopnost tekutého kovu zaplňovat dutinu formy</a:t>
            </a:r>
          </a:p>
          <a:p>
            <a:pPr lvl="1" algn="just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dirty="0"/>
              <a:t>Při posuzování schopnosti odlévání slitiny je nutno rozlišovat mezi tekutostí a zabíhavostí </a:t>
            </a:r>
          </a:p>
          <a:p>
            <a:pPr lvl="1" algn="just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dirty="0"/>
              <a:t>Tekutost je fyzikální vlastnost, která je charakterizována viskozitou tekutého kovu a se zabíhavostí souvisí pouze částečně </a:t>
            </a:r>
          </a:p>
          <a:p>
            <a:pPr lvl="1" algn="just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dirty="0" err="1"/>
              <a:t>Zabíhavost</a:t>
            </a:r>
            <a:r>
              <a:rPr lang="cs-CZ" altLang="cs-CZ" sz="1800" dirty="0"/>
              <a:t> je závislá na šířce intervalu tuhnutí dané slitiny</a:t>
            </a:r>
          </a:p>
          <a:p>
            <a:pPr lvl="1" algn="just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dirty="0" err="1"/>
              <a:t>Zabíhavost</a:t>
            </a:r>
            <a:r>
              <a:rPr lang="cs-CZ" altLang="cs-CZ" sz="1800" dirty="0"/>
              <a:t>, jako technologická vlastnost určuje, jak tenkostěnné odlitky je možno odlévat a jak přesně bude kov kopírovat dutinu formy</a:t>
            </a:r>
          </a:p>
          <a:p>
            <a:pPr lvl="1" algn="just">
              <a:buClr>
                <a:srgbClr val="98141B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sz="1800" dirty="0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raktická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zkouška tekutosti (zabíhavosti) se dělá v zaformované spirálové drážce zkušební formy tak, že kov (slitina) se nalévá do formy tak dlouho, až je vtok formy plný</a:t>
            </a:r>
          </a:p>
          <a:p>
            <a:pPr lvl="1" algn="just">
              <a:buClr>
                <a:srgbClr val="98141B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sz="1800" dirty="0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vychladnutí se odlitek vyjme z formy a zjistí se, kam až kov v drážce zatekl; proměřením rozměrů odlitku a rozměrů modelu se zjistí smrštění</a:t>
            </a:r>
          </a:p>
          <a:p>
            <a:pPr>
              <a:buClr>
                <a:srgbClr val="98141B"/>
              </a:buClr>
              <a:buFont typeface="Wingdings" panose="05000000000000000000" pitchFamily="2" charset="2"/>
              <a:buChar char="ü"/>
            </a:pPr>
            <a:endParaRPr lang="cs-CZ" altLang="cs-CZ" sz="2200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9E906FB-FB79-4E0D-AC48-79A43BCD2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11: Materiálové vlastnosti slitin neželezných kovů </a:t>
            </a:r>
            <a:endParaRPr lang="sk-SK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4EFD746C-F968-4FDF-AC45-DC62E3D79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7</a:t>
            </a:fld>
            <a:r>
              <a:rPr lang="sk-SK" altLang="cs-CZ"/>
              <a:t>/20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2731858139"/>
      </p:ext>
    </p:extLst>
  </p:cSld>
  <p:clrMapOvr>
    <a:masterClrMapping/>
  </p:clrMapOvr>
  <p:transition spd="slow"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Zabíhavost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8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8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8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8. Provedeni technologických zkoušek u slévárenských slitin neželezných kovu, zabíravost">
            <a:hlinkClick r:id="" action="ppaction://media"/>
            <a:extLst>
              <a:ext uri="{FF2B5EF4-FFF2-40B4-BE49-F238E27FC236}">
                <a16:creationId xmlns:a16="http://schemas.microsoft.com/office/drawing/2014/main" id="{7935055C-3084-4223-8DF5-71DE9BB02A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51313" y="1020156"/>
            <a:ext cx="8606601" cy="4841213"/>
          </a:xfrm>
          <a:prstGeom prst="rect">
            <a:avLst/>
          </a:prstGeom>
        </p:spPr>
      </p:pic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945AAA2-EAFC-4F6A-8A60-F5EB38068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11: Materiálové vlastnosti slitin neželezných kovů </a:t>
            </a:r>
            <a:endParaRPr lang="sk-SK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159B72C-3E3D-49BF-9596-1E6DCB6D3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8</a:t>
            </a:fld>
            <a:r>
              <a:rPr lang="sk-SK" altLang="cs-CZ"/>
              <a:t>/20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4095797529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Slévárenské vlastnosti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9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9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9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5" y="965199"/>
            <a:ext cx="8335296" cy="5613401"/>
          </a:xfrm>
        </p:spPr>
        <p:txBody>
          <a:bodyPr>
            <a:normAutofit/>
          </a:bodyPr>
          <a:lstStyle/>
          <a:p>
            <a:pPr marL="0" indent="0" algn="just">
              <a:buClr>
                <a:srgbClr val="98141B"/>
              </a:buClr>
              <a:buNone/>
            </a:pPr>
            <a:endParaRPr kumimoji="0" lang="cs-CZ" altLang="cs-CZ" b="1" i="0" u="none" strike="noStrike" kern="1200" cap="none" spc="0" normalizeH="0" baseline="0" noProof="0" dirty="0">
              <a:ln>
                <a:noFill/>
              </a:ln>
              <a:solidFill>
                <a:srgbClr val="98141B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Sklon ke vzniku staženin</a:t>
            </a:r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endParaRPr lang="cs-CZ" altLang="cs-CZ" sz="1800" dirty="0"/>
          </a:p>
          <a:p>
            <a:pPr lvl="1" algn="just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/>
              <a:t>Charakterizuje objemový úbytek kovu během tuhnutí a tendenci ke vzniku soustředěných (vnitřních nebo vnějších) staženin, nebo rozptýlených staženin a ředin</a:t>
            </a:r>
          </a:p>
          <a:p>
            <a:pPr lvl="1" algn="just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/>
              <a:t>Slitiny se sklonem ke vzniku soustředěných staženin lze dobře </a:t>
            </a:r>
            <a:r>
              <a:rPr lang="cs-CZ" altLang="cs-CZ" sz="1800" i="1" dirty="0" err="1"/>
              <a:t>nálitkovat</a:t>
            </a:r>
            <a:r>
              <a:rPr lang="cs-CZ" altLang="cs-CZ" sz="1800" i="1" dirty="0"/>
              <a:t>, odlitky mají dobrou těsnost</a:t>
            </a:r>
          </a:p>
          <a:p>
            <a:pPr lvl="1" algn="just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/>
              <a:t>Takto tuhnou zejména slitiny s chemickým složením blízkým složení eutektickému</a:t>
            </a:r>
          </a:p>
          <a:p>
            <a:pPr lvl="1" algn="just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/>
              <a:t>Slitiny se širokým dvoufázovým intervalem mají naopak sklon ke vzniku rozptýlených staženin a obtížně se nálitkují, takové odlitky mívají horší těsnost</a:t>
            </a:r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endParaRPr lang="cs-CZ" altLang="cs-CZ" sz="2200" dirty="0"/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b="1" dirty="0"/>
              <a:t> Sklon k naplynění</a:t>
            </a:r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endParaRPr lang="cs-CZ" altLang="cs-CZ" sz="1800" b="1" dirty="0">
              <a:solidFill>
                <a:srgbClr val="98141B"/>
              </a:solidFill>
            </a:endParaRPr>
          </a:p>
          <a:p>
            <a:pPr lvl="1" algn="just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/>
              <a:t>Je charakterizován rozpustností plynů v tekutém stavu</a:t>
            </a:r>
          </a:p>
          <a:p>
            <a:pPr lvl="1" algn="just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/>
              <a:t>Některé prvky naplynění zvyšují, jiné naopak snižují</a:t>
            </a:r>
          </a:p>
          <a:p>
            <a:pPr lvl="1" algn="just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/>
              <a:t>Úroveň naplynění taveniny rozhoduje o tvorbě plynových dutin v odlitku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2527358-4B4D-4144-8D80-ADE5A7C55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1502" y="1875479"/>
            <a:ext cx="3135193" cy="182313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538DD51-3712-4419-BA81-5549BE4354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1502" y="4403235"/>
            <a:ext cx="2572298" cy="1926741"/>
          </a:xfrm>
          <a:prstGeom prst="rect">
            <a:avLst/>
          </a:prstGeom>
        </p:spPr>
      </p:pic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D74EA23-ACFF-414A-B55B-BC8577AB1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11: Materiálové vlastnosti slitin neželezných kovů </a:t>
            </a:r>
            <a:endParaRPr lang="sk-SK" dirty="0"/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CD30E247-C1A8-42E6-BD4F-36785B681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9</a:t>
            </a:fld>
            <a:r>
              <a:rPr lang="sk-SK" altLang="cs-CZ"/>
              <a:t>/20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2852855987"/>
      </p:ext>
    </p:extLst>
  </p:cSld>
  <p:clrMapOvr>
    <a:masterClrMapping/>
  </p:clrMapOvr>
  <p:transition spd="slow" advClick="0"/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4034</TotalTime>
  <Words>1991</Words>
  <Application>Microsoft Office PowerPoint</Application>
  <PresentationFormat>Širokoúhlá obrazovka</PresentationFormat>
  <Paragraphs>246</Paragraphs>
  <Slides>20</Slides>
  <Notes>20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Wingdings</vt:lpstr>
      <vt:lpstr>Motiv Office</vt:lpstr>
      <vt:lpstr> Vysoká škola technická a ekonomická v Českých Budějovicích</vt:lpstr>
      <vt:lpstr> Vysoká škola technická a ekonomická v Českých Budějovicích</vt:lpstr>
      <vt:lpstr>Materiálové vlastnosti</vt:lpstr>
      <vt:lpstr>Technologické vlastnosti</vt:lpstr>
      <vt:lpstr>Slévárenské vlastnosti</vt:lpstr>
      <vt:lpstr>Slévárenské vlastnosti</vt:lpstr>
      <vt:lpstr>Slévárenské vlastnosti</vt:lpstr>
      <vt:lpstr>Zabíhavost</vt:lpstr>
      <vt:lpstr>Slévárenské vlastnosti</vt:lpstr>
      <vt:lpstr>Slévárenské vlastnosti</vt:lpstr>
      <vt:lpstr>Slévárenské vlastnosti</vt:lpstr>
      <vt:lpstr>Technologické vlastnosti</vt:lpstr>
      <vt:lpstr>Technologické vlastnosti</vt:lpstr>
      <vt:lpstr>Technologické vlastnosti</vt:lpstr>
      <vt:lpstr>Mechanické vlastnosti slitin </vt:lpstr>
      <vt:lpstr>Mechanické vlastnosti slitin </vt:lpstr>
      <vt:lpstr>Mechanické vlastnosti slitin</vt:lpstr>
      <vt:lpstr> Za zvýšených teplot</vt:lpstr>
      <vt:lpstr>Vlastnosti za nízkých teplot</vt:lpstr>
      <vt:lpstr>Použité 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Monika</dc:creator>
  <cp:lastModifiedBy>Ladislav Socha</cp:lastModifiedBy>
  <cp:revision>225</cp:revision>
  <dcterms:created xsi:type="dcterms:W3CDTF">2015-10-09T09:08:26Z</dcterms:created>
  <dcterms:modified xsi:type="dcterms:W3CDTF">2022-01-13T07:21:07Z</dcterms:modified>
</cp:coreProperties>
</file>