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4" r:id="rId1"/>
  </p:sldMasterIdLst>
  <p:notesMasterIdLst>
    <p:notesMasterId r:id="rId24"/>
  </p:notesMasterIdLst>
  <p:sldIdLst>
    <p:sldId id="359" r:id="rId2"/>
    <p:sldId id="334" r:id="rId3"/>
    <p:sldId id="340" r:id="rId4"/>
    <p:sldId id="358" r:id="rId5"/>
    <p:sldId id="349" r:id="rId6"/>
    <p:sldId id="351" r:id="rId7"/>
    <p:sldId id="352" r:id="rId8"/>
    <p:sldId id="348" r:id="rId9"/>
    <p:sldId id="353" r:id="rId10"/>
    <p:sldId id="335" r:id="rId11"/>
    <p:sldId id="346" r:id="rId12"/>
    <p:sldId id="347" r:id="rId13"/>
    <p:sldId id="341" r:id="rId14"/>
    <p:sldId id="355" r:id="rId15"/>
    <p:sldId id="356" r:id="rId16"/>
    <p:sldId id="338" r:id="rId17"/>
    <p:sldId id="339" r:id="rId18"/>
    <p:sldId id="342" r:id="rId19"/>
    <p:sldId id="357" r:id="rId20"/>
    <p:sldId id="343" r:id="rId21"/>
    <p:sldId id="344" r:id="rId22"/>
    <p:sldId id="34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 autoAdjust="0"/>
    <p:restoredTop sz="97444" autoAdjust="0"/>
  </p:normalViewPr>
  <p:slideViewPr>
    <p:cSldViewPr snapToGrid="0">
      <p:cViewPr varScale="1">
        <p:scale>
          <a:sx n="108" d="100"/>
          <a:sy n="108" d="100"/>
        </p:scale>
        <p:origin x="114" y="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266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13.01.2022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79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50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284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401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4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1110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386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96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722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0019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28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32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351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50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57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350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577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47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88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300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309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55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1D7E-5C34-B64F-BD06-258E36215471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945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86F83-658E-734E-B2D6-C089A0C8927C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594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E346-8FF3-E940-B041-3BCDA563A3A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701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986" y="6558742"/>
            <a:ext cx="4114800" cy="2963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k-SK" dirty="0" err="1"/>
              <a:t>Přednáška</a:t>
            </a:r>
            <a:r>
              <a:rPr lang="sk-SK" dirty="0"/>
              <a:t> č. 10: Základní druhy </a:t>
            </a:r>
            <a:r>
              <a:rPr lang="sk-SK" dirty="0" err="1"/>
              <a:t>slitin</a:t>
            </a:r>
            <a:r>
              <a:rPr lang="sk-SK" dirty="0"/>
              <a:t> hliník, </a:t>
            </a:r>
            <a:r>
              <a:rPr lang="sk-SK" dirty="0" err="1"/>
              <a:t>hořčík</a:t>
            </a:r>
            <a:r>
              <a:rPr lang="sk-SK" dirty="0"/>
              <a:t>, </a:t>
            </a:r>
            <a:r>
              <a:rPr lang="sk-SK" dirty="0" err="1"/>
              <a:t>měď</a:t>
            </a:r>
            <a:r>
              <a:rPr lang="sk-SK" dirty="0"/>
              <a:t> a </a:t>
            </a:r>
            <a:r>
              <a:rPr lang="sk-SK" dirty="0" err="1"/>
              <a:t>zinek</a:t>
            </a:r>
            <a:r>
              <a:rPr lang="sk-SK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58742"/>
            <a:ext cx="2743200" cy="2963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‹#›</a:t>
            </a:fld>
            <a:r>
              <a:rPr lang="sk-SK" altLang="cs-CZ" dirty="0"/>
              <a:t>/22 </a:t>
            </a:r>
          </a:p>
        </p:txBody>
      </p:sp>
    </p:spTree>
    <p:extLst>
      <p:ext uri="{BB962C8B-B14F-4D97-AF65-F5344CB8AC3E}">
        <p14:creationId xmlns:p14="http://schemas.microsoft.com/office/powerpoint/2010/main" val="36466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D6F78-11B3-2F44-8E28-F00375AFEB20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0542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9CFDD-4BB7-E040-A703-D885B8F7A5F8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5895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B8B44-A719-9A43-BC2A-4E13B021963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471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CACA-88A4-DF48-B2B1-21296B9A5FC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508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4A00B-BB65-9541-BBE2-F2C7D3CA9B0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786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D85-8CDA-5F43-89CD-3D83123EFD9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141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03C0-B19C-2B48-9660-EBD0F9BC4F1E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0949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Přednáška č. 10: Základní druhy slitin hliník, hořčík, měď a zinek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759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jp.cz/cs/niklove-slitiny/" TargetMode="External"/><Relationship Id="rId13" Type="http://schemas.openxmlformats.org/officeDocument/2006/relationships/hyperlink" Target="https://www.obi.cz/spojovaci-kovani/spojka-zadni-steny-skrine-rv-1-zinkovy-tlakovy-odlitek-poniklovany-4-ks/p/121540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lucast.cz/cs/sluzby/presne-hlinikove-odlitky" TargetMode="External"/><Relationship Id="rId12" Type="http://schemas.openxmlformats.org/officeDocument/2006/relationships/hyperlink" Target="https://www.strbskepleso.sk/obcanska-vybavenost/bankomaty-a-smenarn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plat.cz/slevarenska_vyroba.html" TargetMode="External"/><Relationship Id="rId11" Type="http://schemas.openxmlformats.org/officeDocument/2006/relationships/hyperlink" Target="https://www.almio.cz/med" TargetMode="External"/><Relationship Id="rId5" Type="http://schemas.openxmlformats.org/officeDocument/2006/relationships/hyperlink" Target="https://www.vutbr.cz/www_base/zav_prace_soubor_verejne.php?file_id=38353" TargetMode="External"/><Relationship Id="rId10" Type="http://schemas.openxmlformats.org/officeDocument/2006/relationships/hyperlink" Target="https://wolften.pl/cs/titanove-odlitky/" TargetMode="External"/><Relationship Id="rId4" Type="http://schemas.openxmlformats.org/officeDocument/2006/relationships/hyperlink" Target="https://online.ferona.cz/znaceni-nezeleznych-kovu/" TargetMode="External"/><Relationship Id="rId9" Type="http://schemas.openxmlformats.org/officeDocument/2006/relationships/hyperlink" Target="https://www.alfe.cz/odlitky-ze-zink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/>
          <a:lstStyle/>
          <a:p>
            <a:r>
              <a:rPr lang="cs-CZ" altLang="cs-CZ" sz="2400" b="1" spc="100" dirty="0">
                <a:solidFill>
                  <a:srgbClr val="98141B"/>
                </a:solidFill>
              </a:rPr>
              <a:t> Vysoká škola technická a ekonomická v Českých Budějovicích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6954" y="1787237"/>
            <a:ext cx="11116394" cy="1990612"/>
          </a:xfrm>
        </p:spPr>
        <p:txBody>
          <a:bodyPr anchor="b" anchorCtr="0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Moderní slévárenské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endParaRPr lang="cs-CZ" altLang="cs-CZ" sz="66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A826A9D-9A51-43E2-9423-81616755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4" y="4023360"/>
            <a:ext cx="11116394" cy="15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i="1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Přednášky pro studijní program Strojírenství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Ing. Ladislav SOCHA, Ph.D. a kol.</a:t>
            </a:r>
            <a:endParaRPr lang="cs-CZ" altLang="cs-CZ" sz="2400" b="1" spc="100" dirty="0">
              <a:solidFill>
                <a:srgbClr val="98141B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F7C352C-EE08-4B71-B4D5-543525C3B5F9}"/>
              </a:ext>
            </a:extLst>
          </p:cNvPr>
          <p:cNvCxnSpPr>
            <a:cxnSpLocks/>
          </p:cNvCxnSpPr>
          <p:nvPr/>
        </p:nvCxnSpPr>
        <p:spPr>
          <a:xfrm>
            <a:off x="556954" y="3849329"/>
            <a:ext cx="11116394" cy="0"/>
          </a:xfrm>
          <a:prstGeom prst="line">
            <a:avLst/>
          </a:prstGeom>
          <a:ln>
            <a:solidFill>
              <a:srgbClr val="9814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90746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Slitiny hliníku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5B39AFD-505D-4DBE-9AE9-7508EC3A0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 velkého počtu vyvinutých a odzkoušených slitin se v běžné slévárenské praxi používají základní typy: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R="2088515"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Al-Si</a:t>
            </a:r>
            <a:r>
              <a:rPr lang="cs-CZ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(tzv. siluminy)</a:t>
            </a:r>
            <a:endParaRPr lang="cs-CZ" sz="1800" i="1" dirty="0">
              <a:effectLst/>
              <a:ea typeface="Calibri" panose="020F0502020204030204" pitchFamily="34" charset="0"/>
            </a:endParaRPr>
          </a:p>
          <a:p>
            <a:pPr marR="2088515"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Al-Cu</a:t>
            </a:r>
            <a:r>
              <a:rPr lang="cs-CZ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(tzv. duralaluminiumy)</a:t>
            </a:r>
            <a:endParaRPr lang="cs-CZ" sz="1800" i="1" dirty="0">
              <a:effectLst/>
              <a:ea typeface="Calibri" panose="020F0502020204030204" pitchFamily="34" charset="0"/>
            </a:endParaRPr>
          </a:p>
          <a:p>
            <a:pPr marR="2087880"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Al-Mg </a:t>
            </a:r>
            <a:r>
              <a:rPr lang="cs-CZ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(tzv. </a:t>
            </a:r>
            <a:r>
              <a:rPr lang="cs-CZ" sz="18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hydronalium</a:t>
            </a:r>
            <a:r>
              <a:rPr lang="cs-CZ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2087880"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endParaRPr lang="cs-CZ" sz="1800" i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08788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1800" dirty="0">
                <a:ea typeface="Calibri" panose="020F0502020204030204" pitchFamily="34" charset="0"/>
              </a:rPr>
              <a:t>Elektrotechnický průmysl (</a:t>
            </a:r>
            <a:r>
              <a:rPr lang="cs-CZ" sz="1800" dirty="0" err="1">
                <a:ea typeface="Calibri" panose="020F0502020204030204" pitchFamily="34" charset="0"/>
              </a:rPr>
              <a:t>elektrovodivý</a:t>
            </a:r>
            <a:r>
              <a:rPr lang="cs-CZ" sz="1800" dirty="0">
                <a:ea typeface="Calibri" panose="020F0502020204030204" pitchFamily="34" charset="0"/>
              </a:rPr>
              <a:t> materiál, kondenzátory), chemicky a potravinářský průmysl (dobrá tepelná vodivost a odolnost proti korozi v kyselém prostředí), obaly a </a:t>
            </a:r>
            <a:r>
              <a:rPr lang="cs-CZ" sz="1800" dirty="0" err="1">
                <a:ea typeface="Calibri" panose="020F0502020204030204" pitchFamily="34" charset="0"/>
              </a:rPr>
              <a:t>chranné</a:t>
            </a:r>
            <a:r>
              <a:rPr lang="cs-CZ" sz="1800" dirty="0">
                <a:ea typeface="Calibri" panose="020F0502020204030204" pitchFamily="34" charset="0"/>
              </a:rPr>
              <a:t> povlaky, velká část Al se spotřebuje při výrobě slitin Al (slitiny k tváření a slévárenské slitiny se širokým použitím zejména v automobilovém a leteckém průmyslu)</a:t>
            </a:r>
          </a:p>
          <a:p>
            <a:pPr marL="342900" marR="208788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1800" dirty="0">
                <a:effectLst/>
                <a:ea typeface="Calibri" panose="020F0502020204030204" pitchFamily="34" charset="0"/>
              </a:rPr>
              <a:t>Další vzájemné kombinace a množství přísad vytváří řadu druhů slitin odvozených od základních typů, např. nejpoužívanější: Al-Si-Mg, Al-Si-Cu, Al-Cu-Si a Al-Mg-Si</a:t>
            </a:r>
          </a:p>
          <a:p>
            <a:pPr marL="342900" marR="208788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1800" dirty="0">
                <a:effectLst/>
                <a:ea typeface="Calibri" panose="020F0502020204030204" pitchFamily="34" charset="0"/>
              </a:rPr>
              <a:t>Značení slitin neželezných kovů je v ČR dáno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normou ČSN 42 1401</a:t>
            </a:r>
            <a:r>
              <a:rPr lang="cs-CZ" sz="1800" dirty="0">
                <a:effectLst/>
                <a:ea typeface="Calibri" panose="020F0502020204030204" pitchFamily="34" charset="0"/>
              </a:rPr>
              <a:t>, zachovává původní šestimístné číslování dle druhu materiálu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46282-4C7E-4C36-B718-39337364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A39380-1D9E-4585-A1EB-2E528795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10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731716483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Slitiny hliníku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5B39AFD-505D-4DBE-9AE9-7508EC3A0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rmAutofit fontScale="92500" lnSpcReduction="20000"/>
          </a:bodyPr>
          <a:lstStyle/>
          <a:p>
            <a:pPr marL="342900" marR="2087880" lvl="0" indent="-3429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1900" dirty="0">
                <a:ea typeface="Calibri" panose="020F0502020204030204" pitchFamily="34" charset="0"/>
              </a:rPr>
              <a:t>Doplněné ev. dvoumístným číslem označujícím stav, čtvrté číslo sudé označuje lehké slitiny, liché číslo slitiny slévárenské, poslední trojčíslí určuje slitinu podle chemického složení a z výrobního hlediska</a:t>
            </a:r>
          </a:p>
          <a:p>
            <a:pPr marL="342900" marR="2087880" lvl="0" indent="-3429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altLang="cs-CZ" sz="1900" dirty="0"/>
              <a:t>Zahraniční normy, např. DIN, ASTM apod., a zejména také označení chemickými značkami, které je nejnázornější</a:t>
            </a:r>
            <a:endParaRPr lang="cs-CZ" sz="19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900" dirty="0">
                <a:effectLst/>
                <a:ea typeface="Times New Roman" panose="02020603050405020304" pitchFamily="18" charset="0"/>
              </a:rPr>
              <a:t>Vlastnosti některých hliníkových slitin je možno zlepšit </a:t>
            </a:r>
            <a:r>
              <a:rPr lang="cs-CZ" sz="1900" i="1" dirty="0">
                <a:effectLst/>
                <a:ea typeface="Times New Roman" panose="02020603050405020304" pitchFamily="18" charset="0"/>
              </a:rPr>
              <a:t>vytvrzování – 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předmět je nejprve ohřátý na určitou teplotu (kolem 500°C), tzv. rozpouštěcí žíhání, následně  se ohřátý předmět rychle ochladí až na normáln</a:t>
            </a:r>
            <a:r>
              <a:rPr lang="cs-CZ" sz="1900" dirty="0">
                <a:ea typeface="Times New Roman" panose="02020603050405020304" pitchFamily="18" charset="0"/>
              </a:rPr>
              <a:t>í teplotu ponořením do vody a pak se nechá ležet několik dní na vzduchu při normální teplotě – </a:t>
            </a:r>
            <a:r>
              <a:rPr lang="cs-CZ" sz="1900" i="1" dirty="0">
                <a:ea typeface="Times New Roman" panose="02020603050405020304" pitchFamily="18" charset="0"/>
              </a:rPr>
              <a:t>přírodní stárnutí</a:t>
            </a:r>
            <a:r>
              <a:rPr lang="cs-CZ" sz="1900" dirty="0">
                <a:ea typeface="Times New Roman" panose="02020603050405020304" pitchFamily="18" charset="0"/>
              </a:rPr>
              <a:t>, nebo se mírně ohřeje na teploty (kolem 150°C) po několik hodin – </a:t>
            </a:r>
            <a:r>
              <a:rPr lang="cs-CZ" sz="1900" i="1" dirty="0">
                <a:ea typeface="Times New Roman" panose="02020603050405020304" pitchFamily="18" charset="0"/>
              </a:rPr>
              <a:t>umělé stárnutí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900" dirty="0">
                <a:ea typeface="Times New Roman" panose="02020603050405020304" pitchFamily="18" charset="0"/>
              </a:rPr>
              <a:t>Rychlým ochlazením se získá měkká a houževnatá slitina, uložením na vzduchu nebo mírným ohřevem se pevnost a tvrdost slitiny zvětší, čímž dojde k poklesu houževnatosti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900" dirty="0">
                <a:ea typeface="Times New Roman" panose="02020603050405020304" pitchFamily="18" charset="0"/>
              </a:rPr>
              <a:t>K vytvrzování jsou vhodné slitiny hliníku, obsahující zejména měď nebo křemík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900" dirty="0">
                <a:ea typeface="Times New Roman" panose="02020603050405020304" pitchFamily="18" charset="0"/>
              </a:rPr>
              <a:t>Předpokladem vytvrzování je, aby slitinu bylo možno přechladit, tj. rychlým ochlazením vytvořit přesycený tuhý roztok, tedy nerovnovážný stav; vytvrzují se hlavně tvářené slitiny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200" i="1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FC9A2E-FC88-4D23-9ECE-FFADF9A6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CF411B-0C8E-4EC5-98B8-FAB4D11E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11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748675673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Slévárenské slitiny typu Al-Si (siluminy)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5" y="965199"/>
            <a:ext cx="11350638" cy="5613401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Obsahují 5 až 20 % Si a další přísady , z nichž nejčastější je Mn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Obsah křemíku je vyšší než je jeho max. rozpustnost v tuhém roztoku Al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Dobře slévatelný, odolává různým korozním vlivům, špatně obrobitelný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Zlepšení mechanických vlastností siluminu se dosáhne menší přísadou hořčíku, která umožní vytvrzování slitiny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 err="1"/>
              <a:t>Vytvrzovatelný</a:t>
            </a:r>
            <a:r>
              <a:rPr lang="cs-CZ" altLang="cs-CZ" sz="1800" dirty="0"/>
              <a:t> silumin se používá na skříně leteckých motorů, na součásti v automobilovém a leteckém průmyslu, zejména na složité a tenkostěnné odlitky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rovnovážného diagramu tvoří pak hliník s křemíkem</a:t>
            </a:r>
            <a:r>
              <a:rPr lang="cs-CZ" sz="1800" spc="1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eutektický systém s omezenou rozpustností Si v Al</a:t>
            </a:r>
            <a:endParaRPr lang="cs-CZ" alt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Slitiny Al-Si lze rozdělit na:</a:t>
            </a:r>
            <a:endParaRPr lang="cs-CZ" sz="1800" b="1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podeutektické 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do 10 % (nejpočetnější skupina)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eutektické 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v oblasti eutektického složení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nadeutektické 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nad eutektickým složením, hranice není přesně defino­vána, charakteristický je výskyt fáze (3 ve struktuře)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2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675F26-494C-4447-B1F0-134932E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64E30FD-D4B3-4614-80A5-23D8A60D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12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728509736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Slévárenské slitiny typu Al-Si (siluminy)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C9395C-7C0B-4937-8372-F6BBD081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17" y="983141"/>
            <a:ext cx="5590597" cy="51199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6B5E388-FE2D-4223-91C7-4266A9D50C5C}"/>
              </a:ext>
            </a:extLst>
          </p:cNvPr>
          <p:cNvSpPr txBox="1"/>
          <p:nvPr/>
        </p:nvSpPr>
        <p:spPr>
          <a:xfrm>
            <a:off x="7155077" y="3219929"/>
            <a:ext cx="3887392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rovnovážný diagram Al-Si a typické strukturní složení dle obsahu Si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E46E901-D7E3-4807-AF5F-FF3727BD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7C9D4C7-F047-4412-9E15-A3752DBE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13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849554874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98141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Slévárenské slitiny typu Al-Si (siluminy)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8709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5" y="965200"/>
            <a:ext cx="11399624" cy="14272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nejsou legovány dalšími prvky, označují se jako binární nebo jednoduché siluminy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Binární siluminy Al-Si se však používají zřídka, osvědčily se hlavně jako pájky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odlévání tvarových odlitků se používají tzv. speciální siluminy s dalšími přísadovými prvky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59D410-686B-40BA-A538-9F725E76ACC9}"/>
              </a:ext>
            </a:extLst>
          </p:cNvPr>
          <p:cNvSpPr txBox="1"/>
          <p:nvPr/>
        </p:nvSpPr>
        <p:spPr>
          <a:xfrm>
            <a:off x="1578849" y="6061933"/>
            <a:ext cx="82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ukázka struktury nemodifikovaného: </a:t>
            </a:r>
            <a:r>
              <a:rPr lang="cs-CZ" i="1" dirty="0"/>
              <a:t>(a) a modifikovaného (b) siluminu AlSi12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150DA-0095-466B-9611-0CE95C9CA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88" y="2219852"/>
            <a:ext cx="7552440" cy="378133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2C164B-4C8A-473C-8350-B919B571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E6032F-A91B-4A25-A682-BE768320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14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928339225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Speciální siluminy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5B39AFD-505D-4DBE-9AE9-7508EC3A0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Největší vliv na zlepšení pevnostních charakteristik siluminů mají přísady mědi a hořčíku, které umožňují takto vznikající speciální siluminy Al-Si-Cu a Al-Si-Mg vytvrzovat a dosáhnout vysokou pevnost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Přísadami ještě dalších prvků (Mn, Ti, Zn, Ni) vznikají siluminy o čtyřech i více složkách, které mají zlepšené některé další vlastnosti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Slévárenské vlastnosti všech speciálních siluminů jsou však horší než u siluminů binárních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V automobilovém průmyslu se používají např. siluminy s přísadou niklu a mědi, příp. železa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422833-0EF9-42BB-8048-1119600F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89" y="3101332"/>
            <a:ext cx="5317911" cy="28066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ABE1B2-FF0C-451D-A401-366E9288A69B}"/>
              </a:ext>
            </a:extLst>
          </p:cNvPr>
          <p:cNvSpPr txBox="1"/>
          <p:nvPr/>
        </p:nvSpPr>
        <p:spPr>
          <a:xfrm>
            <a:off x="2911689" y="6057887"/>
            <a:ext cx="545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pevnost vybraných slitin hliníku pro odlitky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78666F-AEF9-4E3E-9CF4-880F2413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8C630B78-5E72-48A6-AEB9-57DC292D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15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112145120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Slévárenské slitiny Al-Cu (duraly)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8709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5" y="965199"/>
            <a:ext cx="7501449" cy="561340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Nejčastějšími přísadami jsou Mg, Cu, Si, Zn a Ni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Měď tvoří s hliníkem slitiny s omezenou rozpustností v tuhém roztoku a eutektikem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Rozpustnost mědi v hliníku při eutektické teplotě 548°C je max.5,7 % a při ochlazování se snižuje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Vytvrditelné s vysokou pevností, tažností a lomovou houževnatostí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Snižující se rozpustnost Cu umožňuje provádět vytvrzování za tepla i za studena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důležitý konstrukční materiál na stavbu letadel, kolejových vozidel, automobilů aj.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 odolnosti proti korozi, díky obsahu mědi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je nutná odolnost proti korozi, používá se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plátovaný dural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jsou na materiál  kladen větší požadavky, používá se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superdural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vyšším obsahem hořčíku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41032-9C6D-4C2C-94A2-D6894CFE2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507" y="622300"/>
            <a:ext cx="3682780" cy="43296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59D410-686B-40BA-A538-9F725E76ACC9}"/>
              </a:ext>
            </a:extLst>
          </p:cNvPr>
          <p:cNvSpPr txBox="1"/>
          <p:nvPr/>
        </p:nvSpPr>
        <p:spPr>
          <a:xfrm>
            <a:off x="8424486" y="5110145"/>
            <a:ext cx="34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rovnovážný diagram Al-Cu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AC4C795A-E3F4-4899-835D-EEF28FC9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37E843C6-AF39-4988-9045-004D2AA6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16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722527936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Slévárenské slitiny typu Al-Mg (hydronalium)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17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17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17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>
                <a:extLst>
                  <a:ext uri="{FF2B5EF4-FFF2-40B4-BE49-F238E27FC236}">
                    <a16:creationId xmlns:a16="http://schemas.microsoft.com/office/drawing/2014/main" id="{1880C307-A3D1-437B-A874-348C0D7070C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5306" y="965199"/>
                <a:ext cx="7727872" cy="5466821"/>
              </a:xfrm>
            </p:spPr>
            <p:txBody>
              <a:bodyPr>
                <a:normAutofit/>
              </a:bodyPr>
              <a:lstStyle/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Hořčík tvoří s hliníkem slitiny s maximální rozpustností 17,4 % Mg při eutektické teplotě 450°C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S poklesem teploty se rozpustnost rychle snižuje (při teplotě 300°C je asi 5,3 %, při 200°C 2,9 %)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Vlivem přísadových prvků se rozpustnost Mg dále snižuje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Eutektikum je tvořeno fázemi α (Al) a Al</a:t>
                </a:r>
                <a:r>
                  <a:rPr lang="cs-CZ" altLang="cs-CZ" sz="1800" baseline="-25000" dirty="0"/>
                  <a:t>8</a:t>
                </a:r>
                <a:r>
                  <a:rPr lang="cs-CZ" altLang="cs-CZ" sz="1800" dirty="0"/>
                  <a:t>Mg</a:t>
                </a:r>
                <a:r>
                  <a:rPr lang="cs-CZ" altLang="cs-CZ" sz="1800" baseline="-25000" dirty="0"/>
                  <a:t>5</a:t>
                </a:r>
                <a14:m>
                  <m:oMath xmlns:m="http://schemas.openxmlformats.org/officeDocument/2006/math">
                    <m:r>
                      <a:rPr lang="cs-CZ" altLang="cs-CZ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altLang="cs-CZ" sz="1800" b="0" dirty="0"/>
                  <a:t>označované jako fáze </a:t>
                </a:r>
                <a:r>
                  <a:rPr lang="el-GR" altLang="cs-CZ" sz="1800" b="0" dirty="0"/>
                  <a:t>β</a:t>
                </a:r>
                <a:r>
                  <a:rPr lang="cs-CZ" altLang="cs-CZ" sz="1800" b="0" dirty="0"/>
                  <a:t>, eutektická koncentrace je 34,5 % Mg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Pokud je ve slitině obsažen křemík v množství cca 1 %, váže se hořčík především do sloučeniny Mg</a:t>
                </a:r>
                <a:r>
                  <a:rPr lang="cs-CZ" altLang="cs-CZ" sz="1800" baseline="-25000" dirty="0"/>
                  <a:t>2</a:t>
                </a:r>
                <a:r>
                  <a:rPr lang="cs-CZ" altLang="cs-CZ" sz="1800" dirty="0"/>
                  <a:t>Si, ta se vylučuje jako intermetalická fáze, která umožňuje provádět vytvrzování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Vytvrzování umožňuje rovněž měď a zinek, obvykle se však odlitky používají ve stavu tepelně nezpracovaném</a:t>
                </a:r>
              </a:p>
              <a:p>
                <a:pPr algn="just"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sz="1800" dirty="0"/>
                  <a:t>Podle obsahu hořčíku se slévárenské slitiny Al-Mg dělí na typy se 3, 5 a 9 % Mg, čím vyšší je obsah hořčíku, tím širší je dvoufázové pásmo tuhnutí a tím horší jsou slévárenské vlastnosti</a:t>
                </a:r>
                <a:endParaRPr lang="cs-CZ" altLang="cs-CZ" sz="1800" b="0" dirty="0"/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endParaRPr lang="cs-CZ" altLang="cs-CZ" sz="2200" b="0" dirty="0"/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endParaRPr lang="cs-CZ" altLang="cs-CZ" sz="2200" dirty="0"/>
              </a:p>
            </p:txBody>
          </p:sp>
        </mc:Choice>
        <mc:Fallback xmlns="">
          <p:sp>
            <p:nvSpPr>
              <p:cNvPr id="13" name="Zástupný symbol pro obsah 2">
                <a:extLst>
                  <a:ext uri="{FF2B5EF4-FFF2-40B4-BE49-F238E27FC236}">
                    <a16:creationId xmlns:a16="http://schemas.microsoft.com/office/drawing/2014/main" id="{1880C307-A3D1-437B-A874-348C0D707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306" y="965199"/>
                <a:ext cx="7727872" cy="5466821"/>
              </a:xfrm>
              <a:blipFill>
                <a:blip r:embed="rId4"/>
                <a:stretch>
                  <a:fillRect l="-473" t="-1003" r="-7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02692B70-8BDB-4374-AD21-19972D68C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294" y="1087110"/>
            <a:ext cx="3219993" cy="41267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8C1F7C-C72E-4BE6-945B-CB7734027D08}"/>
              </a:ext>
            </a:extLst>
          </p:cNvPr>
          <p:cNvSpPr txBox="1"/>
          <p:nvPr/>
        </p:nvSpPr>
        <p:spPr>
          <a:xfrm>
            <a:off x="8658903" y="5564119"/>
            <a:ext cx="28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rovnovážný diagram Al-Mg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B6AE8A03-0BEE-4315-A95B-06C5F6B1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A4DA4C9-FEC9-4E3D-9CDF-8F54673C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17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29297495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Slévárenské slitiny hořčíku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18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18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18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880C307-A3D1-437B-A874-348C0D707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200"/>
            <a:ext cx="8354889" cy="5302250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C0C0C"/>
                </a:solidFill>
                <a:latin typeface="Calibri" panose="020F0502020204030204"/>
              </a:rPr>
              <a:t>Převážná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část hořčíkových slitin se zpracovává odléváním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Hlavním přísadovým prvkem je téměř výhradně hliník, slitiny Mg-Al s nízkou hmotností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>
                <a:solidFill>
                  <a:srgbClr val="0C0C0C"/>
                </a:solidFill>
                <a:latin typeface="Calibri" panose="020F0502020204030204"/>
              </a:rPr>
              <a:t>Č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ve slitině vyšší obsah hliníku, tím lepší je zabíhavost</a:t>
            </a:r>
            <a:endParaRPr lang="cs-CZ" alt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Ze slitin hořčíku je nejznámější tzv. elektron, obsahující též zinek a mangan, který se přidává do každé hořčíkové slitiny , aby se zvětšila odolnost proti korozi a zmenšila vznítivost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C0C0C"/>
                </a:solidFill>
                <a:latin typeface="Calibri" panose="020F0502020204030204"/>
              </a:rPr>
              <a:t>T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echnicky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zajímavé, ale výrobně mimořádně složité jsou superlehké slitiny Mg-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C0C0C"/>
                </a:solidFill>
                <a:latin typeface="Calibri" panose="020F0502020204030204"/>
              </a:rPr>
              <a:t>Nejčastěji používanou slitinou pro tlakové lití je slitina s 9 % Al a 1 % Zn, označovaná jako AZ91, má vynikající zabíhavost a umožňuje odlévat tenkostěnné, tvarově velmi komplikované odlitky, má vysokou pevnost, ale pouze střední tažnost a houževnost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C0C0C"/>
                </a:solidFill>
                <a:latin typeface="Calibri" panose="020F0502020204030204"/>
              </a:rPr>
              <a:t>Pro vyšší tažnost a houževnatost se snižuje obsah hliníku a zinek je nahrazen manganem – tyto materiály se používají pro odlitky s vysokými požadavky na bezpečnost, např. volanty aut, armatury řízení a díly sedadel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0C300A-3D21-4565-B722-2CCEED04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884" y="1525295"/>
            <a:ext cx="3029373" cy="4182059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B93BA8-828F-4F52-BA6E-AF529088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CE6B4B-6B44-4810-93A8-9F8058E1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18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168151567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Slévárenské slitiny hořčíku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19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19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19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0EC64A36-FCAF-4323-A22C-6461BE13B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7909" y="1815897"/>
            <a:ext cx="6711787" cy="3801131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AEADEBD-E60E-45A8-8452-9B4D845A0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54" y="1915660"/>
            <a:ext cx="4347009" cy="3471485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8F81F03-D690-4D55-8AFF-7D13F092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95CBA2-406B-4F53-9390-B8DC758F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19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96824559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/>
          <a:lstStyle/>
          <a:p>
            <a:r>
              <a:rPr lang="cs-CZ" altLang="cs-CZ" sz="2400" b="1" spc="100" dirty="0">
                <a:solidFill>
                  <a:srgbClr val="98141B"/>
                </a:solidFill>
              </a:rPr>
              <a:t> Vysoká škola technická a ekonomická v Českých Budějovicích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6954" y="1787237"/>
            <a:ext cx="11116394" cy="1990612"/>
          </a:xfrm>
        </p:spPr>
        <p:txBody>
          <a:bodyPr anchor="b" anchorCtr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6600" dirty="0"/>
              <a:t>Základní druhy slitin hliníku, hořčíku, mědi a zinku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A826A9D-9A51-43E2-9423-81616755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4" y="4023360"/>
            <a:ext cx="11116394" cy="15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 č. 10</a:t>
            </a:r>
            <a:endParaRPr lang="cs-CZ" altLang="cs-CZ" sz="2400" b="1" spc="100" dirty="0">
              <a:solidFill>
                <a:srgbClr val="98141B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altLang="cs-CZ" sz="2400" b="1" spc="50" dirty="0">
              <a:solidFill>
                <a:srgbClr val="98141B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F7C352C-EE08-4B71-B4D5-543525C3B5F9}"/>
              </a:ext>
            </a:extLst>
          </p:cNvPr>
          <p:cNvCxnSpPr>
            <a:cxnSpLocks/>
          </p:cNvCxnSpPr>
          <p:nvPr/>
        </p:nvCxnSpPr>
        <p:spPr>
          <a:xfrm>
            <a:off x="556954" y="3849329"/>
            <a:ext cx="11116394" cy="0"/>
          </a:xfrm>
          <a:prstGeom prst="line">
            <a:avLst/>
          </a:prstGeom>
          <a:ln>
            <a:solidFill>
              <a:srgbClr val="9814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73198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Slévárenské slitiny mědi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20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20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20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880C307-A3D1-437B-A874-348C0D707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3170556"/>
            <a:ext cx="7497096" cy="2964025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7200" b="1" dirty="0">
                <a:effectLst/>
                <a:ea typeface="Calibri" panose="020F0502020204030204" pitchFamily="34" charset="0"/>
              </a:rPr>
              <a:t>Podle tohoto kritéria je možno slitiny rozdělit zhruba do 3 skupin: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endParaRPr lang="cs-CZ" sz="7200" b="1" dirty="0">
              <a:effectLst/>
              <a:ea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7200" i="1" dirty="0">
                <a:ea typeface="Calibri" panose="020F0502020204030204" pitchFamily="34" charset="0"/>
              </a:rPr>
              <a:t>S</a:t>
            </a:r>
            <a:r>
              <a:rPr lang="cs-CZ" sz="7200" i="1" dirty="0">
                <a:effectLst/>
                <a:ea typeface="Calibri" panose="020F0502020204030204" pitchFamily="34" charset="0"/>
              </a:rPr>
              <a:t>litiny s úzkým intervalem tuhnutí do asi 50 K. Mezi tyto slitiny patří žluté mosazi, manganový, hliníkový a niklový bronz (slitiny CuZnNiSnPb) a chromová měď,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7200" i="1" dirty="0">
                <a:ea typeface="Calibri" panose="020F0502020204030204" pitchFamily="34" charset="0"/>
              </a:rPr>
              <a:t>S</a:t>
            </a:r>
            <a:r>
              <a:rPr lang="cs-CZ" sz="7200" i="1" dirty="0">
                <a:effectLst/>
                <a:ea typeface="Calibri" panose="020F0502020204030204" pitchFamily="34" charset="0"/>
              </a:rPr>
              <a:t>litiny s intervalem tuhnutí 50-110 K – do této skupiny patří zejména křemíková mosaz, křemíkový bronz a slitiny Cu-Ni,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7200" i="1" dirty="0">
                <a:ea typeface="Calibri" panose="020F0502020204030204" pitchFamily="34" charset="0"/>
              </a:rPr>
              <a:t>S</a:t>
            </a:r>
            <a:r>
              <a:rPr lang="cs-CZ" sz="7200" i="1" dirty="0">
                <a:effectLst/>
                <a:ea typeface="Calibri" panose="020F0502020204030204" pitchFamily="34" charset="0"/>
              </a:rPr>
              <a:t>litiny s intervalem tuhnutí nad 110 K (až do asi 170 K) – cínový a cíno-olověný bronz, červený bronz a olověný bronz.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7200" i="1" dirty="0">
                <a:ea typeface="Calibri" panose="020F0502020204030204" pitchFamily="34" charset="0"/>
              </a:rPr>
              <a:t>Š</a:t>
            </a:r>
            <a:r>
              <a:rPr lang="cs-CZ" sz="7200" i="1" dirty="0">
                <a:effectLst/>
                <a:ea typeface="Calibri" panose="020F0502020204030204" pitchFamily="34" charset="0"/>
              </a:rPr>
              <a:t>ířka intervalu tuhnutí má rozhodující význam pro schopnost dosazování kovu do tuhnoucího odlitku a pro makro- a mikrosegregaci přísadových prvků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7EA429-EC5F-4C4A-A5F6-568FF8F5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706" y="3603462"/>
            <a:ext cx="3972479" cy="253400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34B565-FBCE-4297-AA90-1867DA040B44}"/>
              </a:ext>
            </a:extLst>
          </p:cNvPr>
          <p:cNvSpPr txBox="1"/>
          <p:nvPr/>
        </p:nvSpPr>
        <p:spPr>
          <a:xfrm>
            <a:off x="275304" y="1143796"/>
            <a:ext cx="11641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/>
              <a:t>Využívají se jejich specifické mechanické, frikční, fyzikální, antikorozní a jiné vlastnosti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/>
              <a:t>Podle hlavního přísadového prvku se dělí do dvou základních skupin – bronzy a mosazi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/>
              <a:t>bronzy se podle hlavního přísadového prvku nebo skupiny přísadových prvků dělí do jednotlivých materiálových skupin, kdy nejvýznamnější skupiny jsou bronzy: cínové, cíno-olověné, hliníkové a olověné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/>
              <a:t>Z dalších typů slitin se v menším rozsahu vyrábí slitiny Cu-Ni, Cu-Cr, Cu-Mn, Cu-Si, Cu-Be a další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/>
              <a:t>Z hlediska slévárenského je důležitá šířka pásma tuhnutí mezi teplotami likvidu a solidu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BDAFEF-8CE0-4751-AD2D-1BB2AAC4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D7B139-F0F7-4B8C-99ED-414096C3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20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240902108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Slévárenské slitiny zinku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3816071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21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21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21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880C307-A3D1-437B-A874-348C0D707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5" y="965200"/>
            <a:ext cx="7210176" cy="5393794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Hlavní přísadový prvek je hliník, vysoká pevnost v tahu a houževnost, dobrá tvářitelnost, schopnost tlumit vibrace, odolnost proti korozi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Rovnovážný diagram systému Zn-Al je typem diagramu s primární fází s omezenou rozpustností přísadového prvku a se vznikem eutektika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Eutektikum je tvořeno fází Zn-</a:t>
            </a:r>
            <a:r>
              <a:rPr lang="cs-CZ" altLang="cs-CZ" sz="1800" dirty="0" err="1"/>
              <a:t>ZnAl</a:t>
            </a:r>
            <a:r>
              <a:rPr lang="cs-CZ" altLang="cs-CZ" sz="1800" dirty="0"/>
              <a:t>, eutektická teplota systému Zn-Al je rovna 382°C při koncentraci 5,5 % Al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Obsah hliníku v normovaných slitinách se pohybuje v rozmezí 4-27 % Al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Slitiny zinku se odlévají všemi běžnými slévárenskými metodami, výrazně však převažuje metoda tlakového lití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Doporučuje se odlévat na strojích se studenou komorou,  nichž je teplota forem nižší, aby nedocházelo k nalepování odlitků nebo reakci kovu s formou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86B789-1CF6-462D-8A43-F4D2A09A7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278" y="414868"/>
            <a:ext cx="4706520" cy="33165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931634-A284-42BF-812F-84AF463629C6}"/>
              </a:ext>
            </a:extLst>
          </p:cNvPr>
          <p:cNvSpPr txBox="1"/>
          <p:nvPr/>
        </p:nvSpPr>
        <p:spPr>
          <a:xfrm>
            <a:off x="8217453" y="3770355"/>
            <a:ext cx="33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rovnovážný diagram Zn-Al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220C1E4-5E3A-4703-A2BD-D1E638FAF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66" y="4579344"/>
            <a:ext cx="5249008" cy="14956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A47478A-5B1F-48D9-9323-40C7B1C21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99" y="4598397"/>
            <a:ext cx="2114845" cy="14765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422F4B-1273-49F7-8CA3-F548C96AA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097" y="4332168"/>
            <a:ext cx="2026826" cy="20268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EAC3E75-C964-49D8-841E-E727EF76A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3539" y="4299358"/>
            <a:ext cx="1870999" cy="1870999"/>
          </a:xfrm>
          <a:prstGeom prst="rect">
            <a:avLst/>
          </a:prstGeom>
        </p:spPr>
      </p:pic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AEA18A3-F566-4DF6-850C-AAE1785B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30E6CDD4-71E4-4942-94BA-70E196C4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21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712190766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Použité zdroje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22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22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22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880C307-A3D1-437B-A874-348C0D707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466821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3800" dirty="0"/>
              <a:t>BOTHE, Otakar. Strojírenská technologie I pro strojírenské učební obory: doporučený učební text pro střední odborná učiliště. Praha: Sobotáles, 1997. ISBN 80-85920-42-5.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3800" dirty="0"/>
              <a:t>ROUČKA, Jaromír. Metalurgie neželezných slitin. Brno: Akademické nakladatelství CERM, 2004. ISBN 80-214-2790-6.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2021-01-27]. Dostupné z: </a:t>
            </a:r>
            <a:r>
              <a:rPr lang="it-IT" altLang="cs-CZ" sz="3800" dirty="0">
                <a:hlinkClick r:id="rId4"/>
              </a:rPr>
              <a:t>https://online.ferona.cz/znaceni-nezeleznych-kovu/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2021-02-15]. Dostupné z: </a:t>
            </a:r>
            <a:r>
              <a:rPr lang="it-IT" altLang="cs-CZ" sz="3800" dirty="0">
                <a:hlinkClick r:id="rId5"/>
              </a:rPr>
              <a:t>https://www.vutbr.cz/www_base/zav_prace_soubor_verejne.php?file_id=38353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6"/>
              </a:rPr>
              <a:t>http://www.explat.cz/slevarenska_vyroba.html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7"/>
              </a:rPr>
              <a:t>https://alucast.cz/cs/sluzby/presne-hlinikove-odlitky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8"/>
              </a:rPr>
              <a:t>https://ujp.cz/cs/niklove-slitiny/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9"/>
              </a:rPr>
              <a:t>https://www.alfe.cz/odlitky-ze-zinku/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10"/>
              </a:rPr>
              <a:t>https://wolften.pl/cs/titanove-odlitky/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11"/>
              </a:rPr>
              <a:t>https://www.almio.cz/med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12"/>
              </a:rPr>
              <a:t>https://www.strbskepleso.sk/obcanska-vybavenost/bankomaty-a-smenarny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altLang="cs-CZ" sz="3800" dirty="0"/>
              <a:t>[online]. [cit. 2021-8-30]. Dostupné z: </a:t>
            </a:r>
            <a:r>
              <a:rPr lang="it-IT" altLang="cs-CZ" sz="3800" dirty="0">
                <a:hlinkClick r:id="rId13"/>
              </a:rPr>
              <a:t>https://www.obi.cz/spojovaci-kovani/spojka-zadni-steny-skrine-rv-1-zinkovy-tlakovy-odlitek-poniklovany-4-ks/p/1215409</a:t>
            </a:r>
            <a:endParaRPr lang="cs-CZ" altLang="cs-CZ" sz="38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3800" dirty="0"/>
              <a:t>+OPORA VŠTE</a:t>
            </a:r>
          </a:p>
          <a:p>
            <a:pPr marL="0" indent="0">
              <a:buNone/>
            </a:pPr>
            <a:endParaRPr lang="cs-CZ" altLang="cs-CZ" sz="24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C97CD7-16CD-4512-9766-B59757E9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449F70E-62FE-4B5D-9943-58C7C2B7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22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08262096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Rozdělení slitin neželezných kovů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Druhy slitin – </a:t>
            </a:r>
            <a:r>
              <a:rPr lang="cs-CZ" altLang="cs-CZ" sz="1800" dirty="0"/>
              <a:t>tvářené, slévárenské</a:t>
            </a:r>
            <a:endParaRPr lang="cs-CZ" altLang="cs-CZ" sz="1800" b="1" dirty="0"/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Druhy slitin se rozlišují zejména podle </a:t>
            </a:r>
            <a:r>
              <a:rPr lang="cs-CZ" altLang="cs-CZ" sz="1800" b="1" i="1" dirty="0"/>
              <a:t>základního prvku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Prvek, jehož obsah je ve slitině nejvyšší, obvykle více než 50 %, podle něho pak hovoříme např. o slitinách hliníku, hořčíku, slitinách, mědi apod.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Podle technologie</a:t>
            </a:r>
            <a:r>
              <a:rPr lang="cs-CZ" altLang="cs-CZ" sz="1800" dirty="0"/>
              <a:t>, která se bude pro slitin používat, se slitiny rozdělují na slitiny slévárenské a slitiny pro tváření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Slitiny pro tváření mají obvykle nižší obsah přísadových prvků a mají dobré plastické vlastnosti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Podle teplot tváření se tyto slitiny dělí na slitiny pro tváření za studena a slitiny pro tváření za tepla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Slévárenské slitiny mají zpravidla vyšší obsah přísadových prvků, než slitiny pro tváření, také vetší pevnost a tvrdost, ale nižší plastické vlastnosti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Chemické složení musí být takové, aby slitina kromě požadovaných vlastností měla i dobré vlastnosti slévárenské 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hustoty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slitiny dělí slitiny lehkých kovů a slitiny těžkých neželezných kovů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skupiny lehkých slévárenských slitin patří především slitiny hliníku, hořčíku a titanu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skupiny těžkých slitin patří především slitiny mědi, niklu, kobaltu, zinku, olova, cínu a dalších kovů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2EC89-B362-4284-9F7C-C475F9DA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3961CAD-D73C-46FC-BE71-6CAB4BE1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3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096312100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Rozdělení slitin neželezných kovů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7936879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Podle tavící teploty </a:t>
            </a:r>
            <a:r>
              <a:rPr lang="cs-CZ" altLang="cs-CZ" sz="1800" dirty="0"/>
              <a:t>se dělí na nízkotavitelné (600°C), se střední tavící teplotou (1500 °C) a s vysokou tavící teplotou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Po samostatných skupin se obvykle zařazují ušlechtilé kovy – zejména stříbro, zlato, platina, dále tzv. kovy vzácných zemin, kovy radioaktivní a polovodiče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Podle objemu výroby </a:t>
            </a:r>
            <a:r>
              <a:rPr lang="cs-CZ" altLang="cs-CZ" sz="1800" dirty="0"/>
              <a:t>odlitků z neželezných slitin jsou nejpoužívanější slitiny hliníku, jejich podíl představuje více než 90 % hmotnosti všech odlitků z neželezných slitin – výborný poměr mezi hmotností a mechanickými vlastnostmi, příznivá cen, poměrně snadná technologie výroby a dobré technologické vlastnosti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echnicky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velmi významnou skupinou jsou odlitky z hořčíkových slitin, jejich produkce se v současné době velmi prudce zvyšuje, důvodem je zejména nízká hmotnost při mechanických vlastnostech, přibližně srovnatelných se slitinami hliníku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2CB7BA-E625-4C0E-B453-35DBE4C0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32" y="3738952"/>
            <a:ext cx="3274423" cy="24558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420383-6468-410D-BEC9-24E1D4F1D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532" y="692075"/>
            <a:ext cx="3356515" cy="252474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76C293-8878-40EA-B0B1-E1125A202F52}"/>
              </a:ext>
            </a:extLst>
          </p:cNvPr>
          <p:cNvSpPr txBox="1"/>
          <p:nvPr/>
        </p:nvSpPr>
        <p:spPr>
          <a:xfrm>
            <a:off x="8610600" y="3263531"/>
            <a:ext cx="284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Odlitky z hořčíkových slitin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6345B12-4F0A-4E15-8191-8086C4CB9A51}"/>
              </a:ext>
            </a:extLst>
          </p:cNvPr>
          <p:cNvSpPr txBox="1"/>
          <p:nvPr/>
        </p:nvSpPr>
        <p:spPr>
          <a:xfrm>
            <a:off x="8775079" y="620707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Odlitky z hliníkových slitin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BCC3F1-3525-4204-A470-6F326F8D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93F9858-E190-4195-9F97-989CB3FD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4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56985823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Rozdělení slitin neželezných kovů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385473" cy="5613401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alšími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významnými materiálovými skupiny jsou slitiny mědi a zinku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echnicky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velmi významné jsou slitiny niklu s výbornými mechanickými vlastnostmi za vysokých teplot a odolností proti korozi, používají se zejména v leteckém a automobilovém průmyslu, např. pro součásti motorů, dmychadel a spalovacích turbín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echnicky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velmi progresivním materiálem jsou slitiny titanu, které díky svým mimořádným mechanickým vlastnostem za normálních i za vysokých teplot a díky poměrně nízké hustotě, nacházejí uplatnění zvláště v leteckém, kosmickém a automobilovém průmyslu 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5B2ECA-0E61-4970-BC2B-4304D8D65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516" y="3429000"/>
            <a:ext cx="2630935" cy="26543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5AB31C-493B-4242-B43B-377B14748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92" y="3546560"/>
            <a:ext cx="3270252" cy="24526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97CD69-E520-4158-AAB5-78C31E491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56" y="3430179"/>
            <a:ext cx="3333583" cy="26543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B350F9C-60B5-48A7-AD3A-77316F1681B9}"/>
              </a:ext>
            </a:extLst>
          </p:cNvPr>
          <p:cNvSpPr txBox="1"/>
          <p:nvPr/>
        </p:nvSpPr>
        <p:spPr>
          <a:xfrm>
            <a:off x="1208806" y="6138824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Odlitek z zinkové slitiny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CADF8B-F27F-4F2C-BDD1-781F1E0AA30C}"/>
              </a:ext>
            </a:extLst>
          </p:cNvPr>
          <p:cNvSpPr txBox="1"/>
          <p:nvPr/>
        </p:nvSpPr>
        <p:spPr>
          <a:xfrm>
            <a:off x="4650377" y="6188535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Odlitek z niklové slitiny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8EA4CDF-B800-440F-97DC-7E011F161D85}"/>
              </a:ext>
            </a:extLst>
          </p:cNvPr>
          <p:cNvSpPr txBox="1"/>
          <p:nvPr/>
        </p:nvSpPr>
        <p:spPr>
          <a:xfrm>
            <a:off x="8551906" y="6201314"/>
            <a:ext cx="233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Odlitky ze slitin titanu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7BC06-BA20-4F16-B654-3E44427F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05E34E02-BF0E-4426-B486-4B7A2ED8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5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073742600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Způsob značení slitin neželezných kovů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Slitiny se označují číselně nebo chemickými značkami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Číselné značení </a:t>
            </a:r>
            <a:r>
              <a:rPr lang="cs-CZ" altLang="cs-CZ" sz="1800" dirty="0"/>
              <a:t>je určeno příslušnými evropskými, národními, podnikovými nebo jinými normami. Z číselného označení obvykle nevyplývá chemické složení slitiny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Značení chemickými značkami </a:t>
            </a:r>
            <a:r>
              <a:rPr lang="cs-CZ" altLang="cs-CZ" sz="1800" dirty="0"/>
              <a:t>uvádí střední obsah hlavních prvků v procentech. Na první pozici je značka základního prvku, na dalších místech značky přísadových prvků v pořadí jejich obsahu. Číslice za značkou prvku značí jeho střední obsah ve slitině. Při obsahu nižším než 1 % se obvykle množství prvku neuvádí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Materiálové normy obvykle připouští znační slitin oběma způsoby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Při značení čistých kovů se k chemické značce kovu připojuje číslice, označující obsah základního kovu procentech, zbytek tvoří nečistoty 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68D653-BBCB-4281-9872-8A187D75D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3793227"/>
            <a:ext cx="6393293" cy="2706528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4B661-C3AC-4583-A64A-CF15A219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B1F180-40C3-4915-92D0-AB68145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6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00412169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Neželezné kovy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5" y="965199"/>
            <a:ext cx="5820696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Neželezné kovy jsou všechny kovy a slitiny, u nichž je základním prvkem jiný než železo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Největší využití mají tyto neželezné kovy: hliník (Al), měď (Cu), hořčík (Mg), zinek (Zn), olovo (Pb), titan (Ti), nikl (Ni) a jejich slitiny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u="sng" dirty="0"/>
              <a:t>Čisté kovy se pro výrobu nepoužívají, pouze některé 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Nejvíce se používají Al slitiny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37D4F4E-6499-4EB5-9147-ED45EA3E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82" y="518054"/>
            <a:ext cx="5399804" cy="59040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5F9467-5D11-49C5-B876-FDF7BC2DA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42" y="3308820"/>
            <a:ext cx="4011779" cy="3113266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79E6FB-38D3-473F-8443-40E48EB9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052FF74-C816-4D8A-9D9E-3D1E9B58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7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461812800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 Hutní hliník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BB6F887-2560-4B01-9BE4-753BC9C41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/>
              <a:t>Čistý hliník se používá výjimečně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Čistota 99 až 99,9 % Al obsahuje vždy z prvovýroby nečistoty – především Fe, Si, Cu, Mg, dále Mn, V, Ti, Zn, které ovlivňují jeho vlastnosti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Tento technicky čistý hliník s nízkými hodnotami mechanických vlastností a špatnou slévatelností se k  výrobě odlitků používá naprosto výjimečně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98141B"/>
                </a:solidFill>
              </a:rPr>
              <a:t>Slitiny hliníku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Konstrukční účely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Malá hustota, dobré mechanické vlastnosti, nemagnetické, dobře obrobitelné, vyhovující odolnosti proti korozi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Tvářené nebo slévárenské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i="1" dirty="0"/>
              <a:t>Tvářené slitiny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Dobře tvárné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Plechy, dráty, trubky, různé profily, tyče nebo výkovky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b="1" i="1" dirty="0"/>
              <a:t>Slévárenské slitiny 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400" dirty="0"/>
              <a:t>V</a:t>
            </a:r>
            <a:r>
              <a:rPr lang="cs-CZ" altLang="cs-CZ" sz="1800" dirty="0"/>
              <a:t>yšší obsah příměsí – snižuje se tvárnost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53C4E4-1F35-4131-A4D0-6DAE04421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969" y="4271953"/>
            <a:ext cx="2159726" cy="19699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0F7490-4721-4BF2-AD9E-98F37F5F3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518" y="4315596"/>
            <a:ext cx="2629989" cy="1972492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2F178FF-77FD-4BCD-B38A-9554C62D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10: Základní druhy slitin hliník, hořčík, měď a zinek </a:t>
            </a:r>
            <a:endParaRPr lang="sk-SK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3D86B8F-A2B6-4DB9-B13B-543338DD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8</a:t>
            </a:fld>
            <a:r>
              <a:rPr lang="sk-SK" altLang="cs-CZ"/>
              <a:t>/22 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44694611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39033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Rozdělení slitin hliníku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D9445B9-7930-4FA3-80AA-5DFB62789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14" y="1648485"/>
            <a:ext cx="4639322" cy="3677975"/>
          </a:xfr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2B68800-C7C5-4BA0-A9BC-605F99535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664" y="1062907"/>
            <a:ext cx="6993193" cy="5429967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Základní rozdělení slitin hliníku z hlediska jejich vhodnosti ke tváření, slévání a tepelného zpracování vytvrzováním ukazuje rovnovážný diagram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Podle vhodnosti způsobu výroby se slitiny hliníku dělí na: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	</a:t>
            </a:r>
            <a:r>
              <a:rPr lang="cs-CZ" sz="1800" i="1" dirty="0"/>
              <a:t>Slitiny pro tváření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	Slitiny pro odlitky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Podle možnosti precipitačního vytvrzování se slitiny hliníku dělí na: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Slitiny vytvrditelné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Slitiny nevytvrditelné 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K tváření jsou vhodné slitiny s nižšími obsahy přísadových prvků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Slitiny s vyšším obsahem přísadových prvků, v jejichž struktuře se vyskytuje eutektikum, jsou méně tvárné za tepla, mají však velmi dobré slévárenské vlastnosti, přičemž nejlépe slévatelné jsou slitiny eutektické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Vytvrzováním se zlepšují mechanické vlastnosti 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Ze slitin k odlévání jsou pro vytvrzování vhodné pouze ty, které obsahují menší množství eutektika ve struktuře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2517BA-6B3E-4939-8BC0-1C2699D0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664" y="65389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sk-SK" dirty="0" err="1">
                <a:solidFill>
                  <a:schemeClr val="bg1"/>
                </a:solidFill>
              </a:rPr>
              <a:t>Přednáška</a:t>
            </a:r>
            <a:r>
              <a:rPr lang="sk-SK" dirty="0">
                <a:solidFill>
                  <a:schemeClr val="bg1"/>
                </a:solidFill>
              </a:rPr>
              <a:t> č. 10: Základní druhy </a:t>
            </a:r>
            <a:r>
              <a:rPr lang="sk-SK" dirty="0" err="1">
                <a:solidFill>
                  <a:schemeClr val="bg1"/>
                </a:solidFill>
              </a:rPr>
              <a:t>slitin</a:t>
            </a:r>
            <a:r>
              <a:rPr lang="sk-SK" dirty="0">
                <a:solidFill>
                  <a:schemeClr val="bg1"/>
                </a:solidFill>
              </a:rPr>
              <a:t> hliník, </a:t>
            </a:r>
            <a:r>
              <a:rPr lang="sk-SK" dirty="0" err="1">
                <a:solidFill>
                  <a:schemeClr val="bg1"/>
                </a:solidFill>
              </a:rPr>
              <a:t>hořčík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měď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zinek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1A2B1BC-F5A0-4FFC-9986-62764046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2384"/>
            <a:ext cx="2743200" cy="365125"/>
          </a:xfrm>
        </p:spPr>
        <p:txBody>
          <a:bodyPr/>
          <a:lstStyle/>
          <a:p>
            <a:pPr>
              <a:defRPr/>
            </a:pPr>
            <a:fld id="{9899CFDD-4BB7-E040-A703-D885B8F7A5F8}" type="slidenum">
              <a:rPr lang="sk-SK" altLang="cs-CZ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sk-SK" altLang="cs-CZ" dirty="0">
                <a:solidFill>
                  <a:schemeClr val="bg1"/>
                </a:solidFill>
              </a:rPr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2930589492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5537</TotalTime>
  <Words>3127</Words>
  <Application>Microsoft Office PowerPoint</Application>
  <PresentationFormat>Širokoúhlá obrazovka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Motiv Office</vt:lpstr>
      <vt:lpstr> Vysoká škola technická a ekonomická v Českých Budějovicích</vt:lpstr>
      <vt:lpstr> Vysoká škola technická a ekonomická v Českých Budějovicích</vt:lpstr>
      <vt:lpstr>Rozdělení slitin neželezných kovů</vt:lpstr>
      <vt:lpstr>Rozdělení slitin neželezných kovů</vt:lpstr>
      <vt:lpstr>Rozdělení slitin neželezných kovů</vt:lpstr>
      <vt:lpstr>Způsob značení slitin neželezných kovů</vt:lpstr>
      <vt:lpstr>Neželezné kovy</vt:lpstr>
      <vt:lpstr> Hutní hliník</vt:lpstr>
      <vt:lpstr>Rozdělení slitin hliníku </vt:lpstr>
      <vt:lpstr> Slitiny hliníku</vt:lpstr>
      <vt:lpstr> Slitiny hliníku</vt:lpstr>
      <vt:lpstr> Slévárenské slitiny typu Al-Si (siluminy)</vt:lpstr>
      <vt:lpstr> Slévárenské slitiny typu Al-Si (siluminy)</vt:lpstr>
      <vt:lpstr>Slévárenské slitiny typu Al-Si (siluminy)</vt:lpstr>
      <vt:lpstr>Speciální siluminy</vt:lpstr>
      <vt:lpstr>Slévárenské slitiny Al-Cu (duraly)</vt:lpstr>
      <vt:lpstr> Slévárenské slitiny typu Al-Mg (hydronalium)</vt:lpstr>
      <vt:lpstr>Slévárenské slitiny hořčíku</vt:lpstr>
      <vt:lpstr>Slévárenské slitiny hořčíku</vt:lpstr>
      <vt:lpstr> Slévárenské slitiny mědi</vt:lpstr>
      <vt:lpstr>Slévárenské slitiny zinku</vt:lpstr>
      <vt:lpstr>Použité 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Ladislav Socha</cp:lastModifiedBy>
  <cp:revision>248</cp:revision>
  <dcterms:created xsi:type="dcterms:W3CDTF">2015-10-09T09:08:26Z</dcterms:created>
  <dcterms:modified xsi:type="dcterms:W3CDTF">2022-01-13T07:20:47Z</dcterms:modified>
</cp:coreProperties>
</file>