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4" r:id="rId1"/>
  </p:sldMasterIdLst>
  <p:notesMasterIdLst>
    <p:notesMasterId r:id="rId27"/>
  </p:notesMasterIdLst>
  <p:sldIdLst>
    <p:sldId id="362" r:id="rId2"/>
    <p:sldId id="334" r:id="rId3"/>
    <p:sldId id="335" r:id="rId4"/>
    <p:sldId id="349" r:id="rId5"/>
    <p:sldId id="340" r:id="rId6"/>
    <p:sldId id="341" r:id="rId7"/>
    <p:sldId id="345" r:id="rId8"/>
    <p:sldId id="342" r:id="rId9"/>
    <p:sldId id="343" r:id="rId10"/>
    <p:sldId id="344" r:id="rId11"/>
    <p:sldId id="361" r:id="rId12"/>
    <p:sldId id="347" r:id="rId13"/>
    <p:sldId id="354" r:id="rId14"/>
    <p:sldId id="348" r:id="rId15"/>
    <p:sldId id="356" r:id="rId16"/>
    <p:sldId id="355" r:id="rId17"/>
    <p:sldId id="357" r:id="rId18"/>
    <p:sldId id="350" r:id="rId19"/>
    <p:sldId id="351" r:id="rId20"/>
    <p:sldId id="352" r:id="rId21"/>
    <p:sldId id="360" r:id="rId22"/>
    <p:sldId id="353" r:id="rId23"/>
    <p:sldId id="358" r:id="rId24"/>
    <p:sldId id="359" r:id="rId25"/>
    <p:sldId id="33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41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redný štý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0" autoAdjust="0"/>
    <p:restoredTop sz="97444" autoAdjust="0"/>
  </p:normalViewPr>
  <p:slideViewPr>
    <p:cSldViewPr snapToGrid="0">
      <p:cViewPr varScale="1">
        <p:scale>
          <a:sx n="108" d="100"/>
          <a:sy n="108" d="100"/>
        </p:scale>
        <p:origin x="114" y="11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2664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>
            <a:extLst>
              <a:ext uri="{FF2B5EF4-FFF2-40B4-BE49-F238E27FC236}">
                <a16:creationId xmlns:a16="http://schemas.microsoft.com/office/drawing/2014/main" id="{E169075B-CC2A-A246-9BE2-44B3792662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dátumu 2">
            <a:extLst>
              <a:ext uri="{FF2B5EF4-FFF2-40B4-BE49-F238E27FC236}">
                <a16:creationId xmlns:a16="http://schemas.microsoft.com/office/drawing/2014/main" id="{0D72DE7B-9807-304E-B113-07106B5FE3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66E3F7-B81A-E347-899F-ECE6E9467646}" type="datetimeFigureOut">
              <a:rPr lang="cs-CZ"/>
              <a:pPr>
                <a:defRPr/>
              </a:pPr>
              <a:t>13.01.2022</a:t>
            </a:fld>
            <a:endParaRPr lang="cs-CZ"/>
          </a:p>
        </p:txBody>
      </p:sp>
      <p:sp>
        <p:nvSpPr>
          <p:cNvPr id="4" name="Zástupný symbol obrazu snímky 3">
            <a:extLst>
              <a:ext uri="{FF2B5EF4-FFF2-40B4-BE49-F238E27FC236}">
                <a16:creationId xmlns:a16="http://schemas.microsoft.com/office/drawing/2014/main" id="{7C452DB2-D0A0-9048-BA12-FEF1EBDB4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oznámok 4">
            <a:extLst>
              <a:ext uri="{FF2B5EF4-FFF2-40B4-BE49-F238E27FC236}">
                <a16:creationId xmlns:a16="http://schemas.microsoft.com/office/drawing/2014/main" id="{F1CC6C1C-37F6-1445-88D8-C0C315223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Upravte štýl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  <a:endParaRPr lang="cs-CZ" noProof="0"/>
          </a:p>
        </p:txBody>
      </p:sp>
      <p:sp>
        <p:nvSpPr>
          <p:cNvPr id="6" name="Zástupný symbol päty 5">
            <a:extLst>
              <a:ext uri="{FF2B5EF4-FFF2-40B4-BE49-F238E27FC236}">
                <a16:creationId xmlns:a16="http://schemas.microsoft.com/office/drawing/2014/main" id="{22E57085-77BB-3B47-9F92-3AF9F2BD46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čísla snímky 6">
            <a:extLst>
              <a:ext uri="{FF2B5EF4-FFF2-40B4-BE49-F238E27FC236}">
                <a16:creationId xmlns:a16="http://schemas.microsoft.com/office/drawing/2014/main" id="{5A75D23F-AD84-E848-AE8A-0ADFDF92E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6AC7EC-89F2-3946-BE34-997CEAFD66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6799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2855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0757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99849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4739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5513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6215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3065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7630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09170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7118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3328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09169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9954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4394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540514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03091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7220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2507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84719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8238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7212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1845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7981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9430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11A878-FECF-49AA-B3A5-A7B7E929E2CE}" type="datetime1">
              <a:rPr lang="sk-SK" smtClean="0"/>
              <a:t>13. 1. 2022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9: Výroba odlitků, slévárenské směsi a formy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CB1D7E-5C34-B64F-BD06-258E36215471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294546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E1ACC5-2014-4ED7-9B01-1D563AED6BDF}" type="datetime1">
              <a:rPr lang="sk-SK" smtClean="0"/>
              <a:t>13. 1. 2022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9: Výroba odlitků, slévárenské směsi a formy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86F83-658E-734E-B2D6-C089A0C8927C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559438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C08BDC-3805-4A6F-9555-68BB8ECA2DD2}" type="datetime1">
              <a:rPr lang="sk-SK" smtClean="0"/>
              <a:t>13. 1. 2022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9: Výroba odlitků, slévárenské směsi a formy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3E346-8FF3-E940-B041-3BCDA563A3A6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37018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E580DA-98C8-4728-A7B0-E39ACABAA7D9}" type="datetime1">
              <a:rPr lang="sk-SK" smtClean="0"/>
              <a:t>13. 1. 2022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9: Výroba odlitků, slévárenské směsi a formy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581206"/>
            <a:ext cx="2743200" cy="2464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‹#›</a:t>
            </a:fld>
            <a:r>
              <a:rPr lang="sk-SK" altLang="cs-CZ" dirty="0"/>
              <a:t>/25</a:t>
            </a:r>
          </a:p>
        </p:txBody>
      </p:sp>
    </p:spTree>
    <p:extLst>
      <p:ext uri="{BB962C8B-B14F-4D97-AF65-F5344CB8AC3E}">
        <p14:creationId xmlns:p14="http://schemas.microsoft.com/office/powerpoint/2010/main" val="3646641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8340EC-9C2E-4CBE-9CC4-CF0246A40133}" type="datetime1">
              <a:rPr lang="sk-SK" smtClean="0"/>
              <a:t>13. 1. 2022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9: Výroba odlitků, slévárenské směsi a formy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D6F78-11B3-2F44-8E28-F00375AFEB20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3905422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C5C87E-AA4E-4FB2-8DD6-21101938DE7E}" type="datetime1">
              <a:rPr lang="sk-SK" smtClean="0"/>
              <a:t>13. 1. 2022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9: Výroba odlitků, slévárenské směsi a formy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9CFDD-4BB7-E040-A703-D885B8F7A5F8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55895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80582F-8E60-4948-AB86-80B6981B52C8}" type="datetime1">
              <a:rPr lang="sk-SK" smtClean="0"/>
              <a:t>13. 1. 2022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9: Výroba odlitků, slévárenské směsi a formy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AB8B44-A719-9A43-BC2A-4E13B0219636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0471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8B7A78-D242-4768-81D4-106237A26BFC}" type="datetime1">
              <a:rPr lang="sk-SK" smtClean="0"/>
              <a:t>13. 1. 2022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9: Výroba odlitků, slévárenské směsi a formy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9CACA-88A4-DF48-B2B1-21296B9A5FCD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95081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8BAF61-C999-46AD-8CB1-706231F5BDA6}" type="datetime1">
              <a:rPr lang="sk-SK" smtClean="0"/>
              <a:t>13. 1. 2022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9: Výroba odlitků, slévárenské směsi a formy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C4A00B-BB65-9541-BBE2-F2C7D3CA9B0B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57867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0A19B2-D839-45FA-8855-10BB5E1FF1DF}" type="datetime1">
              <a:rPr lang="sk-SK" smtClean="0"/>
              <a:t>13. 1. 2022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9: Výroba odlitků, slévárenské směsi a formy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17D85-8CDA-5F43-89CD-3D83123EFD9B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114179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C8A0BC-28EA-4876-A35F-521200E4B0E8}" type="datetime1">
              <a:rPr lang="sk-SK" smtClean="0"/>
              <a:t>13. 1. 2022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Přednáška č. 9: Výroba odlitků, slévárenské směsi a formy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303C0-B19C-2B48-9660-EBD0F9BC4F1E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80949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47C19A-3422-4E7D-976F-D782CD60D765}" type="datetime1">
              <a:rPr lang="sk-SK" smtClean="0"/>
              <a:t>13. 1. 2022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sk-SK"/>
              <a:t>Přednáška č. 9: Výroba odlitků, slévárenské směsi a formy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EEBE5B-DA56-624C-A424-F3D277D4DBAD}" type="slidenum">
              <a:rPr lang="sk-SK" altLang="cs-CZ" smtClean="0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77591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37.png"/><Relationship Id="rId3" Type="http://schemas.openxmlformats.org/officeDocument/2006/relationships/notesSlide" Target="../notesSlides/notesSlide20.xml"/><Relationship Id="rId21" Type="http://schemas.openxmlformats.org/officeDocument/2006/relationships/image" Target="../media/image39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4.png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33.png"/><Relationship Id="rId19" Type="http://schemas.openxmlformats.org/officeDocument/2006/relationships/oleObject" Target="../embeddings/oleObject8.bin"/><Relationship Id="rId4" Type="http://schemas.openxmlformats.org/officeDocument/2006/relationships/image" Target="../media/image1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/>
          <a:lstStyle/>
          <a:p>
            <a:r>
              <a:rPr lang="cs-CZ" altLang="cs-CZ" sz="2400" b="1" spc="100" dirty="0">
                <a:solidFill>
                  <a:srgbClr val="98141B"/>
                </a:solidFill>
              </a:rPr>
              <a:t> Vysoká škola technická a ekonomická v Českých Budějovicích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6954" y="1787237"/>
            <a:ext cx="11116394" cy="1990612"/>
          </a:xfrm>
        </p:spPr>
        <p:txBody>
          <a:bodyPr anchor="b" anchorCtr="0"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Moderní slévárenské</a:t>
            </a: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technologie</a:t>
            </a:r>
            <a:endParaRPr lang="cs-CZ" altLang="cs-CZ" sz="66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A826A9D-9A51-43E2-9423-81616755B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54" y="4023360"/>
            <a:ext cx="11116394" cy="152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i="1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Přednášky pro studijní program Strojírenství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Doc. Ing. Ladislav SOCHA, Ph.D. a kol.</a:t>
            </a:r>
            <a:endParaRPr lang="cs-CZ" altLang="cs-CZ" sz="2400" b="1" spc="100" dirty="0">
              <a:solidFill>
                <a:srgbClr val="98141B"/>
              </a:solidFill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F7C352C-EE08-4B71-B4D5-543525C3B5F9}"/>
              </a:ext>
            </a:extLst>
          </p:cNvPr>
          <p:cNvCxnSpPr>
            <a:cxnSpLocks/>
          </p:cNvCxnSpPr>
          <p:nvPr/>
        </p:nvCxnSpPr>
        <p:spPr>
          <a:xfrm>
            <a:off x="556954" y="3849329"/>
            <a:ext cx="11116394" cy="0"/>
          </a:xfrm>
          <a:prstGeom prst="line">
            <a:avLst/>
          </a:prstGeom>
          <a:ln>
            <a:solidFill>
              <a:srgbClr val="9814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578158"/>
      </p:ext>
    </p:ext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Netrvalé formy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10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10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10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Výroba ze dřeva, dnes ze dřeva umělého, které nepodléhá roztažnosti nebo nabobtnání, modely mohou být i kovové, ty jsou dražší a vyplatí se pouze pro velké série malých a středních odlitků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Rozměr modelu je větší než odlitek o tzv. míru smrštění 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Hodnota smrštění závisí na odlévaném materiálu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Šablona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 tvar obrysu odlitku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Může nahradit mnohem dražší modely, pokud má odlitek jednoduchý tvar – šablona je sice levná, ale její výroba je zdlouhavá a nákladná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3AA5E1-A395-4C22-8973-62548CFE4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900" y="1821802"/>
            <a:ext cx="2857500" cy="21431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523DE5F-39F6-4040-930B-AD9F77B10C65}"/>
              </a:ext>
            </a:extLst>
          </p:cNvPr>
          <p:cNvSpPr txBox="1"/>
          <p:nvPr/>
        </p:nvSpPr>
        <p:spPr>
          <a:xfrm>
            <a:off x="7962900" y="4074924"/>
            <a:ext cx="297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Příklad slévárenského modelu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10ECA9F-13C9-453C-9EBD-FBBB23FEA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10</a:t>
            </a:fld>
            <a:r>
              <a:rPr lang="sk-SK" altLang="cs-CZ"/>
              <a:t>/25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610518154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Netrvalé formy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11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11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11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Jaderníky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Dřevěné nebo kovové formy, jejichž dutina se vyplní formovací směsí, čímž se zhotoví jádro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Většinou dělené a velmi složité 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Musejí být řešeny tak, aby z nich mohlo být pískové jádro bez poškození vyjmuto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sz="1800" b="1" i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Příslušenství modelového zařízení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Modely vtokových systémů (model jamky, vtokového, struskového, rozváděcího kanálu, zářezů, modely výfuků, nálitků atd.)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Pomocné prostředky – modelové desky, kontrolní šablony, zaváděcí kolíky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64D0E2-5D52-408F-B863-E65879584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83" y="2491899"/>
            <a:ext cx="3474720" cy="1863090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8FC955-7AB7-46EF-80DF-A0EFD754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11</a:t>
            </a:fld>
            <a:r>
              <a:rPr lang="sk-SK" altLang="cs-CZ"/>
              <a:t>/25</a:t>
            </a:r>
            <a:endParaRPr lang="sk-SK" alt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8234525-CF61-4AFF-9E17-7C62BF2F021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382" y="2491900"/>
            <a:ext cx="2590800" cy="1863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4BF2AEF-F13E-4184-A59D-8E6A128A67F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861" y="2491899"/>
            <a:ext cx="2590800" cy="1863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1759934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Netrvalé formy – formovací směsi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12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12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12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Obvyklým materiálem pro výrobu netrvalých forem bývají formovací směsi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Směs je většinou tvořena pískovými zrny (</a:t>
            </a: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ostřivem</a:t>
            </a: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která jsou k sobě navzájem vázána </a:t>
            </a: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pojivem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Požadavky na formovací směs: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Vaznost</a:t>
            </a: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 – forma musí být dostatečně pevná, aby odolala tlaku vlévané taveniny</a:t>
            </a:r>
            <a:endParaRPr lang="cs-CZ" altLang="cs-CZ" sz="1800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Prodyšnost</a:t>
            </a: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 – musí být umožněno rychlé unikání uvolněných plynů a par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Žárovzdornost</a:t>
            </a:r>
            <a:r>
              <a:rPr lang="cs-CZ" altLang="cs-CZ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– nesmí se při styku s taveninou začít tavit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spc="-10" dirty="0">
                <a:latin typeface="Calibri" panose="020F0502020204030204" pitchFamily="34" charset="0"/>
                <a:cs typeface="Calibri" panose="020F0502020204030204" pitchFamily="34" charset="0"/>
              </a:rPr>
              <a:t>Největší nároky se kladou na formovací směs, která přichází do přímého kontaktu s taveninou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spc="-10" dirty="0">
                <a:latin typeface="Calibri" panose="020F0502020204030204" pitchFamily="34" charset="0"/>
                <a:cs typeface="Calibri" panose="020F0502020204030204" pitchFamily="34" charset="0"/>
              </a:rPr>
              <a:t>Při formování se model někdy pokrývá vrstvou jakostnější modelové směsi a zbytek rámu je doplněn méně kvalitní výplňovou směsí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spc="-10" dirty="0">
                <a:latin typeface="Calibri" panose="020F0502020204030204" pitchFamily="34" charset="0"/>
                <a:cs typeface="Calibri" panose="020F0502020204030204" pitchFamily="34" charset="0"/>
              </a:rPr>
              <a:t>Pokud směsi nejsou příliš vlhké, je možné odlévat do syrových (nesušených) forem, jinak je třeba sušit/přisoušet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spc="-10" dirty="0">
                <a:latin typeface="Calibri" panose="020F0502020204030204" pitchFamily="34" charset="0"/>
                <a:cs typeface="Calibri" panose="020F0502020204030204" pitchFamily="34" charset="0"/>
              </a:rPr>
              <a:t>Formovací směsi se z velké části regenerují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Ostřivo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spc="-10" dirty="0">
                <a:latin typeface="Calibri" panose="020F0502020204030204" pitchFamily="34" charset="0"/>
                <a:cs typeface="Calibri" panose="020F0502020204030204" pitchFamily="34" charset="0"/>
              </a:rPr>
              <a:t>Žárovzdorná zrna určitého chemického složení, velikosti a tvaru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Zrna jsou větší než 0,02 mm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Určuje základní vlastnosti směsi – spěchovatelnost, prodyšnost, mechanickou a chemickou odolnost proti roztavenému kovu</a:t>
            </a: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8AB9DA3-633B-4F67-9BFE-BE8F5307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12</a:t>
            </a:fld>
            <a:r>
              <a:rPr lang="sk-SK" altLang="cs-CZ"/>
              <a:t>/25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582029515"/>
      </p:ext>
    </p:extLst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Formovací směsi – ostřivo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8738067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Křemen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Oxid křemičitý, nejčastější, v přírodě nejdostupnější s nejnižšími náklady na získání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Nevýhodou je tepelná dilatace, dilatační změny nastávají při ohřevu nad 573 °C, z toho vyplývá malá rozměrová přesnost odlévaných odlitků a vznik slévárenských vad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Šamotový lupek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Výroba vypalováním vysoce žárovzdorných břidličnatých jílů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Velmi drahý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Vyplatí se pouze pro tepelně a mechanicky namáhané formy 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Korund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Téměř čistý oxid hlinitý přetavený v elektrické peci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Vysoce stálý, neutrální povahy 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Využívá se pro skořepinové formy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Magnezit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Používá se pro formy na ocelové odlitky s vysokým obsahem manganu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8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 další ostřiva patří chromit, zirkoniové ostřivo, olivín, některé materiály na bázi uhlíku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8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F4F9C45-961C-47C5-BB92-6BEBA38722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54" r="30976"/>
          <a:stretch/>
        </p:blipFill>
        <p:spPr>
          <a:xfrm>
            <a:off x="9582707" y="518054"/>
            <a:ext cx="1970580" cy="14478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4F01F53-5DF1-49C4-A74C-B6CE1D80E87C}"/>
              </a:ext>
            </a:extLst>
          </p:cNvPr>
          <p:cNvSpPr txBox="1"/>
          <p:nvPr/>
        </p:nvSpPr>
        <p:spPr>
          <a:xfrm>
            <a:off x="9730909" y="1905543"/>
            <a:ext cx="167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Křemenný písek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FEFCEEF-2179-41CF-8F0F-6B52500BCDA3}"/>
              </a:ext>
            </a:extLst>
          </p:cNvPr>
          <p:cNvSpPr txBox="1"/>
          <p:nvPr/>
        </p:nvSpPr>
        <p:spPr>
          <a:xfrm>
            <a:off x="10210591" y="3984797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Šamot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885474F-92D7-4A2B-BA24-A579A143F0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42" b="14332"/>
          <a:stretch/>
        </p:blipFill>
        <p:spPr>
          <a:xfrm>
            <a:off x="9459685" y="4363135"/>
            <a:ext cx="2286000" cy="163965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CCC541C-8AD4-41B1-A8FC-9132F497F4A3}"/>
              </a:ext>
            </a:extLst>
          </p:cNvPr>
          <p:cNvSpPr txBox="1"/>
          <p:nvPr/>
        </p:nvSpPr>
        <p:spPr>
          <a:xfrm>
            <a:off x="9765597" y="5970614"/>
            <a:ext cx="167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Křemenný písek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475672-04CD-45BD-A95D-B0144FD0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13</a:t>
            </a:fld>
            <a:r>
              <a:rPr lang="sk-SK" altLang="cs-CZ"/>
              <a:t>/25</a:t>
            </a:r>
            <a:endParaRPr lang="sk-SK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35FD8DC-8044-4ECB-92E1-7F20138C0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9685" y="2450566"/>
            <a:ext cx="2286000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97719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Formovací směsi – pojivo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8738067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Látka nebo směs látek tvořící pojivovou soustavu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Pojivo se rovnoměrně rozprostře po zrnech ostřiva a váže je dohromady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Pojivo dodává formovací směsi pevnost za syrova (vaznost) i plastičnost (nutné pro formování), pevnost po vytvrzení (vysušení)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Pojiva se většinou dělí na anorganická a organická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Anorganická pojiva: 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Jílová pojiva</a:t>
            </a: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 – nejrozšířenější, ekonomicky dostupné. Směsi velmi jemně rozpadlých jílových nerostů; dodávají vysokou pevnost i vaznost za syrova i sucha; důležitou součástí je volná (molekulová) voda, která umožňuje rozvinout plastické vlastnosti jílů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Kaolinitické jíly</a:t>
            </a: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 – vysoká žárovzdornost, malá vaznost; při teplotách 500–600 °C dochází k jejich dehydroxylaci (odstranění chemicky vázané vody); při použití v šamotových formovacích směsích je vypalování na 500–600 °C nutné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Illitické jíly</a:t>
            </a:r>
            <a:r>
              <a:rPr lang="cs-CZ" altLang="cs-CZ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– hlavním pojivem přirozených formovacích písků; dodávají dobrou pevnost za syrova a velkou pevnost po vysušení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i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Jíly montmorillonitické</a:t>
            </a: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 – třívrstvé jílové materiály, obsažené hlavně v bentonitech; vhodné pro směsi při lití na syrovo </a:t>
            </a:r>
            <a:endParaRPr lang="cs-CZ" altLang="cs-CZ" sz="1800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28140A0-7E05-4475-AF8A-850FA30F7E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83" b="11960"/>
          <a:stretch/>
        </p:blipFill>
        <p:spPr>
          <a:xfrm>
            <a:off x="9503680" y="360791"/>
            <a:ext cx="1990725" cy="183509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BA45D74-2C56-409D-945C-5AAEC121EED8}"/>
              </a:ext>
            </a:extLst>
          </p:cNvPr>
          <p:cNvSpPr txBox="1"/>
          <p:nvPr/>
        </p:nvSpPr>
        <p:spPr>
          <a:xfrm>
            <a:off x="9844625" y="2071960"/>
            <a:ext cx="151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Kaolinitický jíl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D057E1A-1DA4-4D6B-B0A7-245F6EC41B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63" t="17430" r="4198" b="20855"/>
          <a:stretch/>
        </p:blipFill>
        <p:spPr>
          <a:xfrm>
            <a:off x="9587277" y="2398359"/>
            <a:ext cx="2084837" cy="1440197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AE1E257F-BFA7-4223-B410-CA676F151F1F}"/>
              </a:ext>
            </a:extLst>
          </p:cNvPr>
          <p:cNvSpPr txBox="1"/>
          <p:nvPr/>
        </p:nvSpPr>
        <p:spPr>
          <a:xfrm>
            <a:off x="10078101" y="3739872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Illitický jíl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CA40292-18F0-43F4-BDCD-DE512D53E5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05" r="5320"/>
          <a:stretch/>
        </p:blipFill>
        <p:spPr>
          <a:xfrm>
            <a:off x="9612754" y="4302885"/>
            <a:ext cx="2033879" cy="150018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139FF298-ADC8-41A9-B676-9324F3ADC7E7}"/>
              </a:ext>
            </a:extLst>
          </p:cNvPr>
          <p:cNvSpPr txBox="1"/>
          <p:nvPr/>
        </p:nvSpPr>
        <p:spPr>
          <a:xfrm>
            <a:off x="9534136" y="5697023"/>
            <a:ext cx="2191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Montmorillonitický jíl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138991F-0493-41AE-8D32-BE664E235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14</a:t>
            </a:fld>
            <a:r>
              <a:rPr lang="sk-SK" altLang="cs-CZ"/>
              <a:t>/25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896217477"/>
      </p:ext>
    </p:extLst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Formovací směsi - pojivo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3" y="965199"/>
            <a:ext cx="8496393" cy="561340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Anorganická pojiva 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u="sng" spc="-1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Vodní sklo</a:t>
            </a: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přidává se do směsi v množství 3–8 %; jedná se o vodný roztok křemičitanu sodného, jeho vytvrzení se dosáhne buď plynným oxidem uhličitým nebo vysušením vzduchem; existují i samotvrdnoucí směsi, kde probíhá reakce mezi vodním sklem a tvrdidlem (tvrdidlem může být např. bentonit nebo cement)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u="sng" spc="-1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Cement</a:t>
            </a: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používá se jen zřídka; již v množství 10–15 % vysoká pevnost; dlouhá doba tuhnutí (i několik dní)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Organická pojiva 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u="sng" spc="-1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Umělé pryskyřice</a:t>
            </a: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moderní slévárenská pojiva; vytvrzují se buď teplem (180–200 °C) nebo chemicky za studena; vysoká pevnost po sušení a výborná rozpadavost po odlití; nejčastěji jde o pryskyřice fenolformaldehydové, močovinoformaldehydové a furanové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pic>
        <p:nvPicPr>
          <p:cNvPr id="1034" name="Picture 10" descr="Image result for vodní sklo">
            <a:extLst>
              <a:ext uri="{FF2B5EF4-FFF2-40B4-BE49-F238E27FC236}">
                <a16:creationId xmlns:a16="http://schemas.microsoft.com/office/drawing/2014/main" id="{2131A056-5BF2-4E5C-9425-9725A1E23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159" y="333376"/>
            <a:ext cx="1714500" cy="130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ECE5CE19-26F1-4306-92D3-B13191BDDE9F}"/>
              </a:ext>
            </a:extLst>
          </p:cNvPr>
          <p:cNvSpPr txBox="1"/>
          <p:nvPr/>
        </p:nvSpPr>
        <p:spPr>
          <a:xfrm>
            <a:off x="9581467" y="1655304"/>
            <a:ext cx="114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Vodní sklo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6B9649B2-EC25-4627-81DC-A1C223CA3FBA}"/>
              </a:ext>
            </a:extLst>
          </p:cNvPr>
          <p:cNvSpPr txBox="1"/>
          <p:nvPr/>
        </p:nvSpPr>
        <p:spPr>
          <a:xfrm>
            <a:off x="8914764" y="6051034"/>
            <a:ext cx="3227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Fenolformaldehydová pryskyřice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6DF1DD0-F851-4804-93E1-91345FD03F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47" r="24857"/>
          <a:stretch/>
        </p:blipFill>
        <p:spPr>
          <a:xfrm>
            <a:off x="10667659" y="337637"/>
            <a:ext cx="1233117" cy="19278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3A6C2E1-BB25-4733-8B4E-A0CDA0FB69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48" r="9026" b="3009"/>
          <a:stretch/>
        </p:blipFill>
        <p:spPr>
          <a:xfrm>
            <a:off x="9517410" y="2326515"/>
            <a:ext cx="2022068" cy="1773772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CCC0669-D628-4FA8-9733-A4120C99FF4C}"/>
              </a:ext>
            </a:extLst>
          </p:cNvPr>
          <p:cNvSpPr txBox="1"/>
          <p:nvPr/>
        </p:nvSpPr>
        <p:spPr>
          <a:xfrm>
            <a:off x="10119330" y="4052655"/>
            <a:ext cx="91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Cement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517A5E-3156-400C-B85D-3341299175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0478" y="4359532"/>
            <a:ext cx="1735931" cy="1785938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C65C983-0C7F-423D-B314-0AEE38149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15</a:t>
            </a:fld>
            <a:r>
              <a:rPr lang="sk-SK" altLang="cs-CZ"/>
              <a:t>/25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804952939"/>
      </p:ext>
    </p:extLst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Formovací směsi - přísady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8738067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formovacích směsí se někdy přidávají další přísady, kterými se mají zlepšit určité vlastnosti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Uhlíkaté látky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Nejčastěji mleté černé uhlí; přidávají se do bentonitových formovacích směsí na syrové formy; při odlévání dochází k jejich pyrolýze a vzniklé produkty zabraňují kovu proniknout mezi zrna písku, čímž se zvyšuje kvalita povrchu odlitku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Neplastické látky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Křemenná moučka, šamotová moučka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Velmi jemné a vyplňují mezery mezi zrny formovacích písků – tím je lepší kvalita povrchu odlitku, ale horší prodyšnost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Plastifikátory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Dextrin, glukóza, sulfitový louh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Zlepšují plastické vlastnosti i prodyšnost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Sacharidy zmírňují osychání formovacích směsí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683417B-DD94-46CB-A062-872DAA859E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21" t="11541" r="10127" b="14074"/>
          <a:stretch/>
        </p:blipFill>
        <p:spPr>
          <a:xfrm>
            <a:off x="9446084" y="518054"/>
            <a:ext cx="2313203" cy="21255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385CC31-0605-4EA2-90F5-CAF57FCB64D5}"/>
              </a:ext>
            </a:extLst>
          </p:cNvPr>
          <p:cNvSpPr txBox="1"/>
          <p:nvPr/>
        </p:nvSpPr>
        <p:spPr>
          <a:xfrm>
            <a:off x="9553526" y="2538799"/>
            <a:ext cx="17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Mleté černé uhlí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EB7257D-9831-44DD-8366-A4F7750B90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55" r="13202"/>
          <a:stretch/>
        </p:blipFill>
        <p:spPr>
          <a:xfrm rot="16200000">
            <a:off x="9733536" y="2678668"/>
            <a:ext cx="1423851" cy="1905000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C30D4562-748A-40C1-B9AF-E2FB6CD66B17}"/>
              </a:ext>
            </a:extLst>
          </p:cNvPr>
          <p:cNvSpPr txBox="1"/>
          <p:nvPr/>
        </p:nvSpPr>
        <p:spPr>
          <a:xfrm>
            <a:off x="9494299" y="4249399"/>
            <a:ext cx="190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Šamotová moučka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9B8A15A-DA5A-4E4B-9E81-D1F4FF6997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00" b="16184"/>
          <a:stretch/>
        </p:blipFill>
        <p:spPr>
          <a:xfrm>
            <a:off x="9410162" y="4565064"/>
            <a:ext cx="2143125" cy="1504817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CF9751E9-3D41-4560-AD24-B078CF52B050}"/>
              </a:ext>
            </a:extLst>
          </p:cNvPr>
          <p:cNvSpPr txBox="1"/>
          <p:nvPr/>
        </p:nvSpPr>
        <p:spPr>
          <a:xfrm>
            <a:off x="10009860" y="5970614"/>
            <a:ext cx="871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Dextrin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F8FDE56-9C69-418E-BB5B-099860B4B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16</a:t>
            </a:fld>
            <a:r>
              <a:rPr lang="sk-SK" altLang="cs-CZ"/>
              <a:t>/25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1464693047"/>
      </p:ext>
    </p:ext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Formovací směsi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481267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Pomocné látky</a:t>
            </a: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Pomocné látky nejsou přímo obsaženy ve formovacích směsích, ale používají se při výrobě a úpravě forem a jader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Jsou to především dělicí prostředky, lepidla, postřiky a nátěry </a:t>
            </a: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Dále je možné formovací směsi rozdělit z tohoto hlediska: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Přírodní směsi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Obsahují ve vhodném poměru jak křemičitá zrna, tak vazný jíl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Jsou levné, ale jejich vlastnosti jsou různorodé a neoptimální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Nevhodné pro mechanizovanou výrobu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Syntetické směsi</a:t>
            </a: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 mechanickou výrobu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Stálé vlastnosti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Příprava mísením ostřiva a pojiva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61D9789-60D3-42A7-AFF1-CFB64ACE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17</a:t>
            </a:fld>
            <a:r>
              <a:rPr lang="sk-SK" altLang="cs-CZ"/>
              <a:t>/25</a:t>
            </a:r>
            <a:endParaRPr lang="sk-SK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5FE4C25-5DC3-4DEE-80A8-526C84FA7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423" y="2269672"/>
            <a:ext cx="3257005" cy="244275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2107F58-360E-4CDD-9CF4-6A6BD88BE405}"/>
              </a:ext>
            </a:extLst>
          </p:cNvPr>
          <p:cNvSpPr txBox="1"/>
          <p:nvPr/>
        </p:nvSpPr>
        <p:spPr>
          <a:xfrm>
            <a:off x="8630559" y="4589938"/>
            <a:ext cx="168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Formovací směs</a:t>
            </a:r>
          </a:p>
        </p:txBody>
      </p:sp>
    </p:spTree>
    <p:extLst>
      <p:ext uri="{BB962C8B-B14F-4D97-AF65-F5344CB8AC3E}">
        <p14:creationId xmlns:p14="http://schemas.microsoft.com/office/powerpoint/2010/main" val="3937827267"/>
      </p:ext>
    </p:extLst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Netrvalé formy – Vtoková soustava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324513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Vtok je jednou z nejdůležitějších částí formy – protéká jím veškerý kov naplňující dutinu formy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Nevhodná vtoková soustava může zapříčinit vznik mnoha vad odlitků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Hlavním úkolem přípravy ve slévárnách je co nejlépe navrhnout vtokovou soustavu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Základními prvky vtokové soustavy jsou vtoková jamka, vtokový kanál, struskový kanál, zářezy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Návrh vtokové soustavy je velmi složitý, neexistuje žádný přesný, jednoduchý a jednoznačný výpočet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Správná funkce vtokové soustavy je dána: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Správným výpočtem doby lití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Správným výpočtem jednotlivých průřezů vtoků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Její konstrukcí vzhledem k vlastnostem odlévaného kovu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Vtoková soustava zabezpečuje: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Rovnoměrné, stálé plnění dutiny formy optimální rychlostí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Aby došlo k plnému zaběhnutí ve všech částech odlitků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Aby nedošlo k poškození stěn formy a jader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Odstranění nečistot a strusky v poslední fázi odlévání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Usměrněné tuhnutí 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pic>
        <p:nvPicPr>
          <p:cNvPr id="3074" name="Picture 2" descr="Image result for vtoková soustava">
            <a:extLst>
              <a:ext uri="{FF2B5EF4-FFF2-40B4-BE49-F238E27FC236}">
                <a16:creationId xmlns:a16="http://schemas.microsoft.com/office/drawing/2014/main" id="{81B8AF04-293F-48FD-9274-AA22F1497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937" y="3218341"/>
            <a:ext cx="3657600" cy="281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4F623B5-5EEE-4B78-90A1-A7B093849251}"/>
              </a:ext>
            </a:extLst>
          </p:cNvPr>
          <p:cNvSpPr txBox="1"/>
          <p:nvPr/>
        </p:nvSpPr>
        <p:spPr>
          <a:xfrm>
            <a:off x="9477899" y="3287456"/>
            <a:ext cx="15544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Vtoková jamka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27C6AD1-F237-4BA7-9C09-46B2FD27E9D0}"/>
              </a:ext>
            </a:extLst>
          </p:cNvPr>
          <p:cNvSpPr txBox="1"/>
          <p:nvPr/>
        </p:nvSpPr>
        <p:spPr>
          <a:xfrm>
            <a:off x="9964626" y="3821965"/>
            <a:ext cx="16351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Struskový kanál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B9526FA-A384-40F0-B0FE-36DDCF4C1346}"/>
              </a:ext>
            </a:extLst>
          </p:cNvPr>
          <p:cNvSpPr txBox="1"/>
          <p:nvPr/>
        </p:nvSpPr>
        <p:spPr>
          <a:xfrm>
            <a:off x="9634603" y="5101500"/>
            <a:ext cx="8382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Zářezy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E9EFD11-84C1-4FFD-8DF9-17D9927253E5}"/>
              </a:ext>
            </a:extLst>
          </p:cNvPr>
          <p:cNvSpPr txBox="1"/>
          <p:nvPr/>
        </p:nvSpPr>
        <p:spPr>
          <a:xfrm>
            <a:off x="7385657" y="4191297"/>
            <a:ext cx="1488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Vtokový kanál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62CCCCD-E515-4A83-A5AE-344A219A8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18</a:t>
            </a:fld>
            <a:r>
              <a:rPr lang="sk-SK" altLang="cs-CZ"/>
              <a:t>/25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655030509"/>
      </p:ext>
    </p:extLst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Netrvalé formy – Vtoková soustava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324513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Vtoková jamka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Slouží k zachycení proudu kovu z licí pánve a jeho usměrnění do vtokového kanálu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Zachycuje strusku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Usměrňuje tok kovu z licí pánve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Objem licí jamky závisí především na surové hmotnosti odlitku a době lití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Vtokový kanál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Přivádí taveninu z vtokové jamky do úrovně zářezů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Mívá kruhový průřez, který se směrem k vtokové jamce kuželovitě zvětšuje pod úhlem 3–4°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Struskový kanál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vtokového kanálu se tavenina dostává do struskového kanálu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Rozvádí taveninu k zářezům a zachycuje strusku a nečistoty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Aby správně plnil funkci, musí být při lití zaplněn kovem a jeho průřez musí být větší než součet ploch zářezů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Zářezy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Spojují struskový kanál s dutinou formy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Nesmí být na konci struskového kanálu – proud kovu musí narazit do stěny odstruskovače, aby byly vytvořeny podmínky pro vyplavení strusky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97B1414-B817-43AF-9BE5-DAB2DB1A0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499" y="829733"/>
            <a:ext cx="3485621" cy="2348896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4C7541-94A2-48FD-AD20-460D224DB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19</a:t>
            </a:fld>
            <a:r>
              <a:rPr lang="sk-SK" altLang="cs-CZ"/>
              <a:t>/25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1879409097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/>
          <a:lstStyle/>
          <a:p>
            <a:r>
              <a:rPr lang="cs-CZ" altLang="cs-CZ" sz="2400" b="1" spc="100" dirty="0">
                <a:solidFill>
                  <a:srgbClr val="98141B"/>
                </a:solidFill>
              </a:rPr>
              <a:t> Vysoká škola technická a ekonomická v Českých Budějovicích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6954" y="1787237"/>
            <a:ext cx="11116394" cy="1990612"/>
          </a:xfrm>
        </p:spPr>
        <p:txBody>
          <a:bodyPr anchor="b" anchorCtr="0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Výroba odlitků,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slévárenské směsi a formy</a:t>
            </a:r>
            <a:endParaRPr lang="cs-CZ" altLang="cs-CZ" sz="66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A826A9D-9A51-43E2-9423-81616755B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54" y="4023360"/>
            <a:ext cx="11116394" cy="152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Přednáška č. 9</a:t>
            </a:r>
            <a:endParaRPr lang="cs-CZ" altLang="cs-CZ" sz="2400" b="1" spc="100" dirty="0">
              <a:solidFill>
                <a:srgbClr val="98141B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sz="2400" b="1" spc="50" dirty="0">
              <a:solidFill>
                <a:srgbClr val="98141B"/>
              </a:solidFill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F7C352C-EE08-4B71-B4D5-543525C3B5F9}"/>
              </a:ext>
            </a:extLst>
          </p:cNvPr>
          <p:cNvCxnSpPr>
            <a:cxnSpLocks/>
          </p:cNvCxnSpPr>
          <p:nvPr/>
        </p:nvCxnSpPr>
        <p:spPr>
          <a:xfrm>
            <a:off x="556954" y="3849329"/>
            <a:ext cx="11116394" cy="0"/>
          </a:xfrm>
          <a:prstGeom prst="line">
            <a:avLst/>
          </a:prstGeom>
          <a:ln>
            <a:solidFill>
              <a:srgbClr val="9814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573198"/>
      </p:ext>
    </p:extLst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Výroba netrvalé formy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324513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Výroba netrvalé formy zahrnuje tyto základní kroky:</a:t>
            </a:r>
          </a:p>
          <a:p>
            <a:pPr marL="914400" lvl="1" indent="-457200">
              <a:buClr>
                <a:srgbClr val="98141B"/>
              </a:buClr>
              <a:buFont typeface="+mj-lt"/>
              <a:buAutoNum type="arabicPeriod"/>
            </a:pPr>
            <a:r>
              <a:rPr lang="cs-CZ" altLang="cs-CZ" sz="1800" i="1" dirty="0"/>
              <a:t>Výroba horního dílu formy</a:t>
            </a:r>
          </a:p>
          <a:p>
            <a:pPr marL="914400" lvl="1" indent="-457200">
              <a:buClr>
                <a:srgbClr val="98141B"/>
              </a:buClr>
              <a:buFont typeface="+mj-lt"/>
              <a:buAutoNum type="arabicPeriod"/>
            </a:pPr>
            <a:r>
              <a:rPr lang="cs-CZ" altLang="cs-CZ" sz="1800" i="1" dirty="0"/>
              <a:t>Výroba dolního dílu formy</a:t>
            </a:r>
          </a:p>
          <a:p>
            <a:pPr marL="914400" lvl="1" indent="-457200">
              <a:buClr>
                <a:srgbClr val="98141B"/>
              </a:buClr>
              <a:buFont typeface="+mj-lt"/>
              <a:buAutoNum type="arabicPeriod"/>
            </a:pPr>
            <a:r>
              <a:rPr lang="cs-CZ" altLang="cs-CZ" sz="1800" i="1" dirty="0"/>
              <a:t>Rozložení formy a vyjmutí modelu</a:t>
            </a:r>
          </a:p>
          <a:p>
            <a:pPr marL="914400" lvl="1" indent="-457200">
              <a:buClr>
                <a:srgbClr val="98141B"/>
              </a:buClr>
              <a:buFont typeface="+mj-lt"/>
              <a:buAutoNum type="arabicPeriod"/>
            </a:pPr>
            <a:r>
              <a:rPr lang="cs-CZ" altLang="cs-CZ" sz="1800" i="1" dirty="0"/>
              <a:t>Složení formy a odlévání</a:t>
            </a:r>
          </a:p>
          <a:p>
            <a:pPr marL="914400" lvl="1" indent="-457200">
              <a:buFont typeface="+mj-lt"/>
              <a:buAutoNum type="arabicPeriod"/>
            </a:pPr>
            <a:endParaRPr lang="cs-CZ" altLang="cs-CZ" sz="1800" dirty="0"/>
          </a:p>
          <a:p>
            <a:pPr marL="457200" lvl="1" indent="0">
              <a:buNone/>
            </a:pPr>
            <a:endParaRPr lang="cs-CZ" altLang="cs-CZ" sz="18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0D1D22-7C40-4659-87AD-6BE6913D2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83" y="10895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D9F21474-34F6-49AC-89C6-3AA7E3E947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2690398"/>
              </p:ext>
            </p:extLst>
          </p:nvPr>
        </p:nvGraphicFramePr>
        <p:xfrm>
          <a:off x="6344927" y="1022142"/>
          <a:ext cx="16383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Rastrový obrázek" r:id="rId5" imgW="6409524" imgH="1971950" progId="Paint.Picture">
                  <p:embed/>
                </p:oleObj>
              </mc:Choice>
              <mc:Fallback>
                <p:oleObj name="Rastrový obrázek" r:id="rId5" imgW="6409524" imgH="197195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4927" y="1022142"/>
                        <a:ext cx="1638300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2EE6CCC5-27BF-4E6C-B432-A1956782F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8408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CB5A7CDF-0BB0-4DA2-B35B-F01BF92040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292855"/>
              </p:ext>
            </p:extLst>
          </p:nvPr>
        </p:nvGraphicFramePr>
        <p:xfrm>
          <a:off x="8293929" y="741362"/>
          <a:ext cx="161925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Rastrový obrázek" r:id="rId7" imgW="7163800" imgH="3428571" progId="Paint.Picture">
                  <p:embed/>
                </p:oleObj>
              </mc:Choice>
              <mc:Fallback>
                <p:oleObj name="Rastrový obrázek" r:id="rId7" imgW="7163800" imgH="3428571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3929" y="741362"/>
                        <a:ext cx="161925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>
            <a:extLst>
              <a:ext uri="{FF2B5EF4-FFF2-40B4-BE49-F238E27FC236}">
                <a16:creationId xmlns:a16="http://schemas.microsoft.com/office/drawing/2014/main" id="{7CA253F2-37A9-4A5A-812C-91FA53E52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692" y="10895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C9799709-6CC0-4895-B061-DF1785C5AF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746351"/>
              </p:ext>
            </p:extLst>
          </p:nvPr>
        </p:nvGraphicFramePr>
        <p:xfrm>
          <a:off x="10217988" y="1011233"/>
          <a:ext cx="16287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Rastrový obrázek" r:id="rId9" imgW="6916115" imgH="2019048" progId="Paint.Picture">
                  <p:embed/>
                </p:oleObj>
              </mc:Choice>
              <mc:Fallback>
                <p:oleObj name="Rastrový obrázek" r:id="rId9" imgW="6916115" imgH="2019048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17988" y="1011233"/>
                        <a:ext cx="1628775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8">
            <a:extLst>
              <a:ext uri="{FF2B5EF4-FFF2-40B4-BE49-F238E27FC236}">
                <a16:creationId xmlns:a16="http://schemas.microsoft.com/office/drawing/2014/main" id="{65195523-8DAB-406B-96A4-D1B679DE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2157" y="51218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5" name="Objekt 14">
            <a:extLst>
              <a:ext uri="{FF2B5EF4-FFF2-40B4-BE49-F238E27FC236}">
                <a16:creationId xmlns:a16="http://schemas.microsoft.com/office/drawing/2014/main" id="{12030E4B-8727-4601-9B44-D768C31A10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751079"/>
              </p:ext>
            </p:extLst>
          </p:nvPr>
        </p:nvGraphicFramePr>
        <p:xfrm>
          <a:off x="7335303" y="1884152"/>
          <a:ext cx="1638300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Rastrový obrázek" r:id="rId11" imgW="5942857" imgH="3266667" progId="Paint.Picture">
                  <p:embed/>
                </p:oleObj>
              </mc:Choice>
              <mc:Fallback>
                <p:oleObj name="Rastrový obrázek" r:id="rId11" imgW="5942857" imgH="3266667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5303" y="1884152"/>
                        <a:ext cx="1638300" cy="89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0">
            <a:extLst>
              <a:ext uri="{FF2B5EF4-FFF2-40B4-BE49-F238E27FC236}">
                <a16:creationId xmlns:a16="http://schemas.microsoft.com/office/drawing/2014/main" id="{A1276F0D-FA3D-4B23-B3E3-FA4146B32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536" y="286067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7" name="Objekt 16">
            <a:extLst>
              <a:ext uri="{FF2B5EF4-FFF2-40B4-BE49-F238E27FC236}">
                <a16:creationId xmlns:a16="http://schemas.microsoft.com/office/drawing/2014/main" id="{3BDE9D9C-B2D4-475D-A868-DB309918D3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236727"/>
              </p:ext>
            </p:extLst>
          </p:nvPr>
        </p:nvGraphicFramePr>
        <p:xfrm>
          <a:off x="9265840" y="1846473"/>
          <a:ext cx="16383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Rastrový obrázek" r:id="rId13" imgW="6190476" imgH="3629532" progId="Paint.Picture">
                  <p:embed/>
                </p:oleObj>
              </mc:Choice>
              <mc:Fallback>
                <p:oleObj name="Rastrový obrázek" r:id="rId13" imgW="6190476" imgH="3629532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5840" y="1846473"/>
                        <a:ext cx="1638300" cy="94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2F1AA60E-A11C-4DB3-9580-51A234224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565" y="32369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9" name="Objekt 18">
            <a:extLst>
              <a:ext uri="{FF2B5EF4-FFF2-40B4-BE49-F238E27FC236}">
                <a16:creationId xmlns:a16="http://schemas.microsoft.com/office/drawing/2014/main" id="{3189A81A-EE01-4E66-A397-EA72C0D8E1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989376"/>
              </p:ext>
            </p:extLst>
          </p:nvPr>
        </p:nvGraphicFramePr>
        <p:xfrm>
          <a:off x="7297957" y="3119361"/>
          <a:ext cx="1600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Rastrový obrázek" r:id="rId15" imgW="6276190" imgH="2409524" progId="Paint.Picture">
                  <p:embed/>
                </p:oleObj>
              </mc:Choice>
              <mc:Fallback>
                <p:oleObj name="Rastrový obrázek" r:id="rId15" imgW="6276190" imgH="2409524" progId="Paint.Picture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957" y="3119361"/>
                        <a:ext cx="1600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E54A00B2-023C-4A6E-9C2A-E0D274059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7603" y="35036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dirty="0"/>
          </a:p>
        </p:txBody>
      </p:sp>
      <p:graphicFrame>
        <p:nvGraphicFramePr>
          <p:cNvPr id="21" name="Objekt 20">
            <a:extLst>
              <a:ext uri="{FF2B5EF4-FFF2-40B4-BE49-F238E27FC236}">
                <a16:creationId xmlns:a16="http://schemas.microsoft.com/office/drawing/2014/main" id="{3B891A62-DA10-4BF2-BD6C-5CDCBB519C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477756"/>
              </p:ext>
            </p:extLst>
          </p:nvPr>
        </p:nvGraphicFramePr>
        <p:xfrm>
          <a:off x="9314397" y="3238624"/>
          <a:ext cx="16192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Rastrový obrázek" r:id="rId17" imgW="7028571" imgH="2133898" progId="Paint.Picture">
                  <p:embed/>
                </p:oleObj>
              </mc:Choice>
              <mc:Fallback>
                <p:oleObj name="Rastrový obrázek" r:id="rId17" imgW="7028571" imgH="2133898" progId="Paint.Picture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4397" y="3238624"/>
                        <a:ext cx="1619250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F9989390-9AC2-4EB8-987A-967B39AF5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423" y="368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3" name="Objekt 22">
            <a:extLst>
              <a:ext uri="{FF2B5EF4-FFF2-40B4-BE49-F238E27FC236}">
                <a16:creationId xmlns:a16="http://schemas.microsoft.com/office/drawing/2014/main" id="{126DC30A-8F03-4B5A-BBFE-A1A959ED20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003284"/>
              </p:ext>
            </p:extLst>
          </p:nvPr>
        </p:nvGraphicFramePr>
        <p:xfrm>
          <a:off x="8284404" y="4046013"/>
          <a:ext cx="1628775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Rastrový obrázek" r:id="rId19" imgW="6211167" imgH="4571429" progId="Paint.Picture">
                  <p:embed/>
                </p:oleObj>
              </mc:Choice>
              <mc:Fallback>
                <p:oleObj name="Rastrový obrázek" r:id="rId19" imgW="6211167" imgH="4571429" progId="Paint.Picture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4404" y="4046013"/>
                        <a:ext cx="1628775" cy="1171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ovéPole 23">
            <a:extLst>
              <a:ext uri="{FF2B5EF4-FFF2-40B4-BE49-F238E27FC236}">
                <a16:creationId xmlns:a16="http://schemas.microsoft.com/office/drawing/2014/main" id="{12988A47-2ADE-4CAA-8F00-A7C79DFCC8D6}"/>
              </a:ext>
            </a:extLst>
          </p:cNvPr>
          <p:cNvSpPr txBox="1"/>
          <p:nvPr/>
        </p:nvSpPr>
        <p:spPr>
          <a:xfrm>
            <a:off x="5985533" y="1071356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1.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781A2F7-F4D2-4AC7-BD36-8AC532F43FD2}"/>
              </a:ext>
            </a:extLst>
          </p:cNvPr>
          <p:cNvSpPr txBox="1"/>
          <p:nvPr/>
        </p:nvSpPr>
        <p:spPr>
          <a:xfrm>
            <a:off x="5985533" y="220881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2.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AD31723C-99FE-472F-B2E7-C8164F1C616B}"/>
              </a:ext>
            </a:extLst>
          </p:cNvPr>
          <p:cNvSpPr txBox="1"/>
          <p:nvPr/>
        </p:nvSpPr>
        <p:spPr>
          <a:xfrm>
            <a:off x="5986371" y="330181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3.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0979F45B-965B-4CBF-BB3D-7EEB48C09A1E}"/>
              </a:ext>
            </a:extLst>
          </p:cNvPr>
          <p:cNvSpPr txBox="1"/>
          <p:nvPr/>
        </p:nvSpPr>
        <p:spPr>
          <a:xfrm>
            <a:off x="5985533" y="456090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4.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9B1A5B85-5321-46AB-9072-6279B366741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2244" y="2941855"/>
            <a:ext cx="4286250" cy="2857500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E9283FB8-7BA3-4731-B066-D2873A727CC9}"/>
              </a:ext>
            </a:extLst>
          </p:cNvPr>
          <p:cNvSpPr txBox="1"/>
          <p:nvPr/>
        </p:nvSpPr>
        <p:spPr>
          <a:xfrm>
            <a:off x="2003380" y="5879676"/>
            <a:ext cx="159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Netrvalá forma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A8173FFC-3665-4B47-980F-6981EB8EF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20</a:t>
            </a:fld>
            <a:r>
              <a:rPr lang="sk-SK" altLang="cs-CZ"/>
              <a:t>/25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432378494"/>
      </p:ext>
    </p:extLst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Výroba odlitku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0D1D22-7C40-4659-87AD-6BE6913D2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83" y="10895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EE6CCC5-27BF-4E6C-B432-A1956782F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8408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7CA253F2-37A9-4A5A-812C-91FA53E52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692" y="10895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65195523-8DAB-406B-96A4-D1B679DE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2157" y="51218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A1276F0D-FA3D-4B23-B3E3-FA4146B32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536" y="286067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1AA60E-A11C-4DB3-9580-51A234224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565" y="32369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989390-9AC2-4EB8-987A-967B39AF5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423" y="368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" name="Sand casting animation">
            <a:hlinkClick r:id="" action="ppaction://media"/>
            <a:extLst>
              <a:ext uri="{FF2B5EF4-FFF2-40B4-BE49-F238E27FC236}">
                <a16:creationId xmlns:a16="http://schemas.microsoft.com/office/drawing/2014/main" id="{8DFCDC73-4828-45E1-BCFA-B818CF6D4F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8056" y="1349377"/>
            <a:ext cx="7735887" cy="4351338"/>
          </a:xfr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2E5E8E6-44E8-4E7A-8A8E-6D08E1B5A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21</a:t>
            </a:fld>
            <a:r>
              <a:rPr lang="sk-SK" altLang="cs-CZ"/>
              <a:t>/25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09224437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Vady odlitků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324513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Očištěné odlitky podstupují kontrole kvality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Sleduje se jak vizuální vzhled – výskyt povrchových vad a trhlin a geometrický tvar, tak kontrola rozměrů a jejich tolerance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Vnitřní vady se zjišťují defektoskopickými zkouškami – rentgenem nebo ultrazvukem (kvůli nákladnosti zkoušek se provádějí pouze u velmi náročných odlitků)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Chemické složení, zkoušky mechanických vlastností a struktury se provádějí na vzorcích celé tavby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Vady odlitků bývají zapříčiněny například nesprávnou konstrukcí odlitků, nesprávně nadimenzované a umístěné vtokové soustavy, nesprávně provedeného tepelného zpracování, nedodržení licí teploty atd. 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Mezi nejčastější vady odlitků patří:</a:t>
            </a:r>
          </a:p>
          <a:p>
            <a:pPr marL="800100" lvl="1" indent="-3429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+mj-lt"/>
              <a:buAutoNum type="arabicPeriod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Bubliny</a:t>
            </a:r>
          </a:p>
          <a:p>
            <a:pPr marL="800100" lvl="1" indent="-3429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+mj-lt"/>
              <a:buAutoNum type="arabicPeriod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Staženiny</a:t>
            </a:r>
          </a:p>
          <a:p>
            <a:pPr marL="800100" lvl="1" indent="-3429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+mj-lt"/>
              <a:buAutoNum type="arabicPeriod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Trhliny</a:t>
            </a:r>
          </a:p>
          <a:p>
            <a:pPr marL="800100" lvl="1" indent="-3429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+mj-lt"/>
              <a:buAutoNum type="arabicPeriod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Praskliny</a:t>
            </a:r>
          </a:p>
          <a:p>
            <a:pPr marL="800100" lvl="1" indent="-3429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+mj-lt"/>
              <a:buAutoNum type="arabicPeriod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Nezaběhnutí</a:t>
            </a:r>
          </a:p>
          <a:p>
            <a:pPr marL="800100" lvl="1" indent="-3429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+mj-lt"/>
              <a:buAutoNum type="arabicPeriod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Přesazení</a:t>
            </a:r>
          </a:p>
          <a:p>
            <a:pPr marL="800100" lvl="1" indent="-3429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+mj-lt"/>
              <a:buAutoNum type="arabicPeriod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Zapečeniny</a:t>
            </a: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FE7408-8016-45A5-9DD4-C23E535F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22</a:t>
            </a:fld>
            <a:r>
              <a:rPr lang="sk-SK" altLang="cs-CZ"/>
              <a:t>/25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731496401"/>
      </p:ext>
    </p:extLst>
  </p:cSld>
  <p:clrMapOvr>
    <a:masterClrMapping/>
  </p:clrMapOvr>
  <p:transition spd="slow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Vady odlitků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324513" cy="56134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/>
              <a:t>Bubliny</a:t>
            </a:r>
          </a:p>
          <a:p>
            <a:pPr marL="55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Bubliny se vytvářejí vlivem plynů, které nemohou z formy uniknout do atmosféry</a:t>
            </a:r>
          </a:p>
          <a:p>
            <a:pPr marL="55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Příčinou může být příliš vlhká forma bez průduchů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/>
              <a:t>Staženiny</a:t>
            </a:r>
          </a:p>
          <a:p>
            <a:pPr marL="55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Vznikají vlivem špatně navržených nálitků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/>
              <a:t>Trhliny</a:t>
            </a:r>
          </a:p>
          <a:p>
            <a:pPr marL="55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Vznikají za tepla vlivem nestejné tloušťky stěn odlitků</a:t>
            </a:r>
          </a:p>
          <a:p>
            <a:pPr marL="55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Důsledek nerovnoměrného ochlazování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/>
              <a:t>Praskliny</a:t>
            </a:r>
          </a:p>
          <a:p>
            <a:pPr marL="55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Vlivem nevhodné konstrukce odlitku</a:t>
            </a:r>
          </a:p>
          <a:p>
            <a:pPr marL="55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Důsledek smrštivosti různých objemů kovů</a:t>
            </a:r>
          </a:p>
          <a:p>
            <a:pPr marL="55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Vlivem nevhodného tepelného zpracování odlitku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21F1EC9-D1D1-4699-83A5-18B6DE3F2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592" y="1809992"/>
            <a:ext cx="2381250" cy="16525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F9E37B5-9D6E-47D2-A964-2B296B6C01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58" t="18148" r="10653" b="21942"/>
          <a:stretch/>
        </p:blipFill>
        <p:spPr>
          <a:xfrm>
            <a:off x="8988643" y="1731720"/>
            <a:ext cx="2687948" cy="165258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000CEE2-FD61-4AE0-976F-19D53A860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2017" y="4116356"/>
            <a:ext cx="2534400" cy="1900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6A67399-0CA0-44DC-B030-F156021E78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2832" y="4102524"/>
            <a:ext cx="2486025" cy="190023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A2D49F5-0740-4DEC-97D0-91C9A194DA83}"/>
              </a:ext>
            </a:extLst>
          </p:cNvPr>
          <p:cNvSpPr txBox="1"/>
          <p:nvPr/>
        </p:nvSpPr>
        <p:spPr>
          <a:xfrm>
            <a:off x="6968776" y="3481187"/>
            <a:ext cx="8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Bubliny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B891E84-7496-4E8C-AB53-93D1700D7C2F}"/>
              </a:ext>
            </a:extLst>
          </p:cNvPr>
          <p:cNvSpPr txBox="1"/>
          <p:nvPr/>
        </p:nvSpPr>
        <p:spPr>
          <a:xfrm>
            <a:off x="9879224" y="3477002"/>
            <a:ext cx="107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Staženiny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E1D96D8-1282-4669-8387-EC4C358F2E1D}"/>
              </a:ext>
            </a:extLst>
          </p:cNvPr>
          <p:cNvSpPr txBox="1"/>
          <p:nvPr/>
        </p:nvSpPr>
        <p:spPr>
          <a:xfrm>
            <a:off x="7003176" y="6024603"/>
            <a:ext cx="81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Trhliny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34AF341-8F58-4CC4-9B05-32CC202F0318}"/>
              </a:ext>
            </a:extLst>
          </p:cNvPr>
          <p:cNvSpPr txBox="1"/>
          <p:nvPr/>
        </p:nvSpPr>
        <p:spPr>
          <a:xfrm>
            <a:off x="9821868" y="6022885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Prasklina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26751CB3-DCAF-45A5-8E50-23B1EBC5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23</a:t>
            </a:fld>
            <a:r>
              <a:rPr lang="sk-SK" altLang="cs-CZ"/>
              <a:t>/25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180229189"/>
      </p:ext>
    </p:extLst>
  </p:cSld>
  <p:clrMapOvr>
    <a:masterClrMapping/>
  </p:clrMapOvr>
  <p:transition spd="slow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Vady odlitků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324513" cy="5613401"/>
          </a:xfrm>
        </p:spPr>
        <p:txBody>
          <a:bodyPr>
            <a:normAutofit/>
          </a:bodyPr>
          <a:lstStyle/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/>
              <a:t>Nezaběhnutí</a:t>
            </a:r>
          </a:p>
          <a:p>
            <a:pPr marL="55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Vlivem špatně dimenzované a špatně umístěné vtokové soustavy</a:t>
            </a:r>
          </a:p>
          <a:p>
            <a:pPr marL="55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Vlivem příliš tenkých žeber – kov nevyplní celou dutinu soustavy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/>
              <a:t>Přesazení</a:t>
            </a:r>
          </a:p>
          <a:p>
            <a:pPr marL="55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Důsledek nadměrného opotřebení rámů a zaváděcích kolíků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/>
              <a:t>Připečeniny</a:t>
            </a:r>
          </a:p>
          <a:p>
            <a:pPr marL="55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Vniknutí kovu mezi zrna ostřiva</a:t>
            </a:r>
          </a:p>
          <a:p>
            <a:pPr marL="55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Vlivem příliš vysoké licí teploty a nevhodně volené formovací směsi</a:t>
            </a:r>
          </a:p>
          <a:p>
            <a:pPr marL="55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Dojde k natavení zrn ostřiva a přiškvaření k povrchu odlitku</a:t>
            </a:r>
          </a:p>
          <a:p>
            <a:pPr marL="0" indent="0">
              <a:buNone/>
            </a:pPr>
            <a:endParaRPr lang="cs-CZ" altLang="cs-CZ" sz="18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A2D49F5-0740-4DEC-97D0-91C9A194DA83}"/>
              </a:ext>
            </a:extLst>
          </p:cNvPr>
          <p:cNvSpPr txBox="1"/>
          <p:nvPr/>
        </p:nvSpPr>
        <p:spPr>
          <a:xfrm>
            <a:off x="7579705" y="2786394"/>
            <a:ext cx="137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Nezaběhnutí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B891E84-7496-4E8C-AB53-93D1700D7C2F}"/>
              </a:ext>
            </a:extLst>
          </p:cNvPr>
          <p:cNvSpPr txBox="1"/>
          <p:nvPr/>
        </p:nvSpPr>
        <p:spPr>
          <a:xfrm>
            <a:off x="10145390" y="2784676"/>
            <a:ext cx="1072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Přesazení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34AF341-8F58-4CC4-9B05-32CC202F0318}"/>
              </a:ext>
            </a:extLst>
          </p:cNvPr>
          <p:cNvSpPr txBox="1"/>
          <p:nvPr/>
        </p:nvSpPr>
        <p:spPr>
          <a:xfrm>
            <a:off x="9121902" y="5380869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Připečenina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7A77BF7-7F67-46C0-AF84-EBB441025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721" y="570863"/>
            <a:ext cx="2053590" cy="216027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04A4865-1456-4518-AC69-80C181642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234" y="574673"/>
            <a:ext cx="2228850" cy="215265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867AC1D-18B3-4027-A840-1CAB1B91B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651" y="3682996"/>
            <a:ext cx="4305300" cy="161925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115DFC1-92BD-4E2A-8AC4-8DEB1FDD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24</a:t>
            </a:fld>
            <a:r>
              <a:rPr lang="sk-SK" altLang="cs-CZ"/>
              <a:t>/25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06512898"/>
      </p:ext>
    </p:extLst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Použitá literatura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25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25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25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</a:rPr>
              <a:t>Přednáška č. 9: Výroba odlitků, slévárenské směsi a formy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880C307-A3D1-437B-A874-348C0D7070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200"/>
            <a:ext cx="11641391" cy="411877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i="1" dirty="0"/>
              <a:t>Slévárenství</a:t>
            </a:r>
            <a:r>
              <a:rPr lang="cs-CZ" sz="1800" dirty="0"/>
              <a:t> [online]. Dostupné z: http://techstroj.g6.cz/T/T05.pdf</a:t>
            </a:r>
            <a:endParaRPr lang="cs-CZ" sz="1800" spc="-1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i="1" dirty="0"/>
              <a:t>Beztřískové obrábění</a:t>
            </a:r>
            <a:r>
              <a:rPr lang="cs-CZ" sz="1800" dirty="0"/>
              <a:t> [online]. Dostupné z: http://jointlab.upol.cz/schovanek/beztriskoveOBRABENI20140416.pdf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i="1" dirty="0"/>
              <a:t>Základy strojírenské technologie</a:t>
            </a:r>
            <a:r>
              <a:rPr lang="cs-CZ" sz="1800" dirty="0"/>
              <a:t> [online]. Dostupné z: http://users.fs.cvut.cz/libor.benes/vyuka/strojtech/zaklStrojTech.pdf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dirty="0"/>
              <a:t>ELBEL, Tomáš. </a:t>
            </a:r>
            <a:r>
              <a:rPr lang="cs-CZ" sz="1800" i="1" dirty="0"/>
              <a:t>Atlas fotografií vad odlitků</a:t>
            </a:r>
            <a:r>
              <a:rPr lang="cs-CZ" sz="1800" dirty="0"/>
              <a:t> [online]. In: . Ostrava: VŠB - Technická univerzita, 2016. Dostupné z: https://docplayer.cz/108478857-Atlas-fotografii-vad-odlitku-photo-atlas-of-casting-defects.html</a:t>
            </a:r>
          </a:p>
          <a:p>
            <a:pPr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dirty="0"/>
              <a:t>HAMPL, Jiří. </a:t>
            </a:r>
            <a:r>
              <a:rPr lang="cs-CZ" sz="1800" i="1" dirty="0"/>
              <a:t>Metalurgie slévárenských slitin: studijní opora</a:t>
            </a:r>
            <a:r>
              <a:rPr lang="cs-CZ" sz="1800" dirty="0"/>
              <a:t>. Ostrava: VŠB - Technická univerzita Ostrava, 2013. ISBN 978-80-248-3357-3.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sz="18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D2062DE-DC4C-4793-9E27-815777172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83680"/>
            <a:ext cx="2743200" cy="26312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25</a:t>
            </a:fld>
            <a:r>
              <a:rPr lang="sk-SK" altLang="cs-CZ" dirty="0"/>
              <a:t>/25</a:t>
            </a:r>
          </a:p>
        </p:txBody>
      </p:sp>
    </p:spTree>
    <p:extLst>
      <p:ext uri="{BB962C8B-B14F-4D97-AF65-F5344CB8AC3E}">
        <p14:creationId xmlns:p14="http://schemas.microsoft.com/office/powerpoint/2010/main" val="2292974959"/>
      </p:ext>
    </p:extLst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Slévárenství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47860" y="5144371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3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3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3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5" y="965199"/>
            <a:ext cx="8455114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Slévárenství je výrobní odvětví, kde se zhotovují výrobky – odlitky litím roztaveného kovu, resp. slitiny kovů do dutiny slévárenské formy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vyplnění formy a po jeho ztuhnutí získáváme odlitek 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Výhody odlévání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Odlévat se mohou jakékoliv kovy nebo slitiny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možné odlévat odlitky nejrůznějších velikostí a tvarů 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Složité vnější a vnitřní tvary mohou být vyrobeny pouze odléváním 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Možnost dosažení různých vlastností různých částí odlitků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Ekonomicky přijatelný pro malou i velkou výrobu – nejlevnější technika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Nevýhody odlévání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Zahrnuje tavbu kovu – energeticky náročné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Velmi pracovně náročné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Velká spotřeba dalšího materiálu (zejména písek)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Časová náročnost (čas od přijetí nákresu odlitku po vytvoření odlitku)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Náročné pracovní podmínky ve slévárně – teplo, prach, výpary, odpad 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pic>
        <p:nvPicPr>
          <p:cNvPr id="1032" name="Picture 8" descr="Bentonity pro slévárenství - Keramost, a.s. | Přední výrobce bentonitu v  Evropě - Najisto.cz">
            <a:extLst>
              <a:ext uri="{FF2B5EF4-FFF2-40B4-BE49-F238E27FC236}">
                <a16:creationId xmlns:a16="http://schemas.microsoft.com/office/drawing/2014/main" id="{90AB751B-7F73-417F-A627-5CC4C8290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402" y="1316117"/>
            <a:ext cx="28098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7417729-1C29-43D1-A77D-39D234595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2277" y="4107655"/>
            <a:ext cx="3810000" cy="1833563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857B9EF-72B6-46EC-87C3-E74D162A8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3</a:t>
            </a:fld>
            <a:r>
              <a:rPr lang="sk-SK" altLang="cs-CZ"/>
              <a:t>/25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731716483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Slévárenství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47860" y="5144371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4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4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4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5" y="965199"/>
            <a:ext cx="8455114" cy="5613401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F626323-4160-4002-8CAB-DDA7FF201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515" y="965198"/>
            <a:ext cx="9224963" cy="476726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2B398C2-0789-4352-80DC-4E911DDCEB08}"/>
              </a:ext>
            </a:extLst>
          </p:cNvPr>
          <p:cNvSpPr txBox="1"/>
          <p:nvPr/>
        </p:nvSpPr>
        <p:spPr>
          <a:xfrm>
            <a:off x="4337281" y="5965308"/>
            <a:ext cx="351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Schéma procesu vyhotovení odlitků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A2E0366-8747-4FCF-882F-F303900A2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4</a:t>
            </a:fld>
            <a:r>
              <a:rPr lang="sk-SK" altLang="cs-CZ"/>
              <a:t>/25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190740584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Slévárenství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 širšího metalurgického pohledu rozlišujeme slévárenství hutní a strojní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Hutní slévárenství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Hutní slévárenství se provádí v ocelárnách (odlévání oceli) 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Tavenina se odlévá do jednoduchých kovových forem – kokil 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Získané odlitky nazýváme ingoty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Ingoty jsou podle následného procesu posílány buď do válcovny nebo do kovárny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Strojní slévárenství 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Strojní slévárenství představuje výrobu velmi členité a tvarově složité skupiny odlitků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Tyto odlitky mají uplatnění např. v automobilovém průmyslu (výroba bloků a hlav motorů, brzdových kotoučů a bubnů, části výfukových a sacích potrubí); výroba litých radiových těles; výroba mlýnků na maso, zvonů, šperků atd.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spc="-10" dirty="0">
                <a:latin typeface="Calibri" panose="020F0502020204030204" pitchFamily="34" charset="0"/>
                <a:cs typeface="Calibri" panose="020F0502020204030204" pitchFamily="34" charset="0"/>
              </a:rPr>
              <a:t>Největší uplatnění však nacházejí ve výrobě nejrůznějších strojních součástí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B4DC8AF-7E44-4C1E-9FE6-FB28483E00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25" b="14590"/>
          <a:stretch/>
        </p:blipFill>
        <p:spPr>
          <a:xfrm>
            <a:off x="8964929" y="2192740"/>
            <a:ext cx="2190750" cy="14630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0F80932-D4D3-4F7E-9FBC-A0D308029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673" y="4854098"/>
            <a:ext cx="2194560" cy="151161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A79003F-A145-4A50-989B-108B67AEF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3496" y="599365"/>
            <a:ext cx="1828800" cy="1391603"/>
          </a:xfrm>
          <a:prstGeom prst="rect">
            <a:avLst/>
          </a:prstGeom>
        </p:spPr>
      </p:pic>
      <p:pic>
        <p:nvPicPr>
          <p:cNvPr id="4098" name="Picture 2" descr="Image result for kliková hřídel litina">
            <a:extLst>
              <a:ext uri="{FF2B5EF4-FFF2-40B4-BE49-F238E27FC236}">
                <a16:creationId xmlns:a16="http://schemas.microsoft.com/office/drawing/2014/main" id="{D2C5A1AB-0AF8-40FE-87EB-C8F2EA4E5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8" b="18194"/>
          <a:stretch/>
        </p:blipFill>
        <p:spPr bwMode="auto">
          <a:xfrm>
            <a:off x="4104995" y="5071896"/>
            <a:ext cx="2986088" cy="114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7A1157E-892D-4807-A207-F873E2047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5</a:t>
            </a:fld>
            <a:r>
              <a:rPr lang="sk-SK" altLang="cs-CZ"/>
              <a:t>/25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375766162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Slévárenské formy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6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6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6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Slévárenská forma je předmět vyrobený ze žáruvzdorného materiálu, jehož dutina odpovídá svým tvarem budoucímu odlitku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Formy můžeme z hlediska trvanlivosti rozdělit na formy </a:t>
            </a: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trvalé:</a:t>
            </a: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Kokily – kovové formy vyrobené z oceli nebo šedé litiny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Až několik tisíc odlití, počet závisí na složitosti dutiny formy a na typu odlévané slitiny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Do těchto forem může být tavenina odlévána gravitačním způsobem (málo používané) nebo tlakově (velmi časté) – vysoký nebo nízký tlak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Pro oba druhy tlakového lití se využívají příslušná zařízení 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U vysokotlakého lití se tavenina do dutiny slévárenské formy dopravuje na základě tlaku pístu pracovního stroje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U nízkotlakého lití se tlakem vzduchu působí na hladinu taveniny v udržovací peci, která se nachází pod úrovní podlahy slévárny, tavenina se do formy, která je nad pecí upevněna k tlakovému přístroji, dopravuje pomocí vtokové trubice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Polotrvalé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Keramické – vyrobené ze speciálních keramických materiálů obléváním modelu v rámu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Slouží pro více odlití</a:t>
            </a:r>
          </a:p>
          <a:p>
            <a:pPr marL="268288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sz="1800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8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68288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sz="18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5EEB03-77F6-40D3-AC0F-287738D9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6</a:t>
            </a:fld>
            <a:r>
              <a:rPr lang="sk-SK" altLang="cs-CZ"/>
              <a:t>/25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1578935950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Slévárenství – slévárenské formy, odlitky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7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7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7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Netrvalé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Pískové – velmi často používané k odlévání litiny, slitin hliníku, oceli na odlitky atd.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Na jedno použití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Pískové formy mohou před odléváním být:</a:t>
            </a:r>
          </a:p>
          <a:p>
            <a:pPr marL="4268788" lvl="8" indent="-3429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+mj-lt"/>
              <a:buAutoNum type="arabicPeriod"/>
            </a:pPr>
            <a:r>
              <a:rPr lang="cs-CZ" altLang="cs-CZ" i="1" dirty="0">
                <a:latin typeface="Calibri" panose="020F0502020204030204" pitchFamily="34" charset="0"/>
                <a:cs typeface="Times New Roman" panose="02020603050405020304" pitchFamily="18" charset="0"/>
              </a:rPr>
              <a:t>Syrové (nevysušené)</a:t>
            </a:r>
          </a:p>
          <a:p>
            <a:pPr marL="4268788" lvl="8" indent="-3429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+mj-lt"/>
              <a:buAutoNum type="arabicPeriod"/>
            </a:pPr>
            <a:r>
              <a:rPr lang="cs-CZ" altLang="cs-CZ" i="1" dirty="0">
                <a:latin typeface="Calibri" panose="020F0502020204030204" pitchFamily="34" charset="0"/>
                <a:cs typeface="Times New Roman" panose="02020603050405020304" pitchFamily="18" charset="0"/>
              </a:rPr>
              <a:t>Přisušené (vysušené pouze u pracovního povrchu – líce formy)</a:t>
            </a:r>
          </a:p>
          <a:p>
            <a:pPr marL="4268788" lvl="8" indent="-3429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+mj-lt"/>
              <a:buAutoNum type="arabicPeriod"/>
            </a:pPr>
            <a:r>
              <a:rPr lang="cs-CZ" altLang="cs-CZ" i="1" dirty="0">
                <a:latin typeface="Calibri" panose="020F0502020204030204" pitchFamily="34" charset="0"/>
                <a:cs typeface="Times New Roman" panose="02020603050405020304" pitchFamily="18" charset="0"/>
              </a:rPr>
              <a:t>Vysušené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forem poté získáváme </a:t>
            </a: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odlitky</a:t>
            </a: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Odlitek může být buď hotový výrobek nebo polotovar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Rozlišujeme tři základní pojmy: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Surový odlitek</a:t>
            </a: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 – po vytlučení z formy, dále postupuje do čistírny, kde se odstraňuje vtoková soustava, nálitky atd.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Hrubý odlitek</a:t>
            </a: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 – konečný produkt slévárny, může být i celkovým konečným produktem, ale ve většině případů se odesílá do obrobny, kde se dále zpracovává třískovým obráběním</a:t>
            </a: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Čistý odlitek</a:t>
            </a:r>
            <a:r>
              <a:rPr lang="cs-CZ" altLang="cs-CZ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 – vzniká obrobením hrubého odlitku</a:t>
            </a:r>
            <a:endParaRPr lang="cs-CZ" altLang="cs-CZ" sz="1800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800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54038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8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68288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sz="18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2BD6EF1-D86E-4618-8AA9-FA5703952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7</a:t>
            </a:fld>
            <a:r>
              <a:rPr lang="sk-SK" altLang="cs-CZ"/>
              <a:t>/25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267911438"/>
      </p:ext>
    </p:extLst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Trvalé formy – kovové formy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Vyrábí se litím nebo obráběním z kovových slitin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 obrábění jsou využívány číslicově řízené obráběcí stroje, které umožňují výrobu složitých dutin kovových forem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Možné gravitační nebo tlakové lití (nízkotlaké a vysokotlaké)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Uplatnění při velkých sériích odlitků, k výměně formy dochází až při jejím poškození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Životnost dána materiálem formy a odlévaným materiálem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Např. formy pro tlakové lití bloků spalovacích motorů nebo formy pro odlévání hlav motorů</a:t>
            </a: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245276F-FF5A-44F6-AAB0-E58F2B1C9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82" y="3625196"/>
            <a:ext cx="2802255" cy="233743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E440609-77C3-44F2-8943-2D96CA324F18}"/>
              </a:ext>
            </a:extLst>
          </p:cNvPr>
          <p:cNvSpPr txBox="1"/>
          <p:nvPr/>
        </p:nvSpPr>
        <p:spPr>
          <a:xfrm>
            <a:off x="368788" y="6030365"/>
            <a:ext cx="3238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Obří kokila ArcelorMittal Ostrava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E86737B-A499-431E-A314-96F253977921}"/>
              </a:ext>
            </a:extLst>
          </p:cNvPr>
          <p:cNvSpPr txBox="1"/>
          <p:nvPr/>
        </p:nvSpPr>
        <p:spPr>
          <a:xfrm>
            <a:off x="4716986" y="6024603"/>
            <a:ext cx="2195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Kokila na výrobu střel</a:t>
            </a:r>
          </a:p>
        </p:txBody>
      </p:sp>
      <p:pic>
        <p:nvPicPr>
          <p:cNvPr id="2052" name="Picture 4" descr="Image result for kokila forma">
            <a:extLst>
              <a:ext uri="{FF2B5EF4-FFF2-40B4-BE49-F238E27FC236}">
                <a16:creationId xmlns:a16="http://schemas.microsoft.com/office/drawing/2014/main" id="{39597DF5-9F6E-4022-B784-2A46F7944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049" y="3626231"/>
            <a:ext cx="3107413" cy="233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D03F72F-8052-48AA-9643-25213FB73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8</a:t>
            </a:fld>
            <a:r>
              <a:rPr lang="sk-SK" altLang="cs-CZ"/>
              <a:t>/25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203969877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Netrvalé formy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Výroba pískových forem se provádí přímo ve slévárnách a je součástí výroby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Podkladem pro pískové formy je strojírenský (kótovaný) výkres součástky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Podle tohoto výkresu se nakreslí výkresy modelového zařízení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Podle toho se vyrobí příslušné modely, modelové desky a jaderníky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Modelové zařízení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 zařízení patří modely, šablony a jaderníky, modelové desky, všechny pomůcky vyrobené v modelárně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Rozlišujeme ruční a strojní formování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Modelová deska pro ruční formování je většinou rovná dřevěná deska s rámem, na kterou se usazuje model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Modelovou desku pro strojní formování tvoří deska, na kterou je připevněn model odlitku, model vtokové soustavy, model výfuků atd.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 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Základní pracovní pomůcka sloužící k výrobě dutiny formy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Jeho tvar odpovídá budoucímu odlitku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Součástí modelu jsou známky, které po zaformování slouží jako plochy k uložení jádra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Modely jsou většinou dělené, jen zřídkakdy nedělené</a:t>
            </a:r>
          </a:p>
          <a:p>
            <a:pPr marL="555750" indent="-28575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Dělené modely musejí být spojeny spojovacími čepy, aby byla zajištěna vzájemná poloha částí modelu</a:t>
            </a: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9: Výroba odlitků, slévárenské směsi a formy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0729F29-61DC-48B5-B899-BC4FB699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9</a:t>
            </a:fld>
            <a:r>
              <a:rPr lang="sk-SK" altLang="cs-CZ"/>
              <a:t>/25</a:t>
            </a: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1092873626"/>
      </p:ext>
    </p:extLst>
  </p:cSld>
  <p:clrMapOvr>
    <a:masterClrMapping/>
  </p:clrMapOvr>
  <p:transition spd="slow" advClick="0"/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4592</TotalTime>
  <Words>2867</Words>
  <Application>Microsoft Office PowerPoint</Application>
  <PresentationFormat>Širokoúhlá obrazovka</PresentationFormat>
  <Paragraphs>417</Paragraphs>
  <Slides>25</Slides>
  <Notes>25</Notes>
  <HiddenSlides>0</HiddenSlides>
  <MMClips>1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Motiv Office</vt:lpstr>
      <vt:lpstr>Rastrový obrázek</vt:lpstr>
      <vt:lpstr> Vysoká škola technická a ekonomická v Českých Budějovicích</vt:lpstr>
      <vt:lpstr> Vysoká škola technická a ekonomická v Českých Budějovicích</vt:lpstr>
      <vt:lpstr> Slévárenství</vt:lpstr>
      <vt:lpstr> Slévárenství</vt:lpstr>
      <vt:lpstr> Slévárenství</vt:lpstr>
      <vt:lpstr> Slévárenské formy</vt:lpstr>
      <vt:lpstr> Slévárenství – slévárenské formy, odlitky</vt:lpstr>
      <vt:lpstr> Trvalé formy – kovové formy</vt:lpstr>
      <vt:lpstr> Netrvalé formy</vt:lpstr>
      <vt:lpstr> Netrvalé formy</vt:lpstr>
      <vt:lpstr> Netrvalé formy</vt:lpstr>
      <vt:lpstr>Netrvalé formy – formovací směsi</vt:lpstr>
      <vt:lpstr>Formovací směsi – ostřivo </vt:lpstr>
      <vt:lpstr>Formovací směsi – pojivo </vt:lpstr>
      <vt:lpstr>Formovací směsi - pojivo</vt:lpstr>
      <vt:lpstr>Formovací směsi - přísady</vt:lpstr>
      <vt:lpstr>Formovací směsi</vt:lpstr>
      <vt:lpstr>Netrvalé formy – Vtoková soustava</vt:lpstr>
      <vt:lpstr>Netrvalé formy – Vtoková soustava</vt:lpstr>
      <vt:lpstr>Výroba netrvalé formy</vt:lpstr>
      <vt:lpstr>Výroba odlitku</vt:lpstr>
      <vt:lpstr>Vady odlitků</vt:lpstr>
      <vt:lpstr>Vady odlitků</vt:lpstr>
      <vt:lpstr>Vady odlitků</vt:lpstr>
      <vt:lpstr> Použitá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Monika</dc:creator>
  <cp:lastModifiedBy>Ladislav Socha</cp:lastModifiedBy>
  <cp:revision>287</cp:revision>
  <dcterms:created xsi:type="dcterms:W3CDTF">2015-10-09T09:08:26Z</dcterms:created>
  <dcterms:modified xsi:type="dcterms:W3CDTF">2022-01-13T07:20:22Z</dcterms:modified>
</cp:coreProperties>
</file>