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4" r:id="rId1"/>
  </p:sldMasterIdLst>
  <p:notesMasterIdLst>
    <p:notesMasterId r:id="rId25"/>
  </p:notesMasterIdLst>
  <p:sldIdLst>
    <p:sldId id="361" r:id="rId2"/>
    <p:sldId id="334" r:id="rId3"/>
    <p:sldId id="359" r:id="rId4"/>
    <p:sldId id="360" r:id="rId5"/>
    <p:sldId id="340" r:id="rId6"/>
    <p:sldId id="338" r:id="rId7"/>
    <p:sldId id="343" r:id="rId8"/>
    <p:sldId id="345" r:id="rId9"/>
    <p:sldId id="344" r:id="rId10"/>
    <p:sldId id="346" r:id="rId11"/>
    <p:sldId id="347" r:id="rId12"/>
    <p:sldId id="349" r:id="rId13"/>
    <p:sldId id="348" r:id="rId14"/>
    <p:sldId id="350" r:id="rId15"/>
    <p:sldId id="341" r:id="rId16"/>
    <p:sldId id="342" r:id="rId17"/>
    <p:sldId id="354" r:id="rId18"/>
    <p:sldId id="352" r:id="rId19"/>
    <p:sldId id="355" r:id="rId20"/>
    <p:sldId id="357" r:id="rId21"/>
    <p:sldId id="356" r:id="rId22"/>
    <p:sldId id="358" r:id="rId23"/>
    <p:sldId id="33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141B"/>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štýlu, mriežka tabuľ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Stredný štý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6" autoAdjust="0"/>
    <p:restoredTop sz="97444" autoAdjust="0"/>
  </p:normalViewPr>
  <p:slideViewPr>
    <p:cSldViewPr snapToGrid="0">
      <p:cViewPr varScale="1">
        <p:scale>
          <a:sx n="100" d="100"/>
          <a:sy n="100" d="100"/>
        </p:scale>
        <p:origin x="72" y="13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1" d="100"/>
          <a:sy n="121" d="100"/>
        </p:scale>
        <p:origin x="266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hlavičky 1">
            <a:extLst>
              <a:ext uri="{FF2B5EF4-FFF2-40B4-BE49-F238E27FC236}">
                <a16:creationId xmlns:a16="http://schemas.microsoft.com/office/drawing/2014/main" id="{E169075B-CC2A-A246-9BE2-44B3792662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cs-CZ"/>
          </a:p>
        </p:txBody>
      </p:sp>
      <p:sp>
        <p:nvSpPr>
          <p:cNvPr id="3" name="Zástupný symbol dátumu 2">
            <a:extLst>
              <a:ext uri="{FF2B5EF4-FFF2-40B4-BE49-F238E27FC236}">
                <a16:creationId xmlns:a16="http://schemas.microsoft.com/office/drawing/2014/main" id="{0D72DE7B-9807-304E-B113-07106B5FE3F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966E3F7-B81A-E347-899F-ECE6E9467646}" type="datetimeFigureOut">
              <a:rPr lang="cs-CZ"/>
              <a:pPr>
                <a:defRPr/>
              </a:pPr>
              <a:t>13.01.2022</a:t>
            </a:fld>
            <a:endParaRPr lang="cs-CZ"/>
          </a:p>
        </p:txBody>
      </p:sp>
      <p:sp>
        <p:nvSpPr>
          <p:cNvPr id="4" name="Zástupný symbol obrazu snímky 3">
            <a:extLst>
              <a:ext uri="{FF2B5EF4-FFF2-40B4-BE49-F238E27FC236}">
                <a16:creationId xmlns:a16="http://schemas.microsoft.com/office/drawing/2014/main" id="{7C452DB2-D0A0-9048-BA12-FEF1EBDB4BD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oznámok 4">
            <a:extLst>
              <a:ext uri="{FF2B5EF4-FFF2-40B4-BE49-F238E27FC236}">
                <a16:creationId xmlns:a16="http://schemas.microsoft.com/office/drawing/2014/main" id="{F1CC6C1C-37F6-1445-88D8-C0C31522382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noProof="0"/>
              <a:t>Upravte štýl predlohy textu.</a:t>
            </a:r>
          </a:p>
          <a:p>
            <a:pPr lvl="1"/>
            <a:r>
              <a:rPr lang="sk-SK" noProof="0"/>
              <a:t>Druhá úroveň</a:t>
            </a:r>
          </a:p>
          <a:p>
            <a:pPr lvl="2"/>
            <a:r>
              <a:rPr lang="sk-SK" noProof="0"/>
              <a:t>Tretia úroveň</a:t>
            </a:r>
          </a:p>
          <a:p>
            <a:pPr lvl="3"/>
            <a:r>
              <a:rPr lang="sk-SK" noProof="0"/>
              <a:t>Štvrtá úroveň</a:t>
            </a:r>
          </a:p>
          <a:p>
            <a:pPr lvl="4"/>
            <a:r>
              <a:rPr lang="sk-SK" noProof="0"/>
              <a:t>Piata úroveň</a:t>
            </a:r>
            <a:endParaRPr lang="cs-CZ" noProof="0"/>
          </a:p>
        </p:txBody>
      </p:sp>
      <p:sp>
        <p:nvSpPr>
          <p:cNvPr id="6" name="Zástupný symbol päty 5">
            <a:extLst>
              <a:ext uri="{FF2B5EF4-FFF2-40B4-BE49-F238E27FC236}">
                <a16:creationId xmlns:a16="http://schemas.microsoft.com/office/drawing/2014/main" id="{22E57085-77BB-3B47-9F92-3AF9F2BD465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cs-CZ"/>
          </a:p>
        </p:txBody>
      </p:sp>
      <p:sp>
        <p:nvSpPr>
          <p:cNvPr id="7" name="Zástupný symbol čísla snímky 6">
            <a:extLst>
              <a:ext uri="{FF2B5EF4-FFF2-40B4-BE49-F238E27FC236}">
                <a16:creationId xmlns:a16="http://schemas.microsoft.com/office/drawing/2014/main" id="{5A75D23F-AD84-E848-AE8A-0ADFDF92EB9E}"/>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D86AC7EC-89F2-3946-BE34-997CEAFD66F6}"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1</a:t>
            </a:fld>
            <a:endParaRPr lang="cs-CZ" altLang="cs-CZ"/>
          </a:p>
        </p:txBody>
      </p:sp>
    </p:spTree>
    <p:extLst>
      <p:ext uri="{BB962C8B-B14F-4D97-AF65-F5344CB8AC3E}">
        <p14:creationId xmlns:p14="http://schemas.microsoft.com/office/powerpoint/2010/main" val="2836799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10</a:t>
            </a:fld>
            <a:endParaRPr lang="cs-CZ" altLang="cs-CZ"/>
          </a:p>
        </p:txBody>
      </p:sp>
    </p:spTree>
    <p:extLst>
      <p:ext uri="{BB962C8B-B14F-4D97-AF65-F5344CB8AC3E}">
        <p14:creationId xmlns:p14="http://schemas.microsoft.com/office/powerpoint/2010/main" val="1641286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11</a:t>
            </a:fld>
            <a:endParaRPr lang="cs-CZ" altLang="cs-CZ"/>
          </a:p>
        </p:txBody>
      </p:sp>
    </p:spTree>
    <p:extLst>
      <p:ext uri="{BB962C8B-B14F-4D97-AF65-F5344CB8AC3E}">
        <p14:creationId xmlns:p14="http://schemas.microsoft.com/office/powerpoint/2010/main" val="2481638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12</a:t>
            </a:fld>
            <a:endParaRPr lang="cs-CZ" altLang="cs-CZ"/>
          </a:p>
        </p:txBody>
      </p:sp>
    </p:spTree>
    <p:extLst>
      <p:ext uri="{BB962C8B-B14F-4D97-AF65-F5344CB8AC3E}">
        <p14:creationId xmlns:p14="http://schemas.microsoft.com/office/powerpoint/2010/main" val="3751719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13</a:t>
            </a:fld>
            <a:endParaRPr lang="cs-CZ" altLang="cs-CZ"/>
          </a:p>
        </p:txBody>
      </p:sp>
    </p:spTree>
    <p:extLst>
      <p:ext uri="{BB962C8B-B14F-4D97-AF65-F5344CB8AC3E}">
        <p14:creationId xmlns:p14="http://schemas.microsoft.com/office/powerpoint/2010/main" val="3156752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14</a:t>
            </a:fld>
            <a:endParaRPr lang="cs-CZ" altLang="cs-CZ"/>
          </a:p>
        </p:txBody>
      </p:sp>
    </p:spTree>
    <p:extLst>
      <p:ext uri="{BB962C8B-B14F-4D97-AF65-F5344CB8AC3E}">
        <p14:creationId xmlns:p14="http://schemas.microsoft.com/office/powerpoint/2010/main" val="75624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15</a:t>
            </a:fld>
            <a:endParaRPr lang="cs-CZ" altLang="cs-CZ"/>
          </a:p>
        </p:txBody>
      </p:sp>
    </p:spTree>
    <p:extLst>
      <p:ext uri="{BB962C8B-B14F-4D97-AF65-F5344CB8AC3E}">
        <p14:creationId xmlns:p14="http://schemas.microsoft.com/office/powerpoint/2010/main" val="944775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16</a:t>
            </a:fld>
            <a:endParaRPr lang="cs-CZ" altLang="cs-CZ"/>
          </a:p>
        </p:txBody>
      </p:sp>
    </p:spTree>
    <p:extLst>
      <p:ext uri="{BB962C8B-B14F-4D97-AF65-F5344CB8AC3E}">
        <p14:creationId xmlns:p14="http://schemas.microsoft.com/office/powerpoint/2010/main" val="3083228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2</a:t>
            </a:fld>
            <a:endParaRPr lang="cs-CZ" altLang="cs-CZ"/>
          </a:p>
        </p:txBody>
      </p:sp>
    </p:spTree>
    <p:extLst>
      <p:ext uri="{BB962C8B-B14F-4D97-AF65-F5344CB8AC3E}">
        <p14:creationId xmlns:p14="http://schemas.microsoft.com/office/powerpoint/2010/main" val="3983328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23</a:t>
            </a:fld>
            <a:endParaRPr lang="cs-CZ" altLang="cs-CZ"/>
          </a:p>
        </p:txBody>
      </p:sp>
    </p:spTree>
    <p:extLst>
      <p:ext uri="{BB962C8B-B14F-4D97-AF65-F5344CB8AC3E}">
        <p14:creationId xmlns:p14="http://schemas.microsoft.com/office/powerpoint/2010/main" val="3517220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3</a:t>
            </a:fld>
            <a:endParaRPr lang="cs-CZ" altLang="cs-CZ"/>
          </a:p>
        </p:txBody>
      </p:sp>
    </p:spTree>
    <p:extLst>
      <p:ext uri="{BB962C8B-B14F-4D97-AF65-F5344CB8AC3E}">
        <p14:creationId xmlns:p14="http://schemas.microsoft.com/office/powerpoint/2010/main" val="2885235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4</a:t>
            </a:fld>
            <a:endParaRPr lang="cs-CZ" altLang="cs-CZ"/>
          </a:p>
        </p:txBody>
      </p:sp>
    </p:spTree>
    <p:extLst>
      <p:ext uri="{BB962C8B-B14F-4D97-AF65-F5344CB8AC3E}">
        <p14:creationId xmlns:p14="http://schemas.microsoft.com/office/powerpoint/2010/main" val="2058131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5</a:t>
            </a:fld>
            <a:endParaRPr lang="cs-CZ" altLang="cs-CZ"/>
          </a:p>
        </p:txBody>
      </p:sp>
    </p:spTree>
    <p:extLst>
      <p:ext uri="{BB962C8B-B14F-4D97-AF65-F5344CB8AC3E}">
        <p14:creationId xmlns:p14="http://schemas.microsoft.com/office/powerpoint/2010/main" val="2912473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6</a:t>
            </a:fld>
            <a:endParaRPr lang="cs-CZ" altLang="cs-CZ"/>
          </a:p>
        </p:txBody>
      </p:sp>
    </p:spTree>
    <p:extLst>
      <p:ext uri="{BB962C8B-B14F-4D97-AF65-F5344CB8AC3E}">
        <p14:creationId xmlns:p14="http://schemas.microsoft.com/office/powerpoint/2010/main" val="674967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7</a:t>
            </a:fld>
            <a:endParaRPr lang="cs-CZ" altLang="cs-CZ"/>
          </a:p>
        </p:txBody>
      </p:sp>
    </p:spTree>
    <p:extLst>
      <p:ext uri="{BB962C8B-B14F-4D97-AF65-F5344CB8AC3E}">
        <p14:creationId xmlns:p14="http://schemas.microsoft.com/office/powerpoint/2010/main" val="2550356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8</a:t>
            </a:fld>
            <a:endParaRPr lang="cs-CZ" altLang="cs-CZ"/>
          </a:p>
        </p:txBody>
      </p:sp>
    </p:spTree>
    <p:extLst>
      <p:ext uri="{BB962C8B-B14F-4D97-AF65-F5344CB8AC3E}">
        <p14:creationId xmlns:p14="http://schemas.microsoft.com/office/powerpoint/2010/main" val="1496653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9</a:t>
            </a:fld>
            <a:endParaRPr lang="cs-CZ" altLang="cs-CZ"/>
          </a:p>
        </p:txBody>
      </p:sp>
    </p:spTree>
    <p:extLst>
      <p:ext uri="{BB962C8B-B14F-4D97-AF65-F5344CB8AC3E}">
        <p14:creationId xmlns:p14="http://schemas.microsoft.com/office/powerpoint/2010/main" val="2078031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pPr>
              <a:defRPr/>
            </a:pPr>
            <a:fld id="{97B3087D-37A5-488A-9807-8AD5D07A7AD7}" type="datetime1">
              <a:rPr lang="sk-SK" smtClean="0"/>
              <a:t>13. 1. 2022</a:t>
            </a:fld>
            <a:endParaRPr lang="sk-SK"/>
          </a:p>
        </p:txBody>
      </p:sp>
      <p:sp>
        <p:nvSpPr>
          <p:cNvPr id="5" name="Footer Placeholder 4"/>
          <p:cNvSpPr>
            <a:spLocks noGrp="1"/>
          </p:cNvSpPr>
          <p:nvPr>
            <p:ph type="ftr" sz="quarter" idx="11"/>
          </p:nvPr>
        </p:nvSpPr>
        <p:spPr/>
        <p:txBody>
          <a:bodyPr/>
          <a:lstStyle/>
          <a:p>
            <a:pPr>
              <a:defRPr/>
            </a:pPr>
            <a:r>
              <a:rPr lang="sk-SK"/>
              <a:t>Přednáška č. 8: Charakteristika metalurgických pochodů výroby a mimopecní zpracování litin </a:t>
            </a:r>
          </a:p>
        </p:txBody>
      </p:sp>
      <p:sp>
        <p:nvSpPr>
          <p:cNvPr id="6" name="Slide Number Placeholder 5"/>
          <p:cNvSpPr>
            <a:spLocks noGrp="1"/>
          </p:cNvSpPr>
          <p:nvPr>
            <p:ph type="sldNum" sz="quarter" idx="12"/>
          </p:nvPr>
        </p:nvSpPr>
        <p:spPr/>
        <p:txBody>
          <a:bodyPr/>
          <a:lstStyle/>
          <a:p>
            <a:pPr>
              <a:defRPr/>
            </a:pPr>
            <a:fld id="{4ACB1D7E-5C34-B64F-BD06-258E36215471}" type="slidenum">
              <a:rPr lang="sk-SK" altLang="cs-CZ" smtClean="0"/>
              <a:pPr>
                <a:defRPr/>
              </a:pPr>
              <a:t>‹#›</a:t>
            </a:fld>
            <a:endParaRPr lang="sk-SK" altLang="cs-CZ"/>
          </a:p>
        </p:txBody>
      </p:sp>
    </p:spTree>
    <p:extLst>
      <p:ext uri="{BB962C8B-B14F-4D97-AF65-F5344CB8AC3E}">
        <p14:creationId xmlns:p14="http://schemas.microsoft.com/office/powerpoint/2010/main" val="2294546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fld id="{8EA9EAA8-03A9-434B-8E7D-45A13E6DE277}" type="datetime1">
              <a:rPr lang="sk-SK" smtClean="0"/>
              <a:t>13. 1. 2022</a:t>
            </a:fld>
            <a:endParaRPr lang="sk-SK"/>
          </a:p>
        </p:txBody>
      </p:sp>
      <p:sp>
        <p:nvSpPr>
          <p:cNvPr id="5" name="Footer Placeholder 4"/>
          <p:cNvSpPr>
            <a:spLocks noGrp="1"/>
          </p:cNvSpPr>
          <p:nvPr>
            <p:ph type="ftr" sz="quarter" idx="11"/>
          </p:nvPr>
        </p:nvSpPr>
        <p:spPr/>
        <p:txBody>
          <a:bodyPr/>
          <a:lstStyle/>
          <a:p>
            <a:pPr>
              <a:defRPr/>
            </a:pPr>
            <a:r>
              <a:rPr lang="sk-SK"/>
              <a:t>Přednáška č. 8: Charakteristika metalurgických pochodů výroby a mimopecní zpracování litin </a:t>
            </a:r>
          </a:p>
        </p:txBody>
      </p:sp>
      <p:sp>
        <p:nvSpPr>
          <p:cNvPr id="6" name="Slide Number Placeholder 5"/>
          <p:cNvSpPr>
            <a:spLocks noGrp="1"/>
          </p:cNvSpPr>
          <p:nvPr>
            <p:ph type="sldNum" sz="quarter" idx="12"/>
          </p:nvPr>
        </p:nvSpPr>
        <p:spPr/>
        <p:txBody>
          <a:bodyPr/>
          <a:lstStyle/>
          <a:p>
            <a:pPr>
              <a:defRPr/>
            </a:pPr>
            <a:fld id="{4CF86F83-658E-734E-B2D6-C089A0C8927C}" type="slidenum">
              <a:rPr lang="sk-SK" altLang="cs-CZ" smtClean="0"/>
              <a:pPr>
                <a:defRPr/>
              </a:pPr>
              <a:t>‹#›</a:t>
            </a:fld>
            <a:endParaRPr lang="sk-SK" altLang="cs-CZ"/>
          </a:p>
        </p:txBody>
      </p:sp>
    </p:spTree>
    <p:extLst>
      <p:ext uri="{BB962C8B-B14F-4D97-AF65-F5344CB8AC3E}">
        <p14:creationId xmlns:p14="http://schemas.microsoft.com/office/powerpoint/2010/main" val="559438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fld id="{2738171C-69CF-4B03-9751-D74CA175D0C5}" type="datetime1">
              <a:rPr lang="sk-SK" smtClean="0"/>
              <a:t>13. 1. 2022</a:t>
            </a:fld>
            <a:endParaRPr lang="sk-SK"/>
          </a:p>
        </p:txBody>
      </p:sp>
      <p:sp>
        <p:nvSpPr>
          <p:cNvPr id="5" name="Footer Placeholder 4"/>
          <p:cNvSpPr>
            <a:spLocks noGrp="1"/>
          </p:cNvSpPr>
          <p:nvPr>
            <p:ph type="ftr" sz="quarter" idx="11"/>
          </p:nvPr>
        </p:nvSpPr>
        <p:spPr/>
        <p:txBody>
          <a:bodyPr/>
          <a:lstStyle/>
          <a:p>
            <a:pPr>
              <a:defRPr/>
            </a:pPr>
            <a:r>
              <a:rPr lang="sk-SK"/>
              <a:t>Přednáška č. 8: Charakteristika metalurgických pochodů výroby a mimopecní zpracování litin </a:t>
            </a:r>
          </a:p>
        </p:txBody>
      </p:sp>
      <p:sp>
        <p:nvSpPr>
          <p:cNvPr id="6" name="Slide Number Placeholder 5"/>
          <p:cNvSpPr>
            <a:spLocks noGrp="1"/>
          </p:cNvSpPr>
          <p:nvPr>
            <p:ph type="sldNum" sz="quarter" idx="12"/>
          </p:nvPr>
        </p:nvSpPr>
        <p:spPr/>
        <p:txBody>
          <a:bodyPr/>
          <a:lstStyle/>
          <a:p>
            <a:pPr>
              <a:defRPr/>
            </a:pPr>
            <a:fld id="{AFA3E346-8FF3-E940-B041-3BCDA563A3A6}" type="slidenum">
              <a:rPr lang="sk-SK" altLang="cs-CZ" smtClean="0"/>
              <a:pPr>
                <a:defRPr/>
              </a:pPr>
              <a:t>‹#›</a:t>
            </a:fld>
            <a:endParaRPr lang="sk-SK" altLang="cs-CZ"/>
          </a:p>
        </p:txBody>
      </p:sp>
    </p:spTree>
    <p:extLst>
      <p:ext uri="{BB962C8B-B14F-4D97-AF65-F5344CB8AC3E}">
        <p14:creationId xmlns:p14="http://schemas.microsoft.com/office/powerpoint/2010/main" val="2370186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fld id="{16F4DCC9-418E-4F3A-B1DB-544211CA9979}" type="datetime1">
              <a:rPr lang="sk-SK" smtClean="0"/>
              <a:t>13. 1. 2022</a:t>
            </a:fld>
            <a:endParaRPr lang="sk-SK"/>
          </a:p>
        </p:txBody>
      </p:sp>
      <p:sp>
        <p:nvSpPr>
          <p:cNvPr id="5" name="Footer Placeholder 4"/>
          <p:cNvSpPr>
            <a:spLocks noGrp="1"/>
          </p:cNvSpPr>
          <p:nvPr>
            <p:ph type="ftr" sz="quarter" idx="11"/>
          </p:nvPr>
        </p:nvSpPr>
        <p:spPr/>
        <p:txBody>
          <a:bodyPr/>
          <a:lstStyle/>
          <a:p>
            <a:pPr>
              <a:defRPr/>
            </a:pPr>
            <a:r>
              <a:rPr lang="sk-SK"/>
              <a:t>Přednáška č. 8: Charakteristika metalurgických pochodů výroby a mimopecní zpracování litin </a:t>
            </a:r>
          </a:p>
        </p:txBody>
      </p:sp>
      <p:sp>
        <p:nvSpPr>
          <p:cNvPr id="6" name="Slide Number Placeholder 5"/>
          <p:cNvSpPr>
            <a:spLocks noGrp="1"/>
          </p:cNvSpPr>
          <p:nvPr>
            <p:ph type="sldNum" sz="quarter" idx="12"/>
          </p:nvPr>
        </p:nvSpPr>
        <p:spPr>
          <a:xfrm>
            <a:off x="9448800" y="6578353"/>
            <a:ext cx="2743200" cy="273674"/>
          </a:xfrm>
        </p:spPr>
        <p:txBody>
          <a:bodyPr/>
          <a:lstStyle>
            <a:lvl1pPr>
              <a:defRPr>
                <a:solidFill>
                  <a:schemeClr val="bg1"/>
                </a:solidFill>
              </a:defRPr>
            </a:lvl1pPr>
          </a:lstStyle>
          <a:p>
            <a:pPr>
              <a:defRPr/>
            </a:pPr>
            <a:fld id="{8B7A71C2-0F8F-7841-B85A-445BD80B66CF}" type="slidenum">
              <a:rPr lang="sk-SK" altLang="cs-CZ" smtClean="0"/>
              <a:pPr>
                <a:defRPr/>
              </a:pPr>
              <a:t>‹#›</a:t>
            </a:fld>
            <a:r>
              <a:rPr lang="sk-SK" altLang="cs-CZ" dirty="0"/>
              <a:t>/23</a:t>
            </a:r>
          </a:p>
        </p:txBody>
      </p:sp>
    </p:spTree>
    <p:extLst>
      <p:ext uri="{BB962C8B-B14F-4D97-AF65-F5344CB8AC3E}">
        <p14:creationId xmlns:p14="http://schemas.microsoft.com/office/powerpoint/2010/main" val="3646641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pPr>
              <a:defRPr/>
            </a:pPr>
            <a:fld id="{0F1944F3-2CBE-44FA-A389-98EF7EE5833B}" type="datetime1">
              <a:rPr lang="sk-SK" smtClean="0"/>
              <a:t>13. 1. 2022</a:t>
            </a:fld>
            <a:endParaRPr lang="sk-SK"/>
          </a:p>
        </p:txBody>
      </p:sp>
      <p:sp>
        <p:nvSpPr>
          <p:cNvPr id="5" name="Footer Placeholder 4"/>
          <p:cNvSpPr>
            <a:spLocks noGrp="1"/>
          </p:cNvSpPr>
          <p:nvPr>
            <p:ph type="ftr" sz="quarter" idx="11"/>
          </p:nvPr>
        </p:nvSpPr>
        <p:spPr/>
        <p:txBody>
          <a:bodyPr/>
          <a:lstStyle/>
          <a:p>
            <a:pPr>
              <a:defRPr/>
            </a:pPr>
            <a:r>
              <a:rPr lang="sk-SK"/>
              <a:t>Přednáška č. 8: Charakteristika metalurgických pochodů výroby a mimopecní zpracování litin </a:t>
            </a:r>
          </a:p>
        </p:txBody>
      </p:sp>
      <p:sp>
        <p:nvSpPr>
          <p:cNvPr id="6" name="Slide Number Placeholder 5"/>
          <p:cNvSpPr>
            <a:spLocks noGrp="1"/>
          </p:cNvSpPr>
          <p:nvPr>
            <p:ph type="sldNum" sz="quarter" idx="12"/>
          </p:nvPr>
        </p:nvSpPr>
        <p:spPr/>
        <p:txBody>
          <a:bodyPr/>
          <a:lstStyle/>
          <a:p>
            <a:pPr>
              <a:defRPr/>
            </a:pPr>
            <a:fld id="{99AD6F78-11B3-2F44-8E28-F00375AFEB20}" type="slidenum">
              <a:rPr lang="sk-SK" altLang="cs-CZ" smtClean="0"/>
              <a:pPr>
                <a:defRPr/>
              </a:pPr>
              <a:t>‹#›</a:t>
            </a:fld>
            <a:endParaRPr lang="sk-SK" altLang="cs-CZ"/>
          </a:p>
        </p:txBody>
      </p:sp>
    </p:spTree>
    <p:extLst>
      <p:ext uri="{BB962C8B-B14F-4D97-AF65-F5344CB8AC3E}">
        <p14:creationId xmlns:p14="http://schemas.microsoft.com/office/powerpoint/2010/main" val="3905422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pPr>
              <a:defRPr/>
            </a:pPr>
            <a:fld id="{C19BADFC-E14B-4EDA-934E-2815BE24F454}" type="datetime1">
              <a:rPr lang="sk-SK" smtClean="0"/>
              <a:t>13. 1. 2022</a:t>
            </a:fld>
            <a:endParaRPr lang="sk-SK"/>
          </a:p>
        </p:txBody>
      </p:sp>
      <p:sp>
        <p:nvSpPr>
          <p:cNvPr id="6" name="Footer Placeholder 5"/>
          <p:cNvSpPr>
            <a:spLocks noGrp="1"/>
          </p:cNvSpPr>
          <p:nvPr>
            <p:ph type="ftr" sz="quarter" idx="11"/>
          </p:nvPr>
        </p:nvSpPr>
        <p:spPr/>
        <p:txBody>
          <a:bodyPr/>
          <a:lstStyle/>
          <a:p>
            <a:pPr>
              <a:defRPr/>
            </a:pPr>
            <a:r>
              <a:rPr lang="sk-SK"/>
              <a:t>Přednáška č. 8: Charakteristika metalurgických pochodů výroby a mimopecní zpracování litin </a:t>
            </a:r>
          </a:p>
        </p:txBody>
      </p:sp>
      <p:sp>
        <p:nvSpPr>
          <p:cNvPr id="7" name="Slide Number Placeholder 6"/>
          <p:cNvSpPr>
            <a:spLocks noGrp="1"/>
          </p:cNvSpPr>
          <p:nvPr>
            <p:ph type="sldNum" sz="quarter" idx="12"/>
          </p:nvPr>
        </p:nvSpPr>
        <p:spPr/>
        <p:txBody>
          <a:bodyPr/>
          <a:lstStyle/>
          <a:p>
            <a:pPr>
              <a:defRPr/>
            </a:pPr>
            <a:fld id="{9899CFDD-4BB7-E040-A703-D885B8F7A5F8}" type="slidenum">
              <a:rPr lang="sk-SK" altLang="cs-CZ" smtClean="0"/>
              <a:pPr>
                <a:defRPr/>
              </a:pPr>
              <a:t>‹#›</a:t>
            </a:fld>
            <a:endParaRPr lang="sk-SK" altLang="cs-CZ"/>
          </a:p>
        </p:txBody>
      </p:sp>
    </p:spTree>
    <p:extLst>
      <p:ext uri="{BB962C8B-B14F-4D97-AF65-F5344CB8AC3E}">
        <p14:creationId xmlns:p14="http://schemas.microsoft.com/office/powerpoint/2010/main" val="1558951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pPr>
              <a:defRPr/>
            </a:pPr>
            <a:fld id="{0F2A18AE-F1EC-4306-B8ED-0C5009A26623}" type="datetime1">
              <a:rPr lang="sk-SK" smtClean="0"/>
              <a:t>13. 1. 2022</a:t>
            </a:fld>
            <a:endParaRPr lang="sk-SK"/>
          </a:p>
        </p:txBody>
      </p:sp>
      <p:sp>
        <p:nvSpPr>
          <p:cNvPr id="8" name="Footer Placeholder 7"/>
          <p:cNvSpPr>
            <a:spLocks noGrp="1"/>
          </p:cNvSpPr>
          <p:nvPr>
            <p:ph type="ftr" sz="quarter" idx="11"/>
          </p:nvPr>
        </p:nvSpPr>
        <p:spPr/>
        <p:txBody>
          <a:bodyPr/>
          <a:lstStyle/>
          <a:p>
            <a:pPr>
              <a:defRPr/>
            </a:pPr>
            <a:r>
              <a:rPr lang="sk-SK"/>
              <a:t>Přednáška č. 8: Charakteristika metalurgických pochodů výroby a mimopecní zpracování litin </a:t>
            </a:r>
          </a:p>
        </p:txBody>
      </p:sp>
      <p:sp>
        <p:nvSpPr>
          <p:cNvPr id="9" name="Slide Number Placeholder 8"/>
          <p:cNvSpPr>
            <a:spLocks noGrp="1"/>
          </p:cNvSpPr>
          <p:nvPr>
            <p:ph type="sldNum" sz="quarter" idx="12"/>
          </p:nvPr>
        </p:nvSpPr>
        <p:spPr/>
        <p:txBody>
          <a:bodyPr/>
          <a:lstStyle/>
          <a:p>
            <a:pPr>
              <a:defRPr/>
            </a:pPr>
            <a:fld id="{ABAB8B44-A719-9A43-BC2A-4E13B0219636}" type="slidenum">
              <a:rPr lang="sk-SK" altLang="cs-CZ" smtClean="0"/>
              <a:pPr>
                <a:defRPr/>
              </a:pPr>
              <a:t>‹#›</a:t>
            </a:fld>
            <a:endParaRPr lang="sk-SK" altLang="cs-CZ"/>
          </a:p>
        </p:txBody>
      </p:sp>
    </p:spTree>
    <p:extLst>
      <p:ext uri="{BB962C8B-B14F-4D97-AF65-F5344CB8AC3E}">
        <p14:creationId xmlns:p14="http://schemas.microsoft.com/office/powerpoint/2010/main" val="204712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pPr>
              <a:defRPr/>
            </a:pPr>
            <a:fld id="{B8DE10EB-93CA-4971-A840-8553CDE2FBAE}" type="datetime1">
              <a:rPr lang="sk-SK" smtClean="0"/>
              <a:t>13. 1. 2022</a:t>
            </a:fld>
            <a:endParaRPr lang="sk-SK"/>
          </a:p>
        </p:txBody>
      </p:sp>
      <p:sp>
        <p:nvSpPr>
          <p:cNvPr id="4" name="Footer Placeholder 3"/>
          <p:cNvSpPr>
            <a:spLocks noGrp="1"/>
          </p:cNvSpPr>
          <p:nvPr>
            <p:ph type="ftr" sz="quarter" idx="11"/>
          </p:nvPr>
        </p:nvSpPr>
        <p:spPr/>
        <p:txBody>
          <a:bodyPr/>
          <a:lstStyle/>
          <a:p>
            <a:pPr>
              <a:defRPr/>
            </a:pPr>
            <a:r>
              <a:rPr lang="sk-SK"/>
              <a:t>Přednáška č. 8: Charakteristika metalurgických pochodů výroby a mimopecní zpracování litin </a:t>
            </a:r>
          </a:p>
        </p:txBody>
      </p:sp>
      <p:sp>
        <p:nvSpPr>
          <p:cNvPr id="5" name="Slide Number Placeholder 4"/>
          <p:cNvSpPr>
            <a:spLocks noGrp="1"/>
          </p:cNvSpPr>
          <p:nvPr>
            <p:ph type="sldNum" sz="quarter" idx="12"/>
          </p:nvPr>
        </p:nvSpPr>
        <p:spPr/>
        <p:txBody>
          <a:bodyPr/>
          <a:lstStyle/>
          <a:p>
            <a:pPr>
              <a:defRPr/>
            </a:pPr>
            <a:fld id="{9889CACA-88A4-DF48-B2B1-21296B9A5FCD}" type="slidenum">
              <a:rPr lang="sk-SK" altLang="cs-CZ" smtClean="0"/>
              <a:pPr>
                <a:defRPr/>
              </a:pPr>
              <a:t>‹#›</a:t>
            </a:fld>
            <a:endParaRPr lang="sk-SK" altLang="cs-CZ"/>
          </a:p>
        </p:txBody>
      </p:sp>
    </p:spTree>
    <p:extLst>
      <p:ext uri="{BB962C8B-B14F-4D97-AF65-F5344CB8AC3E}">
        <p14:creationId xmlns:p14="http://schemas.microsoft.com/office/powerpoint/2010/main" val="2950818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997DB18-35CE-4270-A080-1298C9BD60B9}" type="datetime1">
              <a:rPr lang="sk-SK" smtClean="0"/>
              <a:t>13. 1. 2022</a:t>
            </a:fld>
            <a:endParaRPr lang="sk-SK"/>
          </a:p>
        </p:txBody>
      </p:sp>
      <p:sp>
        <p:nvSpPr>
          <p:cNvPr id="3" name="Footer Placeholder 2"/>
          <p:cNvSpPr>
            <a:spLocks noGrp="1"/>
          </p:cNvSpPr>
          <p:nvPr>
            <p:ph type="ftr" sz="quarter" idx="11"/>
          </p:nvPr>
        </p:nvSpPr>
        <p:spPr/>
        <p:txBody>
          <a:bodyPr/>
          <a:lstStyle/>
          <a:p>
            <a:pPr>
              <a:defRPr/>
            </a:pPr>
            <a:r>
              <a:rPr lang="sk-SK"/>
              <a:t>Přednáška č. 8: Charakteristika metalurgických pochodů výroby a mimopecní zpracování litin </a:t>
            </a:r>
          </a:p>
        </p:txBody>
      </p:sp>
      <p:sp>
        <p:nvSpPr>
          <p:cNvPr id="4" name="Slide Number Placeholder 3"/>
          <p:cNvSpPr>
            <a:spLocks noGrp="1"/>
          </p:cNvSpPr>
          <p:nvPr>
            <p:ph type="sldNum" sz="quarter" idx="12"/>
          </p:nvPr>
        </p:nvSpPr>
        <p:spPr/>
        <p:txBody>
          <a:bodyPr/>
          <a:lstStyle/>
          <a:p>
            <a:pPr>
              <a:defRPr/>
            </a:pPr>
            <a:fld id="{C9C4A00B-BB65-9541-BBE2-F2C7D3CA9B0B}" type="slidenum">
              <a:rPr lang="sk-SK" altLang="cs-CZ" smtClean="0"/>
              <a:pPr>
                <a:defRPr/>
              </a:pPr>
              <a:t>‹#›</a:t>
            </a:fld>
            <a:endParaRPr lang="sk-SK" altLang="cs-CZ"/>
          </a:p>
        </p:txBody>
      </p:sp>
    </p:spTree>
    <p:extLst>
      <p:ext uri="{BB962C8B-B14F-4D97-AF65-F5344CB8AC3E}">
        <p14:creationId xmlns:p14="http://schemas.microsoft.com/office/powerpoint/2010/main" val="1578675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pPr>
              <a:defRPr/>
            </a:pPr>
            <a:fld id="{B6532FF7-6A0F-411C-9EAB-E0A17406BAE2}" type="datetime1">
              <a:rPr lang="sk-SK" smtClean="0"/>
              <a:t>13. 1. 2022</a:t>
            </a:fld>
            <a:endParaRPr lang="sk-SK"/>
          </a:p>
        </p:txBody>
      </p:sp>
      <p:sp>
        <p:nvSpPr>
          <p:cNvPr id="6" name="Footer Placeholder 5"/>
          <p:cNvSpPr>
            <a:spLocks noGrp="1"/>
          </p:cNvSpPr>
          <p:nvPr>
            <p:ph type="ftr" sz="quarter" idx="11"/>
          </p:nvPr>
        </p:nvSpPr>
        <p:spPr/>
        <p:txBody>
          <a:bodyPr/>
          <a:lstStyle/>
          <a:p>
            <a:pPr>
              <a:defRPr/>
            </a:pPr>
            <a:r>
              <a:rPr lang="sk-SK"/>
              <a:t>Přednáška č. 8: Charakteristika metalurgických pochodů výroby a mimopecní zpracování litin </a:t>
            </a:r>
          </a:p>
        </p:txBody>
      </p:sp>
      <p:sp>
        <p:nvSpPr>
          <p:cNvPr id="7" name="Slide Number Placeholder 6"/>
          <p:cNvSpPr>
            <a:spLocks noGrp="1"/>
          </p:cNvSpPr>
          <p:nvPr>
            <p:ph type="sldNum" sz="quarter" idx="12"/>
          </p:nvPr>
        </p:nvSpPr>
        <p:spPr/>
        <p:txBody>
          <a:bodyPr/>
          <a:lstStyle/>
          <a:p>
            <a:pPr>
              <a:defRPr/>
            </a:pPr>
            <a:fld id="{72B17D85-8CDA-5F43-89CD-3D83123EFD9B}" type="slidenum">
              <a:rPr lang="sk-SK" altLang="cs-CZ" smtClean="0"/>
              <a:pPr>
                <a:defRPr/>
              </a:pPr>
              <a:t>‹#›</a:t>
            </a:fld>
            <a:endParaRPr lang="sk-SK" altLang="cs-CZ"/>
          </a:p>
        </p:txBody>
      </p:sp>
    </p:spTree>
    <p:extLst>
      <p:ext uri="{BB962C8B-B14F-4D97-AF65-F5344CB8AC3E}">
        <p14:creationId xmlns:p14="http://schemas.microsoft.com/office/powerpoint/2010/main" val="1114179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pPr>
              <a:defRPr/>
            </a:pPr>
            <a:fld id="{31973232-C604-46A7-94B7-39E6F6F8FE3C}" type="datetime1">
              <a:rPr lang="sk-SK" smtClean="0"/>
              <a:t>13. 1. 2022</a:t>
            </a:fld>
            <a:endParaRPr lang="sk-SK"/>
          </a:p>
        </p:txBody>
      </p:sp>
      <p:sp>
        <p:nvSpPr>
          <p:cNvPr id="6" name="Footer Placeholder 5"/>
          <p:cNvSpPr>
            <a:spLocks noGrp="1"/>
          </p:cNvSpPr>
          <p:nvPr>
            <p:ph type="ftr" sz="quarter" idx="11"/>
          </p:nvPr>
        </p:nvSpPr>
        <p:spPr/>
        <p:txBody>
          <a:bodyPr/>
          <a:lstStyle/>
          <a:p>
            <a:pPr>
              <a:defRPr/>
            </a:pPr>
            <a:r>
              <a:rPr lang="sk-SK"/>
              <a:t>Přednáška č. 8: Charakteristika metalurgických pochodů výroby a mimopecní zpracování litin </a:t>
            </a:r>
          </a:p>
        </p:txBody>
      </p:sp>
      <p:sp>
        <p:nvSpPr>
          <p:cNvPr id="7" name="Slide Number Placeholder 6"/>
          <p:cNvSpPr>
            <a:spLocks noGrp="1"/>
          </p:cNvSpPr>
          <p:nvPr>
            <p:ph type="sldNum" sz="quarter" idx="12"/>
          </p:nvPr>
        </p:nvSpPr>
        <p:spPr/>
        <p:txBody>
          <a:bodyPr/>
          <a:lstStyle/>
          <a:p>
            <a:pPr>
              <a:defRPr/>
            </a:pPr>
            <a:fld id="{B27303C0-B19C-2B48-9660-EBD0F9BC4F1E}" type="slidenum">
              <a:rPr lang="sk-SK" altLang="cs-CZ" smtClean="0"/>
              <a:pPr>
                <a:defRPr/>
              </a:pPr>
              <a:t>‹#›</a:t>
            </a:fld>
            <a:endParaRPr lang="sk-SK" altLang="cs-CZ"/>
          </a:p>
        </p:txBody>
      </p:sp>
    </p:spTree>
    <p:extLst>
      <p:ext uri="{BB962C8B-B14F-4D97-AF65-F5344CB8AC3E}">
        <p14:creationId xmlns:p14="http://schemas.microsoft.com/office/powerpoint/2010/main" val="809494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6C6998F-30C2-4077-8EC3-5146AFD83481}" type="datetime1">
              <a:rPr lang="sk-SK" smtClean="0"/>
              <a:t>13. 1. 2022</a:t>
            </a:fld>
            <a:endParaRPr lang="sk-S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sk-SK"/>
              <a:t>Přednáška č. 8: Charakteristika metalurgických pochodů výroby a mimopecní zpracování litin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9EEBE5B-DA56-624C-A424-F3D277D4DBAD}" type="slidenum">
              <a:rPr lang="sk-SK" altLang="cs-CZ" smtClean="0"/>
              <a:pPr>
                <a:defRPr/>
              </a:pPr>
              <a:t>‹#›</a:t>
            </a:fld>
            <a:endParaRPr lang="sk-SK" altLang="cs-CZ"/>
          </a:p>
        </p:txBody>
      </p:sp>
    </p:spTree>
    <p:extLst>
      <p:ext uri="{BB962C8B-B14F-4D97-AF65-F5344CB8AC3E}">
        <p14:creationId xmlns:p14="http://schemas.microsoft.com/office/powerpoint/2010/main" val="2775918531"/>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lstStyle/>
          <a:p>
            <a:r>
              <a:rPr lang="cs-CZ" altLang="cs-CZ" sz="2400" b="1" spc="100" dirty="0">
                <a:solidFill>
                  <a:srgbClr val="98141B"/>
                </a:solidFill>
              </a:rPr>
              <a:t> Vysoká škola technická a ekonomická v Českých Budějovicích</a:t>
            </a: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556954" y="1787237"/>
            <a:ext cx="11116394" cy="1990612"/>
          </a:xfrm>
        </p:spPr>
        <p:txBody>
          <a:bodyPr anchor="b" anchorCtr="0">
            <a:normAutofit fontScale="92500" lnSpcReduction="10000"/>
          </a:bodyPr>
          <a:lstStyle/>
          <a:p>
            <a:pPr marL="0" indent="0" algn="ctr">
              <a:lnSpc>
                <a:spcPct val="100000"/>
              </a:lnSpc>
              <a:spcBef>
                <a:spcPts val="300"/>
              </a:spcBef>
              <a:spcAft>
                <a:spcPts val="300"/>
              </a:spcAft>
              <a:buNone/>
            </a:pPr>
            <a:r>
              <a:rPr lang="cs-CZ" sz="6600" dirty="0">
                <a:latin typeface="Calibri" panose="020F0502020204030204" pitchFamily="34" charset="0"/>
                <a:ea typeface="Calibri" panose="020F0502020204030204" pitchFamily="34" charset="0"/>
                <a:cs typeface="Times New Roman" panose="02020603050405020304" pitchFamily="18" charset="0"/>
              </a:rPr>
              <a:t>Moderní slévárenské</a:t>
            </a:r>
          </a:p>
          <a:p>
            <a:pPr marL="0" indent="0" algn="ctr">
              <a:lnSpc>
                <a:spcPct val="100000"/>
              </a:lnSpc>
              <a:spcBef>
                <a:spcPts val="300"/>
              </a:spcBef>
              <a:spcAft>
                <a:spcPts val="300"/>
              </a:spcAft>
              <a:buNone/>
            </a:pPr>
            <a:r>
              <a:rPr lang="cs-CZ" sz="6600" dirty="0">
                <a:latin typeface="Calibri" panose="020F0502020204030204" pitchFamily="34" charset="0"/>
                <a:ea typeface="Calibri" panose="020F0502020204030204" pitchFamily="34" charset="0"/>
                <a:cs typeface="Times New Roman" panose="02020603050405020304" pitchFamily="18" charset="0"/>
              </a:rPr>
              <a:t>technologie</a:t>
            </a:r>
            <a:endParaRPr lang="cs-CZ" altLang="cs-CZ" sz="6600" dirty="0"/>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1</a:t>
            </a:fld>
            <a:fld id="{31E77A96-41B8-48BF-B2E4-2BF7EFD47B93}" type="slidenum">
              <a:rPr lang="cs-CZ" sz="1400" i="1">
                <a:solidFill>
                  <a:schemeClr val="bg1"/>
                </a:solidFill>
                <a:latin typeface="+mn-lt"/>
              </a:rPr>
              <a:t>1</a:t>
            </a:fld>
            <a:fld id="{97BBEA7B-813E-4FC7-ADFD-C970B934FBBD}" type="slidenum">
              <a:rPr lang="cs-CZ" sz="1400" i="1">
                <a:solidFill>
                  <a:schemeClr val="bg1"/>
                </a:solidFill>
                <a:latin typeface="+mn-lt"/>
              </a:rPr>
              <a:t>1</a:t>
            </a:fld>
            <a:endParaRPr lang="cs-CZ" sz="1400" i="1" dirty="0">
              <a:solidFill>
                <a:schemeClr val="bg1"/>
              </a:solidFill>
              <a:latin typeface="+mn-lt"/>
            </a:endParaRPr>
          </a:p>
        </p:txBody>
      </p:sp>
      <p:sp>
        <p:nvSpPr>
          <p:cNvPr id="10" name="Zástupný symbol pro obsah 2">
            <a:extLst>
              <a:ext uri="{FF2B5EF4-FFF2-40B4-BE49-F238E27FC236}">
                <a16:creationId xmlns:a16="http://schemas.microsoft.com/office/drawing/2014/main" id="{7A826A9D-9A51-43E2-9423-81616755B6DC}"/>
              </a:ext>
            </a:extLst>
          </p:cNvPr>
          <p:cNvSpPr txBox="1">
            <a:spLocks noChangeArrowheads="1"/>
          </p:cNvSpPr>
          <p:nvPr/>
        </p:nvSpPr>
        <p:spPr bwMode="auto">
          <a:xfrm>
            <a:off x="556954" y="4023360"/>
            <a:ext cx="11116394" cy="152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lnSpc>
                <a:spcPct val="100000"/>
              </a:lnSpc>
              <a:spcBef>
                <a:spcPts val="300"/>
              </a:spcBef>
              <a:spcAft>
                <a:spcPts val="300"/>
              </a:spcAft>
              <a:buNone/>
            </a:pPr>
            <a:r>
              <a:rPr lang="cs-CZ" sz="2400" b="1" i="1" spc="100" dirty="0">
                <a:solidFill>
                  <a:srgbClr val="98141B"/>
                </a:solidFill>
                <a:latin typeface="Calibri" panose="020F0502020204030204" pitchFamily="34" charset="0"/>
                <a:ea typeface="Calibri" panose="020F0502020204030204" pitchFamily="34" charset="0"/>
                <a:cs typeface="Times New Roman" panose="02020603050405020304" pitchFamily="18" charset="0"/>
              </a:rPr>
              <a:t>Přednášky pro studijní program Strojírenství</a:t>
            </a:r>
          </a:p>
          <a:p>
            <a:pPr marL="0" indent="0" algn="ctr" eaLnBrk="1" hangingPunct="1">
              <a:lnSpc>
                <a:spcPct val="100000"/>
              </a:lnSpc>
              <a:spcBef>
                <a:spcPts val="300"/>
              </a:spcBef>
              <a:spcAft>
                <a:spcPts val="300"/>
              </a:spcAft>
              <a:buNone/>
            </a:pPr>
            <a:r>
              <a:rPr lang="cs-CZ" sz="2400" b="1" spc="100" dirty="0">
                <a:solidFill>
                  <a:srgbClr val="98141B"/>
                </a:solidFill>
                <a:latin typeface="Calibri" panose="020F0502020204030204" pitchFamily="34" charset="0"/>
                <a:ea typeface="Calibri" panose="020F0502020204030204" pitchFamily="34" charset="0"/>
                <a:cs typeface="Times New Roman" panose="02020603050405020304" pitchFamily="18" charset="0"/>
              </a:rPr>
              <a:t>Doc. Ing. Ladislav SOCHA, Ph.D. a kol.</a:t>
            </a:r>
            <a:endParaRPr lang="cs-CZ" altLang="cs-CZ" sz="2400" b="1" spc="100" dirty="0">
              <a:solidFill>
                <a:srgbClr val="98141B"/>
              </a:solidFill>
            </a:endParaRPr>
          </a:p>
        </p:txBody>
      </p:sp>
      <p:cxnSp>
        <p:nvCxnSpPr>
          <p:cNvPr id="9" name="Přímá spojnice 8">
            <a:extLst>
              <a:ext uri="{FF2B5EF4-FFF2-40B4-BE49-F238E27FC236}">
                <a16:creationId xmlns:a16="http://schemas.microsoft.com/office/drawing/2014/main" id="{8F7C352C-EE08-4B71-B4D5-543525C3B5F9}"/>
              </a:ext>
            </a:extLst>
          </p:cNvPr>
          <p:cNvCxnSpPr>
            <a:cxnSpLocks/>
          </p:cNvCxnSpPr>
          <p:nvPr/>
        </p:nvCxnSpPr>
        <p:spPr>
          <a:xfrm>
            <a:off x="556954" y="3849329"/>
            <a:ext cx="11116394" cy="0"/>
          </a:xfrm>
          <a:prstGeom prst="line">
            <a:avLst/>
          </a:prstGeom>
          <a:ln>
            <a:solidFill>
              <a:srgbClr val="98141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6490497"/>
      </p:ext>
    </p:extLst>
  </p:cSld>
  <p:clrMapOvr>
    <a:masterClrMapping/>
  </p:clrMapOvr>
  <p:transition spd="slow"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Druhy očkovadel</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10</a:t>
            </a:fld>
            <a:fld id="{31E77A96-41B8-48BF-B2E4-2BF7EFD47B93}" type="slidenum">
              <a:rPr lang="cs-CZ" sz="1400" i="1">
                <a:solidFill>
                  <a:schemeClr val="bg1"/>
                </a:solidFill>
                <a:latin typeface="+mn-lt"/>
              </a:rPr>
              <a:t>10</a:t>
            </a:fld>
            <a:fld id="{97BBEA7B-813E-4FC7-ADFD-C970B934FBBD}" type="slidenum">
              <a:rPr lang="cs-CZ" sz="1400" i="1">
                <a:solidFill>
                  <a:schemeClr val="bg1"/>
                </a:solidFill>
                <a:latin typeface="+mn-lt"/>
              </a:rPr>
              <a:t>10</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8: Charakteristika metalurgických pochodů výroby a mimopecní zpracování litin</a:t>
            </a:r>
            <a:endParaRPr lang="cs-CZ" sz="1300" i="1" dirty="0">
              <a:solidFill>
                <a:schemeClr val="bg1"/>
              </a:solidFill>
              <a:latin typeface="+mn-lt"/>
            </a:endParaRPr>
          </a:p>
          <a:p>
            <a:pPr algn="l">
              <a:defRPr/>
            </a:pPr>
            <a:endParaRPr lang="sk-SK" dirty="0"/>
          </a:p>
        </p:txBody>
      </p:sp>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5" y="965199"/>
            <a:ext cx="11301652" cy="5613401"/>
          </a:xfrm>
        </p:spPr>
        <p:txBody>
          <a:bodyPr>
            <a:normAutofit/>
          </a:bodyPr>
          <a:lstStyle/>
          <a:p>
            <a:pPr algn="just">
              <a:lnSpc>
                <a:spcPct val="100000"/>
              </a:lnSpc>
              <a:spcBef>
                <a:spcPts val="300"/>
              </a:spcBef>
              <a:spcAft>
                <a:spcPts val="300"/>
              </a:spcAft>
              <a:buClr>
                <a:srgbClr val="98141B"/>
              </a:buClr>
              <a:buFont typeface="Wingdings" panose="05000000000000000000" pitchFamily="2" charset="2"/>
              <a:buChar char="ü"/>
            </a:pPr>
            <a:r>
              <a:rPr lang="cs-CZ" sz="1800" dirty="0">
                <a:latin typeface="Calibri" panose="020F0502020204030204" pitchFamily="34" charset="0"/>
                <a:ea typeface="Calibri" panose="020F0502020204030204" pitchFamily="34" charset="0"/>
                <a:cs typeface="Times New Roman" panose="02020603050405020304" pitchFamily="18" charset="0"/>
              </a:rPr>
              <a:t>Mimo očkovadel na bázi křemíku patří mezi známá očkovadla následující druhy:</a:t>
            </a:r>
          </a:p>
          <a:p>
            <a:pPr algn="just">
              <a:lnSpc>
                <a:spcPct val="100000"/>
              </a:lnSpc>
              <a:spcBef>
                <a:spcPts val="300"/>
              </a:spcBef>
              <a:spcAft>
                <a:spcPts val="300"/>
              </a:spcAft>
              <a:buClr>
                <a:srgbClr val="98141B"/>
              </a:buClr>
              <a:buFont typeface="Wingdings" panose="05000000000000000000" pitchFamily="2" charset="2"/>
              <a:buChar char="ü"/>
            </a:pPr>
            <a:r>
              <a:rPr lang="cs-CZ" sz="1800" b="1" dirty="0">
                <a:latin typeface="Calibri" panose="020F0502020204030204" pitchFamily="34" charset="0"/>
                <a:ea typeface="Calibri" panose="020F0502020204030204" pitchFamily="34" charset="0"/>
                <a:cs typeface="Times New Roman" panose="02020603050405020304" pitchFamily="18" charset="0"/>
              </a:rPr>
              <a:t>Očkovadla na bázi uhlíku</a:t>
            </a:r>
          </a:p>
          <a:p>
            <a:pPr marL="1012950" lvl="1" indent="-285750" algn="just">
              <a:lnSpc>
                <a:spcPct val="100000"/>
              </a:lnSpc>
              <a:spcBef>
                <a:spcPts val="300"/>
              </a:spcBef>
              <a:spcAft>
                <a:spcPts val="300"/>
              </a:spcAft>
              <a:buClr>
                <a:srgbClr val="98141B"/>
              </a:buClr>
              <a:buFont typeface="Wingdings" panose="05000000000000000000" pitchFamily="2" charset="2"/>
              <a:buChar char="Ø"/>
            </a:pPr>
            <a:r>
              <a:rPr lang="cs-CZ" sz="1800" i="1" dirty="0">
                <a:latin typeface="Calibri" panose="020F0502020204030204" pitchFamily="34" charset="0"/>
                <a:ea typeface="Calibri" panose="020F0502020204030204" pitchFamily="34" charset="0"/>
                <a:cs typeface="Times New Roman" panose="02020603050405020304" pitchFamily="18" charset="0"/>
              </a:rPr>
              <a:t>Cca 30 % krystalického uhlíku a 40–50 % křemíku</a:t>
            </a:r>
          </a:p>
          <a:p>
            <a:pPr marL="1012950" lvl="1" indent="-285750" algn="just">
              <a:lnSpc>
                <a:spcPct val="100000"/>
              </a:lnSpc>
              <a:spcBef>
                <a:spcPts val="300"/>
              </a:spcBef>
              <a:spcAft>
                <a:spcPts val="300"/>
              </a:spcAft>
              <a:buClr>
                <a:srgbClr val="98141B"/>
              </a:buClr>
              <a:buFont typeface="Wingdings" panose="05000000000000000000" pitchFamily="2" charset="2"/>
              <a:buChar char="Ø"/>
            </a:pPr>
            <a:r>
              <a:rPr lang="cs-CZ" sz="1800" i="1" dirty="0">
                <a:latin typeface="Calibri" panose="020F0502020204030204" pitchFamily="34" charset="0"/>
                <a:ea typeface="Calibri" panose="020F0502020204030204" pitchFamily="34" charset="0"/>
                <a:cs typeface="Times New Roman" panose="02020603050405020304" pitchFamily="18" charset="0"/>
              </a:rPr>
              <a:t>Nemá účinek u litin s nízkým obsahem síry (nelze použít u LKG)</a:t>
            </a:r>
          </a:p>
          <a:p>
            <a:pPr marL="1012950" lvl="1" indent="-285750" algn="just">
              <a:lnSpc>
                <a:spcPct val="100000"/>
              </a:lnSpc>
              <a:spcBef>
                <a:spcPts val="300"/>
              </a:spcBef>
              <a:spcAft>
                <a:spcPts val="300"/>
              </a:spcAft>
              <a:buClr>
                <a:srgbClr val="98141B"/>
              </a:buClr>
              <a:buFont typeface="Wingdings" panose="05000000000000000000" pitchFamily="2" charset="2"/>
              <a:buChar char="Ø"/>
            </a:pPr>
            <a:r>
              <a:rPr lang="cs-CZ" sz="1800" i="1" dirty="0">
                <a:latin typeface="Calibri" panose="020F0502020204030204" pitchFamily="34" charset="0"/>
                <a:ea typeface="Calibri" panose="020F0502020204030204" pitchFamily="34" charset="0"/>
                <a:cs typeface="Times New Roman" panose="02020603050405020304" pitchFamily="18" charset="0"/>
              </a:rPr>
              <a:t>Hůře se rozpouštějí a proto je nutná vysoká teplota kovu (až nad  1450 °C)</a:t>
            </a:r>
          </a:p>
          <a:p>
            <a:pPr marL="1012950" lvl="1" indent="-285750" algn="just">
              <a:lnSpc>
                <a:spcPct val="100000"/>
              </a:lnSpc>
              <a:spcBef>
                <a:spcPts val="300"/>
              </a:spcBef>
              <a:spcAft>
                <a:spcPts val="300"/>
              </a:spcAft>
              <a:buClr>
                <a:srgbClr val="98141B"/>
              </a:buClr>
              <a:buFont typeface="Wingdings" panose="05000000000000000000" pitchFamily="2" charset="2"/>
              <a:buChar char="Ø"/>
            </a:pPr>
            <a:r>
              <a:rPr lang="cs-CZ" sz="1800" i="1" dirty="0">
                <a:latin typeface="Calibri" panose="020F0502020204030204" pitchFamily="34" charset="0"/>
                <a:ea typeface="Calibri" panose="020F0502020204030204" pitchFamily="34" charset="0"/>
                <a:cs typeface="Times New Roman" panose="02020603050405020304" pitchFamily="18" charset="0"/>
              </a:rPr>
              <a:t>Dávkují se do pánve v množství 0,4–0,8 %</a:t>
            </a:r>
          </a:p>
          <a:p>
            <a:pPr algn="just">
              <a:lnSpc>
                <a:spcPct val="100000"/>
              </a:lnSpc>
              <a:spcBef>
                <a:spcPts val="300"/>
              </a:spcBef>
              <a:spcAft>
                <a:spcPts val="300"/>
              </a:spcAft>
              <a:buClr>
                <a:srgbClr val="98141B"/>
              </a:buClr>
              <a:buFont typeface="Wingdings" panose="05000000000000000000" pitchFamily="2" charset="2"/>
              <a:buChar char="ü"/>
            </a:pPr>
            <a:r>
              <a:rPr lang="cs-CZ" sz="1800" b="1" dirty="0">
                <a:latin typeface="Calibri" panose="020F0502020204030204" pitchFamily="34" charset="0"/>
                <a:ea typeface="Calibri" panose="020F0502020204030204" pitchFamily="34" charset="0"/>
                <a:cs typeface="Times New Roman" panose="02020603050405020304" pitchFamily="18" charset="0"/>
              </a:rPr>
              <a:t>Silikokalcium</a:t>
            </a:r>
          </a:p>
          <a:p>
            <a:pPr marL="1012950" lvl="1" indent="-285750" algn="just">
              <a:lnSpc>
                <a:spcPct val="100000"/>
              </a:lnSpc>
              <a:spcBef>
                <a:spcPts val="300"/>
              </a:spcBef>
              <a:spcAft>
                <a:spcPts val="300"/>
              </a:spcAft>
              <a:buClr>
                <a:srgbClr val="98141B"/>
              </a:buClr>
              <a:buFont typeface="Wingdings" panose="05000000000000000000" pitchFamily="2" charset="2"/>
              <a:buChar char="Ø"/>
            </a:pPr>
            <a:r>
              <a:rPr lang="cs-CZ" sz="1800" i="1" dirty="0">
                <a:latin typeface="Calibri" panose="020F0502020204030204" pitchFamily="34" charset="0"/>
                <a:ea typeface="Calibri" panose="020F0502020204030204" pitchFamily="34" charset="0"/>
                <a:cs typeface="Times New Roman" panose="02020603050405020304" pitchFamily="18" charset="0"/>
              </a:rPr>
              <a:t>Silně dezoxidační a desulfurační účinek </a:t>
            </a:r>
          </a:p>
          <a:p>
            <a:pPr marL="1012950" lvl="1" indent="-285750" algn="just">
              <a:lnSpc>
                <a:spcPct val="100000"/>
              </a:lnSpc>
              <a:spcBef>
                <a:spcPts val="300"/>
              </a:spcBef>
              <a:spcAft>
                <a:spcPts val="300"/>
              </a:spcAft>
              <a:buClr>
                <a:srgbClr val="98141B"/>
              </a:buClr>
              <a:buFont typeface="Wingdings" panose="05000000000000000000" pitchFamily="2" charset="2"/>
              <a:buChar char="Ø"/>
            </a:pPr>
            <a:r>
              <a:rPr lang="cs-CZ" sz="1800" i="1" dirty="0">
                <a:latin typeface="Calibri" panose="020F0502020204030204" pitchFamily="34" charset="0"/>
                <a:ea typeface="Calibri" panose="020F0502020204030204" pitchFamily="34" charset="0"/>
                <a:cs typeface="Times New Roman" panose="02020603050405020304" pitchFamily="18" charset="0"/>
              </a:rPr>
              <a:t>Pro očkování litiny není příliš běžné</a:t>
            </a:r>
          </a:p>
          <a:p>
            <a:pPr marL="1012950" lvl="1" indent="-285750" algn="just">
              <a:lnSpc>
                <a:spcPct val="100000"/>
              </a:lnSpc>
              <a:spcBef>
                <a:spcPts val="300"/>
              </a:spcBef>
              <a:spcAft>
                <a:spcPts val="300"/>
              </a:spcAft>
              <a:buClr>
                <a:srgbClr val="98141B"/>
              </a:buClr>
              <a:buFont typeface="Wingdings" panose="05000000000000000000" pitchFamily="2" charset="2"/>
              <a:buChar char="Ø"/>
            </a:pPr>
            <a:r>
              <a:rPr lang="cs-CZ" sz="1800" i="1" dirty="0">
                <a:latin typeface="Calibri" panose="020F0502020204030204" pitchFamily="34" charset="0"/>
                <a:ea typeface="Calibri" panose="020F0502020204030204" pitchFamily="34" charset="0"/>
                <a:cs typeface="Times New Roman" panose="02020603050405020304" pitchFamily="18" charset="0"/>
              </a:rPr>
              <a:t>Očkovací účinek i při velmi nízkém obsahu síry v litině, očkovací účinek velmi rychle odeznívá</a:t>
            </a:r>
          </a:p>
          <a:p>
            <a:pPr marL="1012950" lvl="1" indent="-285750" algn="just">
              <a:lnSpc>
                <a:spcPct val="100000"/>
              </a:lnSpc>
              <a:spcBef>
                <a:spcPts val="300"/>
              </a:spcBef>
              <a:spcAft>
                <a:spcPts val="300"/>
              </a:spcAft>
              <a:buClr>
                <a:srgbClr val="98141B"/>
              </a:buClr>
              <a:buFont typeface="Wingdings" panose="05000000000000000000" pitchFamily="2" charset="2"/>
              <a:buChar char="Ø"/>
            </a:pPr>
            <a:r>
              <a:rPr lang="cs-CZ" sz="1800" i="1" dirty="0">
                <a:latin typeface="Calibri" panose="020F0502020204030204" pitchFamily="34" charset="0"/>
                <a:ea typeface="Calibri" panose="020F0502020204030204" pitchFamily="34" charset="0"/>
                <a:cs typeface="Times New Roman" panose="02020603050405020304" pitchFamily="18" charset="0"/>
              </a:rPr>
              <a:t>Cca 30 % Ca a 65 % Si, dávkování 0,2–0,4 %</a:t>
            </a:r>
          </a:p>
          <a:p>
            <a:pPr algn="just">
              <a:lnSpc>
                <a:spcPct val="100000"/>
              </a:lnSpc>
              <a:spcBef>
                <a:spcPts val="300"/>
              </a:spcBef>
              <a:spcAft>
                <a:spcPts val="300"/>
              </a:spcAft>
              <a:buClr>
                <a:srgbClr val="98141B"/>
              </a:buClr>
              <a:buFont typeface="Wingdings" panose="05000000000000000000" pitchFamily="2" charset="2"/>
              <a:buChar char="ü"/>
            </a:pPr>
            <a:r>
              <a:rPr lang="cs-CZ" sz="1800" b="1" dirty="0">
                <a:latin typeface="Calibri" panose="020F0502020204030204" pitchFamily="34" charset="0"/>
                <a:ea typeface="Calibri" panose="020F0502020204030204" pitchFamily="34" charset="0"/>
                <a:cs typeface="Times New Roman" panose="02020603050405020304" pitchFamily="18" charset="0"/>
              </a:rPr>
              <a:t>Karbid křemíku</a:t>
            </a:r>
          </a:p>
          <a:p>
            <a:pPr marL="1012950" lvl="1" indent="-285750" algn="just">
              <a:lnSpc>
                <a:spcPct val="100000"/>
              </a:lnSpc>
              <a:spcBef>
                <a:spcPts val="300"/>
              </a:spcBef>
              <a:spcAft>
                <a:spcPts val="300"/>
              </a:spcAft>
              <a:buClr>
                <a:srgbClr val="98141B"/>
              </a:buClr>
              <a:buFont typeface="Wingdings" panose="05000000000000000000" pitchFamily="2" charset="2"/>
              <a:buChar char="Ø"/>
            </a:pPr>
            <a:r>
              <a:rPr lang="cs-CZ" sz="1800" i="1" dirty="0">
                <a:latin typeface="Calibri" panose="020F0502020204030204" pitchFamily="34" charset="0"/>
                <a:ea typeface="Calibri" panose="020F0502020204030204" pitchFamily="34" charset="0"/>
                <a:cs typeface="Times New Roman" panose="02020603050405020304" pitchFamily="18" charset="0"/>
              </a:rPr>
              <a:t>Poměrně nové očkovadlo, účinné i v krystalizačně nepříznivých podmínkách </a:t>
            </a:r>
          </a:p>
          <a:p>
            <a:pPr marL="1012950" lvl="1" indent="-285750" algn="just">
              <a:lnSpc>
                <a:spcPct val="100000"/>
              </a:lnSpc>
              <a:spcBef>
                <a:spcPts val="300"/>
              </a:spcBef>
              <a:spcAft>
                <a:spcPts val="300"/>
              </a:spcAft>
              <a:buClr>
                <a:srgbClr val="98141B"/>
              </a:buClr>
              <a:buFont typeface="Wingdings" panose="05000000000000000000" pitchFamily="2" charset="2"/>
              <a:buChar char="Ø"/>
            </a:pPr>
            <a:r>
              <a:rPr lang="cs-CZ" sz="1800" i="1" dirty="0">
                <a:latin typeface="Calibri" panose="020F0502020204030204" pitchFamily="34" charset="0"/>
                <a:ea typeface="Calibri" panose="020F0502020204030204" pitchFamily="34" charset="0"/>
                <a:cs typeface="Times New Roman" panose="02020603050405020304" pitchFamily="18" charset="0"/>
              </a:rPr>
              <a:t>Očkovací účinek je dlouhodobý, zárodky se tvoří postupně, jelikož karbid křemíku se v litině kvůli vysoké tavicí teplotě neroztaví, ale postupně se rozpouští</a:t>
            </a:r>
          </a:p>
          <a:p>
            <a:pPr marL="1012950" lvl="1" indent="-285750" algn="just">
              <a:lnSpc>
                <a:spcPct val="100000"/>
              </a:lnSpc>
              <a:spcBef>
                <a:spcPts val="300"/>
              </a:spcBef>
              <a:spcAft>
                <a:spcPts val="300"/>
              </a:spcAft>
              <a:buClr>
                <a:srgbClr val="98141B"/>
              </a:buClr>
              <a:buFont typeface="Wingdings" panose="05000000000000000000" pitchFamily="2" charset="2"/>
              <a:buChar char="Ø"/>
            </a:pPr>
            <a:r>
              <a:rPr lang="cs-CZ" sz="1800" i="1" dirty="0">
                <a:latin typeface="Calibri" panose="020F0502020204030204" pitchFamily="34" charset="0"/>
                <a:ea typeface="Calibri" panose="020F0502020204030204" pitchFamily="34" charset="0"/>
                <a:cs typeface="Times New Roman" panose="02020603050405020304" pitchFamily="18" charset="0"/>
              </a:rPr>
              <a:t>Očkovadlo obsahuje asi 85–90 % SiC, dávkování okolo 0,5 %</a:t>
            </a: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Obrázek 4">
            <a:extLst>
              <a:ext uri="{FF2B5EF4-FFF2-40B4-BE49-F238E27FC236}">
                <a16:creationId xmlns:a16="http://schemas.microsoft.com/office/drawing/2014/main" id="{C318CE7E-2155-4B26-9943-A6B21EE29EAC}"/>
              </a:ext>
            </a:extLst>
          </p:cNvPr>
          <p:cNvPicPr>
            <a:picLocks noChangeAspect="1"/>
          </p:cNvPicPr>
          <p:nvPr/>
        </p:nvPicPr>
        <p:blipFill rotWithShape="1">
          <a:blip r:embed="rId4"/>
          <a:srcRect t="13411" b="21050"/>
          <a:stretch/>
        </p:blipFill>
        <p:spPr>
          <a:xfrm>
            <a:off x="9394372" y="2816755"/>
            <a:ext cx="2438400" cy="1598084"/>
          </a:xfrm>
          <a:prstGeom prst="rect">
            <a:avLst/>
          </a:prstGeom>
        </p:spPr>
      </p:pic>
      <p:pic>
        <p:nvPicPr>
          <p:cNvPr id="1028" name="Picture 4" descr="Černý karbid křemíku - SiC | POLPUR">
            <a:extLst>
              <a:ext uri="{FF2B5EF4-FFF2-40B4-BE49-F238E27FC236}">
                <a16:creationId xmlns:a16="http://schemas.microsoft.com/office/drawing/2014/main" id="{3B060518-0BFF-4BCA-9B67-C891B5AEF68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9612" b="10213"/>
          <a:stretch/>
        </p:blipFill>
        <p:spPr bwMode="auto">
          <a:xfrm>
            <a:off x="8740681" y="499722"/>
            <a:ext cx="2286000" cy="1598083"/>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3FF2D303-F97D-457B-B7B0-FDC9C7A8285F}"/>
              </a:ext>
            </a:extLst>
          </p:cNvPr>
          <p:cNvSpPr txBox="1"/>
          <p:nvPr/>
        </p:nvSpPr>
        <p:spPr>
          <a:xfrm>
            <a:off x="9045490" y="2156158"/>
            <a:ext cx="1676382" cy="369332"/>
          </a:xfrm>
          <a:prstGeom prst="rect">
            <a:avLst/>
          </a:prstGeom>
          <a:noFill/>
        </p:spPr>
        <p:txBody>
          <a:bodyPr wrap="square" rtlCol="0">
            <a:spAutoFit/>
          </a:bodyPr>
          <a:lstStyle/>
          <a:p>
            <a:r>
              <a:rPr lang="cs-CZ" i="1" dirty="0"/>
              <a:t>Karbid křemíku</a:t>
            </a:r>
          </a:p>
        </p:txBody>
      </p:sp>
      <p:sp>
        <p:nvSpPr>
          <p:cNvPr id="9" name="TextovéPole 8">
            <a:extLst>
              <a:ext uri="{FF2B5EF4-FFF2-40B4-BE49-F238E27FC236}">
                <a16:creationId xmlns:a16="http://schemas.microsoft.com/office/drawing/2014/main" id="{F1ACD776-42BA-4A65-BC2E-A630E41EDB54}"/>
              </a:ext>
            </a:extLst>
          </p:cNvPr>
          <p:cNvSpPr txBox="1"/>
          <p:nvPr/>
        </p:nvSpPr>
        <p:spPr>
          <a:xfrm>
            <a:off x="9883681" y="4653756"/>
            <a:ext cx="184731" cy="369332"/>
          </a:xfrm>
          <a:prstGeom prst="rect">
            <a:avLst/>
          </a:prstGeom>
          <a:noFill/>
        </p:spPr>
        <p:txBody>
          <a:bodyPr wrap="none" rtlCol="0">
            <a:spAutoFit/>
          </a:bodyPr>
          <a:lstStyle/>
          <a:p>
            <a:endParaRPr lang="cs-CZ" dirty="0"/>
          </a:p>
        </p:txBody>
      </p:sp>
      <p:sp>
        <p:nvSpPr>
          <p:cNvPr id="10" name="TextovéPole 9">
            <a:extLst>
              <a:ext uri="{FF2B5EF4-FFF2-40B4-BE49-F238E27FC236}">
                <a16:creationId xmlns:a16="http://schemas.microsoft.com/office/drawing/2014/main" id="{13CF3963-C188-4BEB-B0F6-11CBFD766EBC}"/>
              </a:ext>
            </a:extLst>
          </p:cNvPr>
          <p:cNvSpPr txBox="1"/>
          <p:nvPr/>
        </p:nvSpPr>
        <p:spPr>
          <a:xfrm>
            <a:off x="9933442" y="4364068"/>
            <a:ext cx="1388009" cy="369332"/>
          </a:xfrm>
          <a:prstGeom prst="rect">
            <a:avLst/>
          </a:prstGeom>
          <a:noFill/>
        </p:spPr>
        <p:txBody>
          <a:bodyPr wrap="none" rtlCol="0">
            <a:spAutoFit/>
          </a:bodyPr>
          <a:lstStyle/>
          <a:p>
            <a:r>
              <a:rPr lang="cs-CZ" i="1" dirty="0"/>
              <a:t>Silikokalcium</a:t>
            </a:r>
          </a:p>
        </p:txBody>
      </p:sp>
      <p:sp>
        <p:nvSpPr>
          <p:cNvPr id="12" name="Zástupný symbol pro číslo snímku 11">
            <a:extLst>
              <a:ext uri="{FF2B5EF4-FFF2-40B4-BE49-F238E27FC236}">
                <a16:creationId xmlns:a16="http://schemas.microsoft.com/office/drawing/2014/main" id="{EE18825A-25AC-4298-88E7-5E52F73EF6A3}"/>
              </a:ext>
            </a:extLst>
          </p:cNvPr>
          <p:cNvSpPr>
            <a:spLocks noGrp="1"/>
          </p:cNvSpPr>
          <p:nvPr>
            <p:ph type="sldNum" sz="quarter" idx="12"/>
          </p:nvPr>
        </p:nvSpPr>
        <p:spPr/>
        <p:txBody>
          <a:bodyPr/>
          <a:lstStyle/>
          <a:p>
            <a:pPr>
              <a:defRPr/>
            </a:pPr>
            <a:fld id="{8B7A71C2-0F8F-7841-B85A-445BD80B66CF}" type="slidenum">
              <a:rPr lang="sk-SK" altLang="cs-CZ" smtClean="0"/>
              <a:pPr>
                <a:defRPr/>
              </a:pPr>
              <a:t>10</a:t>
            </a:fld>
            <a:r>
              <a:rPr lang="sk-SK" altLang="cs-CZ"/>
              <a:t>/23</a:t>
            </a:r>
            <a:endParaRPr lang="sk-SK" altLang="cs-CZ" dirty="0"/>
          </a:p>
        </p:txBody>
      </p:sp>
    </p:spTree>
    <p:extLst>
      <p:ext uri="{BB962C8B-B14F-4D97-AF65-F5344CB8AC3E}">
        <p14:creationId xmlns:p14="http://schemas.microsoft.com/office/powerpoint/2010/main" val="881490788"/>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Způsob očkování</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11</a:t>
            </a:fld>
            <a:fld id="{31E77A96-41B8-48BF-B2E4-2BF7EFD47B93}" type="slidenum">
              <a:rPr lang="cs-CZ" sz="1400" i="1">
                <a:solidFill>
                  <a:schemeClr val="bg1"/>
                </a:solidFill>
                <a:latin typeface="+mn-lt"/>
              </a:rPr>
              <a:t>11</a:t>
            </a:fld>
            <a:fld id="{97BBEA7B-813E-4FC7-ADFD-C970B934FBBD}" type="slidenum">
              <a:rPr lang="cs-CZ" sz="1400" i="1">
                <a:solidFill>
                  <a:schemeClr val="bg1"/>
                </a:solidFill>
                <a:latin typeface="+mn-lt"/>
              </a:rPr>
              <a:t>11</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8: Charakteristika metalurgických pochodů výroby a mimopecní zpracování litin</a:t>
            </a:r>
            <a:endParaRPr lang="cs-CZ" sz="1300" i="1" dirty="0">
              <a:solidFill>
                <a:schemeClr val="bg1"/>
              </a:solidFill>
              <a:latin typeface="+mn-lt"/>
            </a:endParaRPr>
          </a:p>
          <a:p>
            <a:pPr algn="l">
              <a:defRPr/>
            </a:pPr>
            <a:endParaRPr lang="sk-SK" dirty="0"/>
          </a:p>
        </p:txBody>
      </p:sp>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5" y="965199"/>
            <a:ext cx="11540458" cy="5613401"/>
          </a:xfrm>
        </p:spPr>
        <p:txBody>
          <a:bodyPr/>
          <a:lstStyle/>
          <a:p>
            <a:pPr algn="just">
              <a:lnSpc>
                <a:spcPct val="100000"/>
              </a:lnSpc>
              <a:spcBef>
                <a:spcPts val="300"/>
              </a:spcBef>
              <a:spcAft>
                <a:spcPts val="300"/>
              </a:spcAft>
              <a:buClr>
                <a:srgbClr val="98141B"/>
              </a:buClr>
              <a:buFont typeface="Wingdings" panose="05000000000000000000" pitchFamily="2" charset="2"/>
              <a:buChar char="ü"/>
            </a:pPr>
            <a:r>
              <a:rPr lang="cs-CZ" sz="1800" b="1" dirty="0">
                <a:latin typeface="Calibri" panose="020F0502020204030204" pitchFamily="34" charset="0"/>
                <a:ea typeface="Calibri" panose="020F0502020204030204" pitchFamily="34" charset="0"/>
                <a:cs typeface="Times New Roman" panose="02020603050405020304" pitchFamily="18" charset="0"/>
              </a:rPr>
              <a:t>Podle typu očkovadla můžeme rozlišovat:</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dirty="0">
                <a:latin typeface="Calibri" panose="020F0502020204030204" pitchFamily="34" charset="0"/>
                <a:cs typeface="Times New Roman" panose="02020603050405020304" pitchFamily="18" charset="0"/>
              </a:rPr>
              <a:t>Očkování tekutým očkovadlem (méně častý způsob)</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dirty="0">
                <a:latin typeface="Calibri" panose="020F0502020204030204" pitchFamily="34" charset="0"/>
                <a:cs typeface="Times New Roman" panose="02020603050405020304" pitchFamily="18" charset="0"/>
              </a:rPr>
              <a:t>Očkování granulovaným očkovadlem (nejčastější způsob) – rozměr zrn od 0,2 mm až po 8–10 mm</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dirty="0">
                <a:latin typeface="Calibri" panose="020F0502020204030204" pitchFamily="34" charset="0"/>
                <a:cs typeface="Times New Roman" panose="02020603050405020304" pitchFamily="18" charset="0"/>
              </a:rPr>
              <a:t>Očkování kompaktními tělísky vkládanými buď do licí jamky nebo do reakční komůrky ve vtokové soustavě</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dirty="0">
                <a:latin typeface="Calibri" panose="020F0502020204030204" pitchFamily="34" charset="0"/>
                <a:cs typeface="Times New Roman" panose="02020603050405020304" pitchFamily="18" charset="0"/>
              </a:rPr>
              <a:t>Očkování plněnými profily</a:t>
            </a:r>
          </a:p>
          <a:p>
            <a:pPr marL="554038" indent="-285750" algn="just">
              <a:lnSpc>
                <a:spcPct val="100000"/>
              </a:lnSpc>
              <a:spcBef>
                <a:spcPts val="300"/>
              </a:spcBef>
              <a:spcAft>
                <a:spcPts val="300"/>
              </a:spcAft>
              <a:buClr>
                <a:srgbClr val="98141B"/>
              </a:buClr>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algn="just">
              <a:lnSpc>
                <a:spcPct val="100000"/>
              </a:lnSpc>
              <a:spcBef>
                <a:spcPts val="300"/>
              </a:spcBef>
              <a:spcAft>
                <a:spcPts val="300"/>
              </a:spcAft>
              <a:buClr>
                <a:srgbClr val="98141B"/>
              </a:buClr>
              <a:buFont typeface="Wingdings" panose="05000000000000000000" pitchFamily="2" charset="2"/>
              <a:buChar char="ü"/>
            </a:pPr>
            <a:r>
              <a:rPr lang="cs-CZ" sz="1800" b="1" dirty="0">
                <a:latin typeface="Calibri" panose="020F0502020204030204" pitchFamily="34" charset="0"/>
                <a:ea typeface="Calibri" panose="020F0502020204030204" pitchFamily="34" charset="0"/>
                <a:cs typeface="Times New Roman" panose="02020603050405020304" pitchFamily="18" charset="0"/>
              </a:rPr>
              <a:t>Hlavními metodami očkování jsou:</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u="sng" dirty="0">
                <a:latin typeface="Calibri" panose="020F0502020204030204" pitchFamily="34" charset="0"/>
                <a:cs typeface="Times New Roman" panose="02020603050405020304" pitchFamily="18" charset="0"/>
              </a:rPr>
              <a:t>Očkování v pánvi</a:t>
            </a:r>
            <a:r>
              <a:rPr lang="cs-CZ" altLang="cs-CZ" sz="1800" i="1" dirty="0">
                <a:latin typeface="Calibri" panose="020F0502020204030204" pitchFamily="34" charset="0"/>
                <a:cs typeface="Times New Roman" panose="02020603050405020304" pitchFamily="18" charset="0"/>
              </a:rPr>
              <a:t> ─ očkovadlo s vhodnou zrnitostí se vhodí do licí pánve v průběhu nalévání kovu z pece nebo z transportní do licí pánve v době, kdy je již zakryté dno pánve taveninou, nemělo by se očkovat do prázdné ani plné pánve, jelikož nebude zajištěno rozpuštění a homogenizace. Zrnitost se volí podle objemu kovu (malé pánve od 2–4 mm; velké pánve do 30 mm). Tato metoda není velmi výhodná, mezi očkováním a litím je poměrně dlouhá doba, proto je třeba používat větší množství očkovadla (u LLG 0,2–0,4 %; u LKG 0,5–1,2 %)</a:t>
            </a:r>
          </a:p>
          <a:p>
            <a:pPr marL="554038" indent="-285750" algn="just">
              <a:lnSpc>
                <a:spcPct val="100000"/>
              </a:lnSpc>
              <a:spcBef>
                <a:spcPts val="300"/>
              </a:spcBef>
              <a:spcAft>
                <a:spcPts val="300"/>
              </a:spcAft>
              <a:buFont typeface="Wingdings" panose="05000000000000000000" pitchFamily="2" charset="2"/>
              <a:buChar char="Ø"/>
            </a:pPr>
            <a:endParaRPr lang="cs-CZ" altLang="cs-CZ" sz="1800" b="1" i="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Zástupný symbol pro číslo snímku 7">
            <a:extLst>
              <a:ext uri="{FF2B5EF4-FFF2-40B4-BE49-F238E27FC236}">
                <a16:creationId xmlns:a16="http://schemas.microsoft.com/office/drawing/2014/main" id="{40F6D774-D8E8-4BFA-9276-A9B3EBC53DE4}"/>
              </a:ext>
            </a:extLst>
          </p:cNvPr>
          <p:cNvSpPr>
            <a:spLocks noGrp="1"/>
          </p:cNvSpPr>
          <p:nvPr>
            <p:ph type="sldNum" sz="quarter" idx="12"/>
          </p:nvPr>
        </p:nvSpPr>
        <p:spPr/>
        <p:txBody>
          <a:bodyPr/>
          <a:lstStyle/>
          <a:p>
            <a:pPr>
              <a:defRPr/>
            </a:pPr>
            <a:fld id="{8B7A71C2-0F8F-7841-B85A-445BD80B66CF}" type="slidenum">
              <a:rPr lang="sk-SK" altLang="cs-CZ" smtClean="0"/>
              <a:pPr>
                <a:defRPr/>
              </a:pPr>
              <a:t>11</a:t>
            </a:fld>
            <a:r>
              <a:rPr lang="sk-SK" altLang="cs-CZ"/>
              <a:t>/23</a:t>
            </a:r>
            <a:endParaRPr lang="sk-SK" altLang="cs-CZ" dirty="0"/>
          </a:p>
        </p:txBody>
      </p:sp>
    </p:spTree>
    <p:extLst>
      <p:ext uri="{BB962C8B-B14F-4D97-AF65-F5344CB8AC3E}">
        <p14:creationId xmlns:p14="http://schemas.microsoft.com/office/powerpoint/2010/main" val="3701477963"/>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Způsob očkování</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12</a:t>
            </a:fld>
            <a:fld id="{31E77A96-41B8-48BF-B2E4-2BF7EFD47B93}" type="slidenum">
              <a:rPr lang="cs-CZ" sz="1400" i="1">
                <a:solidFill>
                  <a:schemeClr val="bg1"/>
                </a:solidFill>
                <a:latin typeface="+mn-lt"/>
              </a:rPr>
              <a:t>12</a:t>
            </a:fld>
            <a:fld id="{97BBEA7B-813E-4FC7-ADFD-C970B934FBBD}" type="slidenum">
              <a:rPr lang="cs-CZ" sz="1400" i="1">
                <a:solidFill>
                  <a:schemeClr val="bg1"/>
                </a:solidFill>
                <a:latin typeface="+mn-lt"/>
              </a:rPr>
              <a:t>12</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8: Charakteristika metalurgických pochodů výroby a mimopecní zpracování litin</a:t>
            </a:r>
            <a:endParaRPr lang="cs-CZ" sz="1300" i="1" dirty="0">
              <a:solidFill>
                <a:schemeClr val="bg1"/>
              </a:solidFill>
              <a:latin typeface="+mn-lt"/>
            </a:endParaRPr>
          </a:p>
          <a:p>
            <a:pPr algn="l">
              <a:defRPr/>
            </a:pPr>
            <a:endParaRPr lang="sk-SK" dirty="0"/>
          </a:p>
        </p:txBody>
      </p:sp>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5" y="965199"/>
            <a:ext cx="11483308" cy="5613401"/>
          </a:xfrm>
        </p:spPr>
        <p:txBody>
          <a:bodyPr/>
          <a:lstStyle/>
          <a:p>
            <a:pPr algn="just">
              <a:lnSpc>
                <a:spcPct val="100000"/>
              </a:lnSpc>
              <a:spcBef>
                <a:spcPts val="300"/>
              </a:spcBef>
              <a:spcAft>
                <a:spcPts val="300"/>
              </a:spcAft>
              <a:buClr>
                <a:srgbClr val="98141B"/>
              </a:buClr>
              <a:buFont typeface="Wingdings" panose="05000000000000000000" pitchFamily="2" charset="2"/>
              <a:buChar char="ü"/>
            </a:pPr>
            <a:r>
              <a:rPr lang="cs-CZ" sz="1800" b="1" dirty="0">
                <a:latin typeface="Calibri" panose="020F0502020204030204" pitchFamily="34" charset="0"/>
                <a:ea typeface="Calibri" panose="020F0502020204030204" pitchFamily="34" charset="0"/>
                <a:cs typeface="Times New Roman" panose="02020603050405020304" pitchFamily="18" charset="0"/>
              </a:rPr>
              <a:t>Hlavními metodami očkování jsou:</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u="sng" dirty="0">
                <a:latin typeface="Calibri" panose="020F0502020204030204" pitchFamily="34" charset="0"/>
                <a:cs typeface="Times New Roman" panose="02020603050405020304" pitchFamily="18" charset="0"/>
              </a:rPr>
              <a:t>Očkování do proudu kovu</a:t>
            </a:r>
            <a:r>
              <a:rPr lang="cs-CZ" altLang="cs-CZ" sz="1800" i="1" dirty="0">
                <a:latin typeface="Calibri" panose="020F0502020204030204" pitchFamily="34" charset="0"/>
                <a:cs typeface="Times New Roman" panose="02020603050405020304" pitchFamily="18" charset="0"/>
              </a:rPr>
              <a:t> – používá se zejména při odlévání pomocí automatických licích zařízení. Očkovadlo s malou zrnitostí (okolo 1 mm) se kontinuálně fouká pomocí trubky do proudu kovu, který vytéká z pánve do formy nebo do mezipánve. Používá se především u LLG, dávkování 0,1–0,2 % FeSi</a:t>
            </a:r>
            <a:endParaRPr lang="cs-CZ" altLang="cs-CZ" sz="1800" i="1" u="sng"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u="sng" dirty="0">
                <a:latin typeface="Calibri" panose="020F0502020204030204" pitchFamily="34" charset="0"/>
                <a:cs typeface="Times New Roman" panose="02020603050405020304" pitchFamily="18" charset="0"/>
              </a:rPr>
              <a:t>Očkování plněným profilem</a:t>
            </a:r>
            <a:r>
              <a:rPr lang="cs-CZ" altLang="cs-CZ" sz="1800" i="1" dirty="0">
                <a:latin typeface="Calibri" panose="020F0502020204030204" pitchFamily="34" charset="0"/>
                <a:cs typeface="Times New Roman" panose="02020603050405020304" pitchFamily="18" charset="0"/>
              </a:rPr>
              <a:t> – očkovadlo je jemně drcené a obsažené v dutém tenkostěnném ocelovém profilu (průměr 9 nebo 13 mm), je žádoucí, aby se stěna profilu tavila na dně pánve, což je řízeno rychlostí posunu profilu, která je závislá na teplotě taveniny. Složení očkovadla se volí podle slévárny a výrobce. Dávkování pro LLG je 0,1–0,2 % a pro LKG 0,2–0,4 %</a:t>
            </a:r>
          </a:p>
          <a:p>
            <a:pPr marL="554038" indent="-285750" algn="just">
              <a:lnSpc>
                <a:spcPct val="100000"/>
              </a:lnSpc>
              <a:spcBef>
                <a:spcPts val="300"/>
              </a:spcBef>
              <a:spcAft>
                <a:spcPts val="300"/>
              </a:spcAft>
              <a:buFont typeface="Wingdings" panose="05000000000000000000" pitchFamily="2" charset="2"/>
              <a:buChar char="Ø"/>
            </a:pPr>
            <a:endParaRPr lang="cs-CZ" altLang="cs-CZ" sz="1800" b="1" i="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b="1" i="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marL="268288" indent="0" algn="just">
              <a:lnSpc>
                <a:spcPct val="100000"/>
              </a:lnSpc>
              <a:spcBef>
                <a:spcPts val="300"/>
              </a:spcBef>
              <a:spcAft>
                <a:spcPts val="300"/>
              </a:spcAft>
              <a:buNone/>
            </a:pPr>
            <a:endParaRPr lang="cs-CZ" altLang="cs-CZ" sz="1800" b="1" i="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Obrázek 4">
            <a:extLst>
              <a:ext uri="{FF2B5EF4-FFF2-40B4-BE49-F238E27FC236}">
                <a16:creationId xmlns:a16="http://schemas.microsoft.com/office/drawing/2014/main" id="{FCFCE222-F5ED-4D21-9617-B57F23153415}"/>
              </a:ext>
            </a:extLst>
          </p:cNvPr>
          <p:cNvPicPr>
            <a:picLocks noChangeAspect="1"/>
          </p:cNvPicPr>
          <p:nvPr/>
        </p:nvPicPr>
        <p:blipFill>
          <a:blip r:embed="rId4"/>
          <a:stretch>
            <a:fillRect/>
          </a:stretch>
        </p:blipFill>
        <p:spPr>
          <a:xfrm>
            <a:off x="9501446" y="4074863"/>
            <a:ext cx="1828800" cy="1533525"/>
          </a:xfrm>
          <a:prstGeom prst="rect">
            <a:avLst/>
          </a:prstGeom>
        </p:spPr>
      </p:pic>
      <p:pic>
        <p:nvPicPr>
          <p:cNvPr id="11" name="Obrázek 10">
            <a:extLst>
              <a:ext uri="{FF2B5EF4-FFF2-40B4-BE49-F238E27FC236}">
                <a16:creationId xmlns:a16="http://schemas.microsoft.com/office/drawing/2014/main" id="{2ABDF748-BE06-4632-9504-331985F2ADAD}"/>
              </a:ext>
            </a:extLst>
          </p:cNvPr>
          <p:cNvPicPr>
            <a:picLocks noChangeAspect="1"/>
          </p:cNvPicPr>
          <p:nvPr/>
        </p:nvPicPr>
        <p:blipFill>
          <a:blip r:embed="rId5"/>
          <a:stretch>
            <a:fillRect/>
          </a:stretch>
        </p:blipFill>
        <p:spPr>
          <a:xfrm>
            <a:off x="4679338" y="3345248"/>
            <a:ext cx="3750945" cy="2760821"/>
          </a:xfrm>
          <a:prstGeom prst="rect">
            <a:avLst/>
          </a:prstGeom>
        </p:spPr>
      </p:pic>
      <p:sp>
        <p:nvSpPr>
          <p:cNvPr id="12" name="TextovéPole 11">
            <a:extLst>
              <a:ext uri="{FF2B5EF4-FFF2-40B4-BE49-F238E27FC236}">
                <a16:creationId xmlns:a16="http://schemas.microsoft.com/office/drawing/2014/main" id="{60692042-C5DD-4076-9FDE-A20EB49BE1F2}"/>
              </a:ext>
            </a:extLst>
          </p:cNvPr>
          <p:cNvSpPr txBox="1"/>
          <p:nvPr/>
        </p:nvSpPr>
        <p:spPr>
          <a:xfrm>
            <a:off x="4614816" y="6081224"/>
            <a:ext cx="3815467" cy="369332"/>
          </a:xfrm>
          <a:prstGeom prst="rect">
            <a:avLst/>
          </a:prstGeom>
          <a:noFill/>
        </p:spPr>
        <p:txBody>
          <a:bodyPr wrap="square" rtlCol="0">
            <a:spAutoFit/>
          </a:bodyPr>
          <a:lstStyle/>
          <a:p>
            <a:pPr algn="ctr"/>
            <a:r>
              <a:rPr lang="cs-CZ" i="1" dirty="0"/>
              <a:t>Očkování plněným profilem do pánve</a:t>
            </a:r>
          </a:p>
        </p:txBody>
      </p:sp>
      <p:sp>
        <p:nvSpPr>
          <p:cNvPr id="16" name="TextovéPole 15">
            <a:extLst>
              <a:ext uri="{FF2B5EF4-FFF2-40B4-BE49-F238E27FC236}">
                <a16:creationId xmlns:a16="http://schemas.microsoft.com/office/drawing/2014/main" id="{C15CD8BC-87DB-4A9E-A235-5D1DD527F257}"/>
              </a:ext>
            </a:extLst>
          </p:cNvPr>
          <p:cNvSpPr txBox="1"/>
          <p:nvPr/>
        </p:nvSpPr>
        <p:spPr>
          <a:xfrm>
            <a:off x="9733607" y="5647824"/>
            <a:ext cx="1364477" cy="369332"/>
          </a:xfrm>
          <a:prstGeom prst="rect">
            <a:avLst/>
          </a:prstGeom>
          <a:noFill/>
        </p:spPr>
        <p:txBody>
          <a:bodyPr wrap="none" rtlCol="0">
            <a:spAutoFit/>
          </a:bodyPr>
          <a:lstStyle/>
          <a:p>
            <a:pPr algn="ctr"/>
            <a:r>
              <a:rPr lang="cs-CZ" i="1" dirty="0"/>
              <a:t>Plněný profil</a:t>
            </a:r>
          </a:p>
        </p:txBody>
      </p:sp>
      <p:pic>
        <p:nvPicPr>
          <p:cNvPr id="17" name="Obrázek 16">
            <a:extLst>
              <a:ext uri="{FF2B5EF4-FFF2-40B4-BE49-F238E27FC236}">
                <a16:creationId xmlns:a16="http://schemas.microsoft.com/office/drawing/2014/main" id="{C3C10312-7963-445E-A9F5-C539C90EF13D}"/>
              </a:ext>
            </a:extLst>
          </p:cNvPr>
          <p:cNvPicPr>
            <a:picLocks noChangeAspect="1"/>
          </p:cNvPicPr>
          <p:nvPr/>
        </p:nvPicPr>
        <p:blipFill>
          <a:blip r:embed="rId6"/>
          <a:stretch>
            <a:fillRect/>
          </a:stretch>
        </p:blipFill>
        <p:spPr>
          <a:xfrm>
            <a:off x="1203722" y="3577181"/>
            <a:ext cx="2143125" cy="2528888"/>
          </a:xfrm>
          <a:prstGeom prst="rect">
            <a:avLst/>
          </a:prstGeom>
        </p:spPr>
      </p:pic>
      <p:sp>
        <p:nvSpPr>
          <p:cNvPr id="18" name="TextovéPole 17">
            <a:extLst>
              <a:ext uri="{FF2B5EF4-FFF2-40B4-BE49-F238E27FC236}">
                <a16:creationId xmlns:a16="http://schemas.microsoft.com/office/drawing/2014/main" id="{0CC45F6F-55CF-4343-8DD9-4B05C9A6D5AA}"/>
              </a:ext>
            </a:extLst>
          </p:cNvPr>
          <p:cNvSpPr txBox="1"/>
          <p:nvPr/>
        </p:nvSpPr>
        <p:spPr>
          <a:xfrm>
            <a:off x="951986" y="6089612"/>
            <a:ext cx="2646595" cy="369332"/>
          </a:xfrm>
          <a:prstGeom prst="rect">
            <a:avLst/>
          </a:prstGeom>
          <a:noFill/>
        </p:spPr>
        <p:txBody>
          <a:bodyPr wrap="square" rtlCol="0">
            <a:spAutoFit/>
          </a:bodyPr>
          <a:lstStyle/>
          <a:p>
            <a:pPr algn="ctr"/>
            <a:r>
              <a:rPr lang="cs-CZ" i="1" dirty="0"/>
              <a:t>Očkování do proudu kovu</a:t>
            </a:r>
          </a:p>
        </p:txBody>
      </p:sp>
      <p:sp>
        <p:nvSpPr>
          <p:cNvPr id="9" name="Zástupný symbol pro číslo snímku 8">
            <a:extLst>
              <a:ext uri="{FF2B5EF4-FFF2-40B4-BE49-F238E27FC236}">
                <a16:creationId xmlns:a16="http://schemas.microsoft.com/office/drawing/2014/main" id="{442CFF76-7078-45FA-931F-BBDB308C863B}"/>
              </a:ext>
            </a:extLst>
          </p:cNvPr>
          <p:cNvSpPr>
            <a:spLocks noGrp="1"/>
          </p:cNvSpPr>
          <p:nvPr>
            <p:ph type="sldNum" sz="quarter" idx="12"/>
          </p:nvPr>
        </p:nvSpPr>
        <p:spPr/>
        <p:txBody>
          <a:bodyPr/>
          <a:lstStyle/>
          <a:p>
            <a:pPr>
              <a:defRPr/>
            </a:pPr>
            <a:fld id="{8B7A71C2-0F8F-7841-B85A-445BD80B66CF}" type="slidenum">
              <a:rPr lang="sk-SK" altLang="cs-CZ" smtClean="0"/>
              <a:pPr>
                <a:defRPr/>
              </a:pPr>
              <a:t>12</a:t>
            </a:fld>
            <a:r>
              <a:rPr lang="sk-SK" altLang="cs-CZ"/>
              <a:t>/23</a:t>
            </a:r>
            <a:endParaRPr lang="sk-SK" altLang="cs-CZ" dirty="0"/>
          </a:p>
        </p:txBody>
      </p:sp>
    </p:spTree>
    <p:extLst>
      <p:ext uri="{BB962C8B-B14F-4D97-AF65-F5344CB8AC3E}">
        <p14:creationId xmlns:p14="http://schemas.microsoft.com/office/powerpoint/2010/main" val="2835013760"/>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Způsob očkování</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13</a:t>
            </a:fld>
            <a:fld id="{31E77A96-41B8-48BF-B2E4-2BF7EFD47B93}" type="slidenum">
              <a:rPr lang="cs-CZ" sz="1400" i="1">
                <a:solidFill>
                  <a:schemeClr val="bg1"/>
                </a:solidFill>
                <a:latin typeface="+mn-lt"/>
              </a:rPr>
              <a:t>13</a:t>
            </a:fld>
            <a:fld id="{97BBEA7B-813E-4FC7-ADFD-C970B934FBBD}" type="slidenum">
              <a:rPr lang="cs-CZ" sz="1400" i="1">
                <a:solidFill>
                  <a:schemeClr val="bg1"/>
                </a:solidFill>
                <a:latin typeface="+mn-lt"/>
              </a:rPr>
              <a:t>13</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8: Charakteristika metalurgických pochodů výroby a mimopecní zpracování litin</a:t>
            </a:r>
            <a:endParaRPr lang="cs-CZ" sz="1300" i="1" dirty="0">
              <a:solidFill>
                <a:schemeClr val="bg1"/>
              </a:solidFill>
              <a:latin typeface="+mn-lt"/>
            </a:endParaRPr>
          </a:p>
          <a:p>
            <a:pPr algn="l">
              <a:defRPr/>
            </a:pPr>
            <a:endParaRPr lang="sk-SK" dirty="0"/>
          </a:p>
        </p:txBody>
      </p:sp>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5" y="965199"/>
            <a:ext cx="11311858" cy="5613401"/>
          </a:xfrm>
        </p:spPr>
        <p:txBody>
          <a:bodyPr/>
          <a:lstStyle/>
          <a:p>
            <a:pPr algn="just">
              <a:lnSpc>
                <a:spcPct val="100000"/>
              </a:lnSpc>
              <a:spcBef>
                <a:spcPts val="300"/>
              </a:spcBef>
              <a:spcAft>
                <a:spcPts val="300"/>
              </a:spcAft>
              <a:buClr>
                <a:srgbClr val="98141B"/>
              </a:buClr>
              <a:buFont typeface="Wingdings" panose="05000000000000000000" pitchFamily="2" charset="2"/>
              <a:buChar char="ü"/>
            </a:pPr>
            <a:r>
              <a:rPr lang="cs-CZ" sz="1800" b="1" dirty="0">
                <a:latin typeface="Calibri" panose="020F0502020204030204" pitchFamily="34" charset="0"/>
                <a:ea typeface="Calibri" panose="020F0502020204030204" pitchFamily="34" charset="0"/>
                <a:cs typeface="Times New Roman" panose="02020603050405020304" pitchFamily="18" charset="0"/>
              </a:rPr>
              <a:t>Hlavními metodami očkování jsou:</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u="sng" dirty="0">
                <a:latin typeface="Calibri" panose="020F0502020204030204" pitchFamily="34" charset="0"/>
                <a:cs typeface="Times New Roman" panose="02020603050405020304" pitchFamily="18" charset="0"/>
              </a:rPr>
              <a:t>Očkování očkovacími tělísky</a:t>
            </a:r>
            <a:r>
              <a:rPr lang="cs-CZ" altLang="cs-CZ" sz="1800" i="1" dirty="0">
                <a:latin typeface="Calibri" panose="020F0502020204030204" pitchFamily="34" charset="0"/>
                <a:cs typeface="Times New Roman" panose="02020603050405020304" pitchFamily="18" charset="0"/>
              </a:rPr>
              <a:t> – Očkovadlo na bázi Fe-Si má tvar tělísek, ty se usazují na dno licí jamky, pod vtokový kůl nebo do filtru (viz obrázek). Velikost tělíska se volí podle množství kovu ve formě, dávkování 0,05–0,1 %</a:t>
            </a:r>
            <a:endParaRPr lang="cs-CZ" altLang="cs-CZ" sz="1800" b="1" i="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b="1" i="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b="1" i="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b="1" i="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b="1" i="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u="sng"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u="sng"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u="sng"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u="sng"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u="sng" dirty="0">
                <a:latin typeface="Calibri" panose="020F0502020204030204" pitchFamily="34" charset="0"/>
                <a:cs typeface="Times New Roman" panose="02020603050405020304" pitchFamily="18" charset="0"/>
              </a:rPr>
              <a:t>Očkování ve formě – metoda In mold</a:t>
            </a:r>
            <a:r>
              <a:rPr lang="cs-CZ" altLang="cs-CZ" sz="1800" i="1" dirty="0">
                <a:latin typeface="Calibri" panose="020F0502020204030204" pitchFamily="34" charset="0"/>
                <a:cs typeface="Times New Roman" panose="02020603050405020304" pitchFamily="18" charset="0"/>
              </a:rPr>
              <a:t> – dávkování očkovadla do speciální komůrky, která je předformovaná ve vtokové soustavě. Kov při lití touto komůrkou protéká a postupně rozpouští očkovadlo. Tato metoda je vhodná pro hromadnou výrobu.</a:t>
            </a: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Obrázek 9">
            <a:extLst>
              <a:ext uri="{FF2B5EF4-FFF2-40B4-BE49-F238E27FC236}">
                <a16:creationId xmlns:a16="http://schemas.microsoft.com/office/drawing/2014/main" id="{70CA9CC2-D45D-474D-8024-6B2D0A7B2EA5}"/>
              </a:ext>
            </a:extLst>
          </p:cNvPr>
          <p:cNvPicPr>
            <a:picLocks noChangeAspect="1"/>
          </p:cNvPicPr>
          <p:nvPr/>
        </p:nvPicPr>
        <p:blipFill>
          <a:blip r:embed="rId4"/>
          <a:stretch>
            <a:fillRect/>
          </a:stretch>
        </p:blipFill>
        <p:spPr>
          <a:xfrm>
            <a:off x="4513479" y="2181144"/>
            <a:ext cx="6423660" cy="2074545"/>
          </a:xfrm>
          <a:prstGeom prst="rect">
            <a:avLst/>
          </a:prstGeom>
        </p:spPr>
      </p:pic>
      <p:sp>
        <p:nvSpPr>
          <p:cNvPr id="11" name="TextovéPole 10">
            <a:extLst>
              <a:ext uri="{FF2B5EF4-FFF2-40B4-BE49-F238E27FC236}">
                <a16:creationId xmlns:a16="http://schemas.microsoft.com/office/drawing/2014/main" id="{DFB5F8D2-2776-4124-8D42-7C7D13430E11}"/>
              </a:ext>
            </a:extLst>
          </p:cNvPr>
          <p:cNvSpPr txBox="1"/>
          <p:nvPr/>
        </p:nvSpPr>
        <p:spPr>
          <a:xfrm>
            <a:off x="4801848" y="4250526"/>
            <a:ext cx="5925918" cy="369332"/>
          </a:xfrm>
          <a:prstGeom prst="rect">
            <a:avLst/>
          </a:prstGeom>
          <a:noFill/>
        </p:spPr>
        <p:txBody>
          <a:bodyPr wrap="none" rtlCol="0">
            <a:spAutoFit/>
          </a:bodyPr>
          <a:lstStyle/>
          <a:p>
            <a:r>
              <a:rPr lang="cs-CZ" b="1" i="1" dirty="0"/>
              <a:t>Očkování očkovacími tělísky</a:t>
            </a:r>
            <a:r>
              <a:rPr lang="cs-CZ" i="1" dirty="0"/>
              <a:t>: a) ve vtokové jamce; b) na filtru</a:t>
            </a:r>
          </a:p>
        </p:txBody>
      </p:sp>
      <p:sp>
        <p:nvSpPr>
          <p:cNvPr id="8" name="Zástupný symbol pro číslo snímku 7">
            <a:extLst>
              <a:ext uri="{FF2B5EF4-FFF2-40B4-BE49-F238E27FC236}">
                <a16:creationId xmlns:a16="http://schemas.microsoft.com/office/drawing/2014/main" id="{BDBC04EA-226E-42BD-A6F8-D07630D7B26F}"/>
              </a:ext>
            </a:extLst>
          </p:cNvPr>
          <p:cNvSpPr>
            <a:spLocks noGrp="1"/>
          </p:cNvSpPr>
          <p:nvPr>
            <p:ph type="sldNum" sz="quarter" idx="12"/>
          </p:nvPr>
        </p:nvSpPr>
        <p:spPr/>
        <p:txBody>
          <a:bodyPr/>
          <a:lstStyle/>
          <a:p>
            <a:pPr>
              <a:defRPr/>
            </a:pPr>
            <a:fld id="{8B7A71C2-0F8F-7841-B85A-445BD80B66CF}" type="slidenum">
              <a:rPr lang="sk-SK" altLang="cs-CZ" smtClean="0"/>
              <a:pPr>
                <a:defRPr/>
              </a:pPr>
              <a:t>13</a:t>
            </a:fld>
            <a:r>
              <a:rPr lang="sk-SK" altLang="cs-CZ"/>
              <a:t>/23</a:t>
            </a:r>
            <a:endParaRPr lang="sk-SK" altLang="cs-CZ" dirty="0"/>
          </a:p>
        </p:txBody>
      </p:sp>
    </p:spTree>
    <p:extLst>
      <p:ext uri="{BB962C8B-B14F-4D97-AF65-F5344CB8AC3E}">
        <p14:creationId xmlns:p14="http://schemas.microsoft.com/office/powerpoint/2010/main" val="60019314"/>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Kontrola očkovacího účinku</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8: Charakteristika metalurgických pochodů výroby a mimopecní zpracování litin</a:t>
            </a:r>
            <a:endParaRPr lang="cs-CZ" sz="1300" i="1" dirty="0">
              <a:solidFill>
                <a:schemeClr val="bg1"/>
              </a:solidFill>
              <a:latin typeface="+mn-lt"/>
            </a:endParaRPr>
          </a:p>
          <a:p>
            <a:pPr algn="l">
              <a:defRPr/>
            </a:pPr>
            <a:endParaRPr lang="sk-SK" dirty="0"/>
          </a:p>
        </p:txBody>
      </p:sp>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7" y="965199"/>
            <a:ext cx="4116958" cy="5613401"/>
          </a:xfrm>
        </p:spPr>
        <p:txBody>
          <a:bodyPr/>
          <a:lstStyle/>
          <a:p>
            <a:pPr algn="just">
              <a:lnSpc>
                <a:spcPct val="100000"/>
              </a:lnSpc>
              <a:spcBef>
                <a:spcPts val="300"/>
              </a:spcBef>
              <a:spcAft>
                <a:spcPts val="300"/>
              </a:spcAft>
              <a:buClr>
                <a:srgbClr val="98141B"/>
              </a:buClr>
              <a:buFont typeface="Wingdings" panose="05000000000000000000" pitchFamily="2" charset="2"/>
              <a:buChar char="ü"/>
            </a:pPr>
            <a:r>
              <a:rPr lang="cs-CZ" altLang="cs-CZ" sz="1800" b="1" dirty="0">
                <a:latin typeface="Calibri" panose="020F0502020204030204" pitchFamily="34" charset="0"/>
                <a:cs typeface="Times New Roman" panose="02020603050405020304" pitchFamily="18" charset="0"/>
              </a:rPr>
              <a:t>Očkovací účinek je možné kontrolovat</a:t>
            </a:r>
            <a:r>
              <a:rPr lang="cs-CZ" altLang="cs-CZ" sz="1800" b="1" i="1" dirty="0">
                <a:latin typeface="Calibri" panose="020F0502020204030204" pitchFamily="34" charset="0"/>
                <a:cs typeface="Times New Roman" panose="02020603050405020304" pitchFamily="18" charset="0"/>
              </a:rPr>
              <a:t>:</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u="sng" dirty="0">
                <a:latin typeface="Calibri" panose="020F0502020204030204" pitchFamily="34" charset="0"/>
                <a:cs typeface="Times New Roman" panose="02020603050405020304" pitchFamily="18" charset="0"/>
              </a:rPr>
              <a:t>Hloubkou zákalky</a:t>
            </a:r>
            <a:r>
              <a:rPr lang="cs-CZ" altLang="cs-CZ" sz="1800" i="1" dirty="0">
                <a:latin typeface="Calibri" panose="020F0502020204030204" pitchFamily="34" charset="0"/>
                <a:cs typeface="Times New Roman" panose="02020603050405020304" pitchFamily="18" charset="0"/>
              </a:rPr>
              <a:t> – zákalková zkouška je nejvhodnější kontrolou očkovacího účinku, je rychlá a nenáročná. Princip spočívá v odlití vzorku do zkušební formy, přelomení ztuhlého vzorku a změření hloubky zákalky (zákalka = bílé tuhnutí; tuhnutí grafitu ve formě cementitu)</a:t>
            </a:r>
            <a:endParaRPr lang="cs-CZ" altLang="cs-CZ" sz="1800" b="1" i="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Clr>
                <a:srgbClr val="98141B"/>
              </a:buClr>
              <a:buFont typeface="Wingdings" panose="05000000000000000000" pitchFamily="2" charset="2"/>
              <a:buChar char="Ø"/>
            </a:pPr>
            <a:endParaRPr lang="cs-CZ" altLang="cs-CZ" sz="1800" b="1" i="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u="sng" dirty="0">
                <a:latin typeface="Calibri" panose="020F0502020204030204" pitchFamily="34" charset="0"/>
                <a:cs typeface="Times New Roman" panose="02020603050405020304" pitchFamily="18" charset="0"/>
              </a:rPr>
              <a:t>Pomocí křivek ochlazování</a:t>
            </a:r>
            <a:r>
              <a:rPr lang="cs-CZ" altLang="cs-CZ" sz="1800" i="1" dirty="0">
                <a:latin typeface="Calibri" panose="020F0502020204030204" pitchFamily="34" charset="0"/>
                <a:cs typeface="Times New Roman" panose="02020603050405020304" pitchFamily="18" charset="0"/>
              </a:rPr>
              <a:t> – založeno na vyhodnocení teplot a tvaru křivky v oblasti tuhnutí eutektika, čím lepší je očkování, tím menší je přechlazení</a:t>
            </a:r>
            <a:endParaRPr lang="cs-CZ" altLang="cs-CZ" sz="1800" b="1" i="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Clr>
                <a:srgbClr val="98141B"/>
              </a:buClr>
              <a:buFont typeface="Wingdings" panose="05000000000000000000" pitchFamily="2" charset="2"/>
              <a:buChar char="Ø"/>
            </a:pPr>
            <a:endParaRPr lang="cs-CZ" altLang="cs-CZ" sz="1800" b="1" i="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u="sng" dirty="0">
                <a:latin typeface="Calibri" panose="020F0502020204030204" pitchFamily="34" charset="0"/>
                <a:cs typeface="Times New Roman" panose="02020603050405020304" pitchFamily="18" charset="0"/>
              </a:rPr>
              <a:t>Podle počtu eutektických zrn</a:t>
            </a:r>
          </a:p>
          <a:p>
            <a:pPr algn="just">
              <a:lnSpc>
                <a:spcPct val="100000"/>
              </a:lnSpc>
              <a:spcBef>
                <a:spcPts val="300"/>
              </a:spcBef>
              <a:spcAft>
                <a:spcPts val="300"/>
              </a:spcAft>
              <a:buFont typeface="Wingdings" panose="05000000000000000000" pitchFamily="2" charset="2"/>
              <a:buChar char="ü"/>
            </a:pPr>
            <a:endParaRPr lang="cs-CZ" altLang="cs-CZ" sz="1800" i="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Obrázek 4">
            <a:extLst>
              <a:ext uri="{FF2B5EF4-FFF2-40B4-BE49-F238E27FC236}">
                <a16:creationId xmlns:a16="http://schemas.microsoft.com/office/drawing/2014/main" id="{08AC0B25-3B78-44C9-B6F9-C0C97E136949}"/>
              </a:ext>
            </a:extLst>
          </p:cNvPr>
          <p:cNvPicPr>
            <a:picLocks noChangeAspect="1"/>
          </p:cNvPicPr>
          <p:nvPr/>
        </p:nvPicPr>
        <p:blipFill>
          <a:blip r:embed="rId4"/>
          <a:stretch>
            <a:fillRect/>
          </a:stretch>
        </p:blipFill>
        <p:spPr>
          <a:xfrm>
            <a:off x="7810500" y="374588"/>
            <a:ext cx="3869531" cy="2798445"/>
          </a:xfrm>
          <a:prstGeom prst="rect">
            <a:avLst/>
          </a:prstGeom>
        </p:spPr>
      </p:pic>
      <p:pic>
        <p:nvPicPr>
          <p:cNvPr id="6" name="Obrázek 5">
            <a:extLst>
              <a:ext uri="{FF2B5EF4-FFF2-40B4-BE49-F238E27FC236}">
                <a16:creationId xmlns:a16="http://schemas.microsoft.com/office/drawing/2014/main" id="{18852EB9-00E6-424E-AA86-E428D63C7A73}"/>
              </a:ext>
            </a:extLst>
          </p:cNvPr>
          <p:cNvPicPr>
            <a:picLocks noChangeAspect="1"/>
          </p:cNvPicPr>
          <p:nvPr/>
        </p:nvPicPr>
        <p:blipFill>
          <a:blip r:embed="rId5"/>
          <a:stretch>
            <a:fillRect/>
          </a:stretch>
        </p:blipFill>
        <p:spPr>
          <a:xfrm>
            <a:off x="7810500" y="3620991"/>
            <a:ext cx="3529013" cy="2526030"/>
          </a:xfrm>
          <a:prstGeom prst="rect">
            <a:avLst/>
          </a:prstGeom>
        </p:spPr>
      </p:pic>
      <p:sp>
        <p:nvSpPr>
          <p:cNvPr id="3" name="TextovéPole 2">
            <a:extLst>
              <a:ext uri="{FF2B5EF4-FFF2-40B4-BE49-F238E27FC236}">
                <a16:creationId xmlns:a16="http://schemas.microsoft.com/office/drawing/2014/main" id="{5ADCC2A3-7191-4EED-84AC-059ACFF7BCED}"/>
              </a:ext>
            </a:extLst>
          </p:cNvPr>
          <p:cNvSpPr txBox="1"/>
          <p:nvPr/>
        </p:nvSpPr>
        <p:spPr>
          <a:xfrm>
            <a:off x="8805841" y="3183926"/>
            <a:ext cx="1878848" cy="369332"/>
          </a:xfrm>
          <a:prstGeom prst="rect">
            <a:avLst/>
          </a:prstGeom>
          <a:noFill/>
        </p:spPr>
        <p:txBody>
          <a:bodyPr wrap="none" rtlCol="0">
            <a:spAutoFit/>
          </a:bodyPr>
          <a:lstStyle/>
          <a:p>
            <a:r>
              <a:rPr lang="cs-CZ" i="1" dirty="0"/>
              <a:t>Zákalková zkouška</a:t>
            </a:r>
          </a:p>
        </p:txBody>
      </p:sp>
      <p:sp>
        <p:nvSpPr>
          <p:cNvPr id="9" name="TextovéPole 8">
            <a:extLst>
              <a:ext uri="{FF2B5EF4-FFF2-40B4-BE49-F238E27FC236}">
                <a16:creationId xmlns:a16="http://schemas.microsoft.com/office/drawing/2014/main" id="{468701E8-7A4F-43C5-8429-85811493B160}"/>
              </a:ext>
            </a:extLst>
          </p:cNvPr>
          <p:cNvSpPr txBox="1"/>
          <p:nvPr/>
        </p:nvSpPr>
        <p:spPr>
          <a:xfrm>
            <a:off x="6803423" y="6093104"/>
            <a:ext cx="5403723" cy="369332"/>
          </a:xfrm>
          <a:prstGeom prst="rect">
            <a:avLst/>
          </a:prstGeom>
          <a:noFill/>
        </p:spPr>
        <p:txBody>
          <a:bodyPr wrap="none" rtlCol="0">
            <a:spAutoFit/>
          </a:bodyPr>
          <a:lstStyle/>
          <a:p>
            <a:r>
              <a:rPr lang="cs-CZ" i="1" dirty="0"/>
              <a:t>Změna průběhu křivky ochlazování po naočkování litiny </a:t>
            </a:r>
          </a:p>
        </p:txBody>
      </p:sp>
      <p:sp>
        <p:nvSpPr>
          <p:cNvPr id="10" name="TextovéPole 9">
            <a:extLst>
              <a:ext uri="{FF2B5EF4-FFF2-40B4-BE49-F238E27FC236}">
                <a16:creationId xmlns:a16="http://schemas.microsoft.com/office/drawing/2014/main" id="{DAC316B3-3C55-41E2-B010-192910ABD2F3}"/>
              </a:ext>
            </a:extLst>
          </p:cNvPr>
          <p:cNvSpPr txBox="1"/>
          <p:nvPr/>
        </p:nvSpPr>
        <p:spPr>
          <a:xfrm>
            <a:off x="5722979" y="3144613"/>
            <a:ext cx="892232" cy="369332"/>
          </a:xfrm>
          <a:prstGeom prst="rect">
            <a:avLst/>
          </a:prstGeom>
          <a:noFill/>
        </p:spPr>
        <p:txBody>
          <a:bodyPr wrap="none" rtlCol="0">
            <a:spAutoFit/>
          </a:bodyPr>
          <a:lstStyle/>
          <a:p>
            <a:r>
              <a:rPr lang="cs-CZ" i="1" dirty="0" err="1"/>
              <a:t>Zákalka</a:t>
            </a:r>
            <a:endParaRPr lang="cs-CZ" i="1" dirty="0"/>
          </a:p>
        </p:txBody>
      </p:sp>
      <p:pic>
        <p:nvPicPr>
          <p:cNvPr id="15" name="Obrázek 14">
            <a:extLst>
              <a:ext uri="{FF2B5EF4-FFF2-40B4-BE49-F238E27FC236}">
                <a16:creationId xmlns:a16="http://schemas.microsoft.com/office/drawing/2014/main" id="{2EB1F6CA-B749-4666-90E7-A2A68CD12ED2}"/>
              </a:ext>
            </a:extLst>
          </p:cNvPr>
          <p:cNvPicPr/>
          <p:nvPr/>
        </p:nvPicPr>
        <p:blipFill>
          <a:blip r:embed="rId6"/>
          <a:stretch>
            <a:fillRect/>
          </a:stretch>
        </p:blipFill>
        <p:spPr>
          <a:xfrm>
            <a:off x="4710534" y="1210726"/>
            <a:ext cx="2906264" cy="1883694"/>
          </a:xfrm>
          <a:prstGeom prst="rect">
            <a:avLst/>
          </a:prstGeom>
        </p:spPr>
      </p:pic>
      <p:sp>
        <p:nvSpPr>
          <p:cNvPr id="12" name="Zástupný symbol pro číslo snímku 11">
            <a:extLst>
              <a:ext uri="{FF2B5EF4-FFF2-40B4-BE49-F238E27FC236}">
                <a16:creationId xmlns:a16="http://schemas.microsoft.com/office/drawing/2014/main" id="{98FEEA15-E91D-46CB-8732-6897F705954B}"/>
              </a:ext>
            </a:extLst>
          </p:cNvPr>
          <p:cNvSpPr>
            <a:spLocks noGrp="1"/>
          </p:cNvSpPr>
          <p:nvPr>
            <p:ph type="sldNum" sz="quarter" idx="12"/>
          </p:nvPr>
        </p:nvSpPr>
        <p:spPr/>
        <p:txBody>
          <a:bodyPr/>
          <a:lstStyle/>
          <a:p>
            <a:pPr>
              <a:defRPr/>
            </a:pPr>
            <a:fld id="{8B7A71C2-0F8F-7841-B85A-445BD80B66CF}" type="slidenum">
              <a:rPr lang="sk-SK" altLang="cs-CZ" smtClean="0"/>
              <a:pPr>
                <a:defRPr/>
              </a:pPr>
              <a:t>14</a:t>
            </a:fld>
            <a:r>
              <a:rPr lang="sk-SK" altLang="cs-CZ"/>
              <a:t>/23</a:t>
            </a:r>
            <a:endParaRPr lang="sk-SK" altLang="cs-CZ" dirty="0"/>
          </a:p>
        </p:txBody>
      </p:sp>
    </p:spTree>
    <p:extLst>
      <p:ext uri="{BB962C8B-B14F-4D97-AF65-F5344CB8AC3E}">
        <p14:creationId xmlns:p14="http://schemas.microsoft.com/office/powerpoint/2010/main" val="3103366225"/>
      </p:ext>
    </p:extLst>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Modifikace</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15</a:t>
            </a:fld>
            <a:fld id="{31E77A96-41B8-48BF-B2E4-2BF7EFD47B93}" type="slidenum">
              <a:rPr lang="cs-CZ" sz="1400" i="1">
                <a:solidFill>
                  <a:schemeClr val="bg1"/>
                </a:solidFill>
                <a:latin typeface="+mn-lt"/>
              </a:rPr>
              <a:t>15</a:t>
            </a:fld>
            <a:fld id="{97BBEA7B-813E-4FC7-ADFD-C970B934FBBD}" type="slidenum">
              <a:rPr lang="cs-CZ" sz="1400" i="1">
                <a:solidFill>
                  <a:schemeClr val="bg1"/>
                </a:solidFill>
                <a:latin typeface="+mn-lt"/>
              </a:rPr>
              <a:t>15</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8: Charakteristika metalurgických pochodů výroby a mimopecní zpracování litin</a:t>
            </a:r>
            <a:endParaRPr lang="cs-CZ" sz="1300" i="1" dirty="0">
              <a:solidFill>
                <a:schemeClr val="bg1"/>
              </a:solidFill>
              <a:latin typeface="+mn-lt"/>
            </a:endParaRPr>
          </a:p>
          <a:p>
            <a:pPr algn="l">
              <a:defRPr/>
            </a:pPr>
            <a:endParaRPr lang="sk-SK" dirty="0"/>
          </a:p>
        </p:txBody>
      </p:sp>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4" y="965199"/>
            <a:ext cx="11641391" cy="5613401"/>
          </a:xfrm>
        </p:spPr>
        <p:txBody>
          <a:bodyPr>
            <a:normAutofit/>
          </a:bodyPr>
          <a:lstStyle/>
          <a:p>
            <a:pPr>
              <a:lnSpc>
                <a:spcPct val="100000"/>
              </a:lnSpc>
              <a:spcBef>
                <a:spcPts val="300"/>
              </a:spcBef>
              <a:spcAft>
                <a:spcPts val="300"/>
              </a:spcAft>
              <a:buClr>
                <a:srgbClr val="98141B"/>
              </a:buClr>
              <a:buFont typeface="Wingdings" panose="05000000000000000000" pitchFamily="2" charset="2"/>
              <a:buChar char="ü"/>
            </a:pPr>
            <a:r>
              <a:rPr lang="cs-CZ" altLang="cs-CZ" sz="1800" dirty="0"/>
              <a:t>Modifikací rozumíme ovlivnění tvaru grafitu při jeho krystalizaci tak, že z lupínkového grafitu dostaneme pomocí modifikátoru grafit kuličkový</a:t>
            </a:r>
          </a:p>
          <a:p>
            <a:pPr>
              <a:lnSpc>
                <a:spcPct val="100000"/>
              </a:lnSpc>
              <a:spcBef>
                <a:spcPts val="300"/>
              </a:spcBef>
              <a:spcAft>
                <a:spcPts val="300"/>
              </a:spcAft>
              <a:buClr>
                <a:srgbClr val="98141B"/>
              </a:buClr>
              <a:buFont typeface="Wingdings" panose="05000000000000000000" pitchFamily="2" charset="2"/>
              <a:buChar char="ü"/>
            </a:pPr>
            <a:r>
              <a:rPr lang="cs-CZ" altLang="cs-CZ" sz="1800" dirty="0"/>
              <a:t>Modifikací se podstatně mění užitné i fyzikální vlastnosti (jako tepelná vodivost, koeficient tepelné roztažnosti, korozivzdornost, možnost svařování, obrábění atd.)</a:t>
            </a:r>
          </a:p>
          <a:p>
            <a:pPr>
              <a:lnSpc>
                <a:spcPct val="100000"/>
              </a:lnSpc>
              <a:spcBef>
                <a:spcPts val="300"/>
              </a:spcBef>
              <a:spcAft>
                <a:spcPts val="300"/>
              </a:spcAft>
              <a:buClr>
                <a:srgbClr val="98141B"/>
              </a:buClr>
              <a:buFont typeface="Wingdings" panose="05000000000000000000" pitchFamily="2" charset="2"/>
              <a:buChar char="ü"/>
            </a:pPr>
            <a:r>
              <a:rPr lang="cs-CZ" altLang="cs-CZ" sz="1800" b="1" dirty="0"/>
              <a:t>Teorie modifikace:</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dirty="0">
                <a:cs typeface="Times New Roman" panose="02020603050405020304" pitchFamily="18" charset="0"/>
              </a:rPr>
              <a:t>Při modifikaci dochází k vypařování hořčíku, ten se dostává do atomárního stavu a adsorbuje se na plochách stávajícího krystalu grafitu a tím mění rychlost růstu krystalových ploch</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dirty="0">
                <a:cs typeface="Times New Roman" panose="02020603050405020304" pitchFamily="18" charset="0"/>
              </a:rPr>
              <a:t>Při modifikaci probíhá dezoxidace, odsíření, odplynění taveniny = rafinace, čímž se dosáhne změn fyzikálních vlastností taveniny a ovlivnění růstu grafitu</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dirty="0">
                <a:cs typeface="Times New Roman" panose="02020603050405020304" pitchFamily="18" charset="0"/>
              </a:rPr>
              <a:t>Při modifikaci se mění nukleační podmínky grafitizace, zvyšuje se podchlazení</a:t>
            </a: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cs typeface="Times New Roman" panose="02020603050405020304" pitchFamily="18" charset="0"/>
            </a:endParaRPr>
          </a:p>
          <a:p>
            <a:pPr>
              <a:lnSpc>
                <a:spcPct val="100000"/>
              </a:lnSpc>
              <a:spcBef>
                <a:spcPts val="300"/>
              </a:spcBef>
              <a:spcAft>
                <a:spcPts val="300"/>
              </a:spcAft>
              <a:buClr>
                <a:srgbClr val="98141B"/>
              </a:buClr>
              <a:buFont typeface="Wingdings" panose="05000000000000000000" pitchFamily="2" charset="2"/>
              <a:buChar char="ü"/>
            </a:pPr>
            <a:r>
              <a:rPr lang="cs-CZ" altLang="cs-CZ" sz="1800" dirty="0">
                <a:cs typeface="Times New Roman" panose="02020603050405020304" pitchFamily="18" charset="0"/>
              </a:rPr>
              <a:t>V současnosti se jako modifikátor používá hutnicky čistý Mg (99,5 %) nebo předslitiny Mg</a:t>
            </a:r>
          </a:p>
          <a:p>
            <a:pPr>
              <a:lnSpc>
                <a:spcPct val="100000"/>
              </a:lnSpc>
              <a:spcBef>
                <a:spcPts val="300"/>
              </a:spcBef>
              <a:spcAft>
                <a:spcPts val="300"/>
              </a:spcAft>
              <a:buClr>
                <a:srgbClr val="98141B"/>
              </a:buClr>
              <a:buFont typeface="Wingdings" panose="05000000000000000000" pitchFamily="2" charset="2"/>
              <a:buChar char="ü"/>
            </a:pPr>
            <a:r>
              <a:rPr lang="cs-CZ" altLang="cs-CZ" sz="1800" dirty="0">
                <a:cs typeface="Times New Roman" panose="02020603050405020304" pitchFamily="18" charset="0"/>
              </a:rPr>
              <a:t>Vzhledem k bouřlivé reakci hořčíku se většinou modifikuje předslitinami hořčíku</a:t>
            </a:r>
          </a:p>
          <a:p>
            <a:pPr>
              <a:lnSpc>
                <a:spcPct val="100000"/>
              </a:lnSpc>
              <a:spcBef>
                <a:spcPts val="300"/>
              </a:spcBef>
              <a:spcAft>
                <a:spcPts val="300"/>
              </a:spcAft>
              <a:buClr>
                <a:srgbClr val="98141B"/>
              </a:buClr>
              <a:buFont typeface="Wingdings" panose="05000000000000000000" pitchFamily="2" charset="2"/>
              <a:buChar char="ü"/>
            </a:pPr>
            <a:r>
              <a:rPr lang="cs-CZ" altLang="cs-CZ" sz="1800" dirty="0">
                <a:cs typeface="Times New Roman" panose="02020603050405020304" pitchFamily="18" charset="0"/>
              </a:rPr>
              <a:t>Páry hořčíku probublávají ode dna taveninou, Mg přitom reaguje se sírou a kyslíkem a tvoří chemické sloučeniny (často i s křemíkem), které se označují jako sekundární struska. Pouze ta část hořčíku, která zůstane rozpuštěná v tavenině se podílí na vzniku kuličkového grafitu, tato část se označuje jako zbytkový hořčík, jeho obsah musí být větší než 0,3 %, ale neměl by být zbytečně vysoký (u tenkostěnných odlitků stačí okolo 0,3 %, u silnostěnných odlitků musí být vyšší – 0,045–0,06 %)</a:t>
            </a:r>
          </a:p>
          <a:p>
            <a:pPr>
              <a:lnSpc>
                <a:spcPct val="100000"/>
              </a:lnSpc>
              <a:spcBef>
                <a:spcPts val="300"/>
              </a:spcBef>
              <a:spcAft>
                <a:spcPts val="300"/>
              </a:spcAft>
              <a:buFont typeface="Wingdings" panose="05000000000000000000" pitchFamily="2" charset="2"/>
              <a:buChar char="ü"/>
            </a:pPr>
            <a:endParaRPr lang="cs-CZ" altLang="cs-CZ" sz="1800" dirty="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a:buFont typeface="Wingdings" panose="05000000000000000000" pitchFamily="2" charset="2"/>
              <a:buChar char="ü"/>
            </a:pPr>
            <a:endParaRPr lang="cs-CZ" altLang="cs-CZ" sz="1800" dirty="0"/>
          </a:p>
        </p:txBody>
      </p:sp>
      <p:sp>
        <p:nvSpPr>
          <p:cNvPr id="8" name="Zástupný symbol pro číslo snímku 7">
            <a:extLst>
              <a:ext uri="{FF2B5EF4-FFF2-40B4-BE49-F238E27FC236}">
                <a16:creationId xmlns:a16="http://schemas.microsoft.com/office/drawing/2014/main" id="{8853E865-0DC2-47E1-8564-B99F32128DAB}"/>
              </a:ext>
            </a:extLst>
          </p:cNvPr>
          <p:cNvSpPr>
            <a:spLocks noGrp="1"/>
          </p:cNvSpPr>
          <p:nvPr>
            <p:ph type="sldNum" sz="quarter" idx="12"/>
          </p:nvPr>
        </p:nvSpPr>
        <p:spPr/>
        <p:txBody>
          <a:bodyPr/>
          <a:lstStyle/>
          <a:p>
            <a:pPr>
              <a:defRPr/>
            </a:pPr>
            <a:fld id="{8B7A71C2-0F8F-7841-B85A-445BD80B66CF}" type="slidenum">
              <a:rPr lang="sk-SK" altLang="cs-CZ" smtClean="0"/>
              <a:pPr>
                <a:defRPr/>
              </a:pPr>
              <a:t>15</a:t>
            </a:fld>
            <a:r>
              <a:rPr lang="sk-SK" altLang="cs-CZ"/>
              <a:t>/23</a:t>
            </a:r>
            <a:endParaRPr lang="sk-SK" altLang="cs-CZ" dirty="0"/>
          </a:p>
        </p:txBody>
      </p:sp>
    </p:spTree>
    <p:extLst>
      <p:ext uri="{BB962C8B-B14F-4D97-AF65-F5344CB8AC3E}">
        <p14:creationId xmlns:p14="http://schemas.microsoft.com/office/powerpoint/2010/main" val="1397673488"/>
      </p:ext>
    </p:extLst>
  </p:cSld>
  <p:clrMapOvr>
    <a:masterClrMapping/>
  </p:clrMapOvr>
  <p:transition spd="slow"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Technologie modifikace</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16</a:t>
            </a:fld>
            <a:fld id="{31E77A96-41B8-48BF-B2E4-2BF7EFD47B93}" type="slidenum">
              <a:rPr lang="cs-CZ" sz="1400" i="1">
                <a:solidFill>
                  <a:schemeClr val="bg1"/>
                </a:solidFill>
                <a:latin typeface="+mn-lt"/>
              </a:rPr>
              <a:t>16</a:t>
            </a:fld>
            <a:fld id="{97BBEA7B-813E-4FC7-ADFD-C970B934FBBD}" type="slidenum">
              <a:rPr lang="cs-CZ" sz="1400" i="1">
                <a:solidFill>
                  <a:schemeClr val="bg1"/>
                </a:solidFill>
                <a:latin typeface="+mn-lt"/>
              </a:rPr>
              <a:t>16</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8: Charakteristika metalurgických pochodů výroby a mimopecní zpracování litin</a:t>
            </a:r>
            <a:endParaRPr lang="cs-CZ" sz="1300" i="1" dirty="0">
              <a:solidFill>
                <a:schemeClr val="bg1"/>
              </a:solidFill>
              <a:latin typeface="+mn-lt"/>
            </a:endParaRPr>
          </a:p>
          <a:p>
            <a:pPr algn="l">
              <a:defRPr/>
            </a:pPr>
            <a:endParaRPr lang="sk-SK" dirty="0"/>
          </a:p>
        </p:txBody>
      </p:sp>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4" y="965199"/>
            <a:ext cx="11641391" cy="5613401"/>
          </a:xfrm>
        </p:spPr>
        <p:txBody>
          <a:bodyPr/>
          <a:lstStyle/>
          <a:p>
            <a:pPr algn="just">
              <a:lnSpc>
                <a:spcPct val="100000"/>
              </a:lnSpc>
              <a:spcBef>
                <a:spcPts val="300"/>
              </a:spcBef>
              <a:spcAft>
                <a:spcPts val="300"/>
              </a:spcAft>
              <a:buClr>
                <a:srgbClr val="98141B"/>
              </a:buClr>
              <a:buFont typeface="Wingdings" panose="05000000000000000000" pitchFamily="2" charset="2"/>
              <a:buChar char="ü"/>
            </a:pPr>
            <a:r>
              <a:rPr lang="cs-CZ" sz="1800" dirty="0">
                <a:latin typeface="Calibri" panose="020F0502020204030204" pitchFamily="34" charset="0"/>
                <a:ea typeface="Calibri" panose="020F0502020204030204" pitchFamily="34" charset="0"/>
                <a:cs typeface="Times New Roman" panose="02020603050405020304" pitchFamily="18" charset="0"/>
              </a:rPr>
              <a:t>Je patentováno na 200 způsobů přidávání modifikátoru, provozní využití představuje asi 40 až 50 způsobů výroby LKG</a:t>
            </a:r>
          </a:p>
          <a:p>
            <a:pPr marL="0" indent="0" algn="just">
              <a:lnSpc>
                <a:spcPct val="100000"/>
              </a:lnSpc>
              <a:spcBef>
                <a:spcPts val="300"/>
              </a:spcBef>
              <a:spcAft>
                <a:spcPts val="300"/>
              </a:spcAft>
              <a:buNone/>
            </a:pPr>
            <a:r>
              <a:rPr lang="cs-CZ" sz="18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0000"/>
              </a:lnSpc>
              <a:spcBef>
                <a:spcPts val="300"/>
              </a:spcBef>
              <a:spcAft>
                <a:spcPts val="300"/>
              </a:spcAft>
              <a:buClr>
                <a:srgbClr val="98141B"/>
              </a:buClr>
              <a:buFont typeface="Wingdings" panose="05000000000000000000" pitchFamily="2" charset="2"/>
              <a:buChar char="ü"/>
            </a:pPr>
            <a:r>
              <a:rPr lang="cs-CZ" sz="1800" b="1" dirty="0">
                <a:latin typeface="Calibri" panose="020F0502020204030204" pitchFamily="34" charset="0"/>
                <a:ea typeface="Calibri" panose="020F0502020204030204" pitchFamily="34" charset="0"/>
                <a:cs typeface="Times New Roman" panose="02020603050405020304" pitchFamily="18" charset="0"/>
              </a:rPr>
              <a:t>Požadavky na modifikace:</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dirty="0">
                <a:latin typeface="Calibri" panose="020F0502020204030204" pitchFamily="34" charset="0"/>
                <a:cs typeface="Times New Roman" panose="02020603050405020304" pitchFamily="18" charset="0"/>
              </a:rPr>
              <a:t>spolehlivost</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dirty="0">
                <a:latin typeface="Calibri" panose="020F0502020204030204" pitchFamily="34" charset="0"/>
                <a:cs typeface="Times New Roman" panose="02020603050405020304" pitchFamily="18" charset="0"/>
              </a:rPr>
              <a:t>hospodárnost</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dirty="0">
                <a:latin typeface="Calibri" panose="020F0502020204030204" pitchFamily="34" charset="0"/>
                <a:cs typeface="Times New Roman" panose="02020603050405020304" pitchFamily="18" charset="0"/>
              </a:rPr>
              <a:t>nízká nákladovost</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dirty="0">
                <a:latin typeface="Calibri" panose="020F0502020204030204" pitchFamily="34" charset="0"/>
                <a:cs typeface="Times New Roman" panose="02020603050405020304" pitchFamily="18" charset="0"/>
              </a:rPr>
              <a:t>ekologické podmínky</a:t>
            </a:r>
          </a:p>
          <a:p>
            <a:pPr marL="554038" indent="-285750" algn="just">
              <a:lnSpc>
                <a:spcPct val="100000"/>
              </a:lnSpc>
              <a:spcBef>
                <a:spcPts val="300"/>
              </a:spcBef>
              <a:spcAft>
                <a:spcPts val="300"/>
              </a:spcAft>
              <a:buClr>
                <a:srgbClr val="98141B"/>
              </a:buClr>
              <a:buFont typeface="Wingdings" panose="05000000000000000000" pitchFamily="2" charset="2"/>
              <a:buChar char="Ø"/>
            </a:pPr>
            <a:endParaRPr lang="cs-CZ" altLang="cs-CZ" sz="1800" b="1" dirty="0">
              <a:latin typeface="Calibri" panose="020F0502020204030204" pitchFamily="34" charset="0"/>
              <a:cs typeface="Times New Roman" panose="02020603050405020304" pitchFamily="18" charset="0"/>
            </a:endParaRPr>
          </a:p>
          <a:p>
            <a:pPr algn="just">
              <a:lnSpc>
                <a:spcPct val="100000"/>
              </a:lnSpc>
              <a:spcBef>
                <a:spcPts val="300"/>
              </a:spcBef>
              <a:spcAft>
                <a:spcPts val="300"/>
              </a:spcAft>
              <a:buClr>
                <a:srgbClr val="98141B"/>
              </a:buClr>
              <a:buFont typeface="Wingdings" panose="05000000000000000000" pitchFamily="2" charset="2"/>
              <a:buChar char="ü"/>
            </a:pPr>
            <a:r>
              <a:rPr lang="cs-CZ" sz="1800" b="1" dirty="0">
                <a:latin typeface="Calibri" panose="020F0502020204030204" pitchFamily="34" charset="0"/>
                <a:ea typeface="Calibri" panose="020F0502020204030204" pitchFamily="34" charset="0"/>
                <a:cs typeface="Times New Roman" panose="02020603050405020304" pitchFamily="18" charset="0"/>
              </a:rPr>
              <a:t>Způsoby modifikace:</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dirty="0">
                <a:latin typeface="Calibri" panose="020F0502020204030204" pitchFamily="34" charset="0"/>
                <a:cs typeface="Times New Roman" panose="02020603050405020304" pitchFamily="18" charset="0"/>
              </a:rPr>
              <a:t>Polévací</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dirty="0">
                <a:latin typeface="Calibri" panose="020F0502020204030204" pitchFamily="34" charset="0"/>
                <a:cs typeface="Times New Roman" panose="02020603050405020304" pitchFamily="18" charset="0"/>
              </a:rPr>
              <a:t>Ponořovací</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dirty="0">
                <a:latin typeface="Calibri" panose="020F0502020204030204" pitchFamily="34" charset="0"/>
                <a:cs typeface="Times New Roman" panose="02020603050405020304" pitchFamily="18" charset="0"/>
              </a:rPr>
              <a:t>Konvertorové</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dirty="0">
                <a:latin typeface="Calibri" panose="020F0502020204030204" pitchFamily="34" charset="0"/>
                <a:cs typeface="Times New Roman" panose="02020603050405020304" pitchFamily="18" charset="0"/>
              </a:rPr>
              <a:t>Kontinuální</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dirty="0">
                <a:latin typeface="Calibri" panose="020F0502020204030204" pitchFamily="34" charset="0"/>
                <a:cs typeface="Times New Roman" panose="02020603050405020304" pitchFamily="18" charset="0"/>
              </a:rPr>
              <a:t>Plněnými profily</a:t>
            </a: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marL="268288" indent="0" algn="just">
              <a:lnSpc>
                <a:spcPct val="100000"/>
              </a:lnSpc>
              <a:spcBef>
                <a:spcPts val="300"/>
              </a:spcBef>
              <a:spcAft>
                <a:spcPts val="300"/>
              </a:spcAft>
              <a:buNone/>
            </a:pPr>
            <a:endParaRPr lang="cs-CZ" altLang="cs-CZ" sz="1800" i="1" dirty="0">
              <a:latin typeface="Calibri" panose="020F0502020204030204" pitchFamily="34" charset="0"/>
              <a:cs typeface="Times New Roman" panose="02020603050405020304" pitchFamily="18" charset="0"/>
            </a:endParaRPr>
          </a:p>
          <a:p>
            <a:pPr marL="0" indent="0">
              <a:buNone/>
            </a:pPr>
            <a:endParaRPr lang="cs-CZ" altLang="cs-CZ" sz="2400" dirty="0"/>
          </a:p>
        </p:txBody>
      </p:sp>
      <p:sp>
        <p:nvSpPr>
          <p:cNvPr id="8" name="Zástupný symbol pro číslo snímku 7">
            <a:extLst>
              <a:ext uri="{FF2B5EF4-FFF2-40B4-BE49-F238E27FC236}">
                <a16:creationId xmlns:a16="http://schemas.microsoft.com/office/drawing/2014/main" id="{825E93D4-2032-4383-854A-DB3DF9A5DA59}"/>
              </a:ext>
            </a:extLst>
          </p:cNvPr>
          <p:cNvSpPr>
            <a:spLocks noGrp="1"/>
          </p:cNvSpPr>
          <p:nvPr>
            <p:ph type="sldNum" sz="quarter" idx="12"/>
          </p:nvPr>
        </p:nvSpPr>
        <p:spPr/>
        <p:txBody>
          <a:bodyPr/>
          <a:lstStyle/>
          <a:p>
            <a:pPr>
              <a:defRPr/>
            </a:pPr>
            <a:fld id="{8B7A71C2-0F8F-7841-B85A-445BD80B66CF}" type="slidenum">
              <a:rPr lang="sk-SK" altLang="cs-CZ" smtClean="0"/>
              <a:pPr>
                <a:defRPr/>
              </a:pPr>
              <a:t>16</a:t>
            </a:fld>
            <a:r>
              <a:rPr lang="sk-SK" altLang="cs-CZ"/>
              <a:t>/23</a:t>
            </a:r>
            <a:endParaRPr lang="sk-SK" altLang="cs-CZ" dirty="0"/>
          </a:p>
        </p:txBody>
      </p:sp>
    </p:spTree>
    <p:extLst>
      <p:ext uri="{BB962C8B-B14F-4D97-AF65-F5344CB8AC3E}">
        <p14:creationId xmlns:p14="http://schemas.microsoft.com/office/powerpoint/2010/main" val="2506597944"/>
      </p:ext>
    </p:extLst>
  </p:cSld>
  <p:clrMapOvr>
    <a:masterClrMapping/>
  </p:clrMapOvr>
  <p:transition spd="slow"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Metody modifikace – metoda SANDWICH</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17</a:t>
            </a:fld>
            <a:fld id="{31E77A96-41B8-48BF-B2E4-2BF7EFD47B93}" type="slidenum">
              <a:rPr lang="cs-CZ" sz="1400" i="1">
                <a:solidFill>
                  <a:schemeClr val="bg1"/>
                </a:solidFill>
                <a:latin typeface="+mn-lt"/>
              </a:rPr>
              <a:t>17</a:t>
            </a:fld>
            <a:fld id="{97BBEA7B-813E-4FC7-ADFD-C970B934FBBD}" type="slidenum">
              <a:rPr lang="cs-CZ" sz="1400" i="1">
                <a:solidFill>
                  <a:schemeClr val="bg1"/>
                </a:solidFill>
                <a:latin typeface="+mn-lt"/>
              </a:rPr>
              <a:t>17</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8: Charakteristika metalurgických pochodů výroby a mimopecní zpracování litin</a:t>
            </a:r>
            <a:endParaRPr lang="cs-CZ" sz="1300" i="1" dirty="0">
              <a:solidFill>
                <a:schemeClr val="bg1"/>
              </a:solidFill>
              <a:latin typeface="+mn-lt"/>
            </a:endParaRPr>
          </a:p>
          <a:p>
            <a:pPr algn="l">
              <a:defRPr/>
            </a:pPr>
            <a:endParaRPr lang="sk-SK" dirty="0"/>
          </a:p>
        </p:txBody>
      </p:sp>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4" y="973588"/>
            <a:ext cx="8688125" cy="5613401"/>
          </a:xfrm>
        </p:spPr>
        <p:txBody>
          <a:bodyPr/>
          <a:lstStyle/>
          <a:p>
            <a:pPr algn="just">
              <a:lnSpc>
                <a:spcPct val="100000"/>
              </a:lnSpc>
              <a:spcBef>
                <a:spcPts val="300"/>
              </a:spcBef>
              <a:spcAft>
                <a:spcPts val="300"/>
              </a:spcAft>
              <a:buClr>
                <a:srgbClr val="98141B"/>
              </a:buClr>
              <a:buFont typeface="Wingdings" panose="05000000000000000000" pitchFamily="2" charset="2"/>
              <a:buChar char="ü"/>
            </a:pPr>
            <a:r>
              <a:rPr lang="cs-CZ" sz="1800" dirty="0">
                <a:latin typeface="Calibri" panose="020F0502020204030204" pitchFamily="34" charset="0"/>
                <a:ea typeface="Calibri" panose="020F0502020204030204" pitchFamily="34" charset="0"/>
                <a:cs typeface="Times New Roman" panose="02020603050405020304" pitchFamily="18" charset="0"/>
              </a:rPr>
              <a:t>Modifikace se provádí v otevřené pánvi, v jejímž dně je komůrka provedená jako prohlubeň</a:t>
            </a:r>
          </a:p>
          <a:p>
            <a:pPr algn="just">
              <a:lnSpc>
                <a:spcPct val="100000"/>
              </a:lnSpc>
              <a:spcBef>
                <a:spcPts val="300"/>
              </a:spcBef>
              <a:spcAft>
                <a:spcPts val="300"/>
              </a:spcAft>
              <a:buClr>
                <a:srgbClr val="98141B"/>
              </a:buClr>
              <a:buFont typeface="Wingdings" panose="05000000000000000000" pitchFamily="2" charset="2"/>
              <a:buChar char="ü"/>
            </a:pPr>
            <a:r>
              <a:rPr lang="cs-CZ" sz="1800" dirty="0">
                <a:latin typeface="Calibri" panose="020F0502020204030204" pitchFamily="34" charset="0"/>
                <a:ea typeface="Calibri" panose="020F0502020204030204" pitchFamily="34" charset="0"/>
                <a:cs typeface="Times New Roman" panose="02020603050405020304" pitchFamily="18" charset="0"/>
              </a:rPr>
              <a:t>Modifikace se provádí jednostupňově</a:t>
            </a:r>
          </a:p>
          <a:p>
            <a:pPr algn="just">
              <a:lnSpc>
                <a:spcPct val="100000"/>
              </a:lnSpc>
              <a:spcBef>
                <a:spcPts val="300"/>
              </a:spcBef>
              <a:spcAft>
                <a:spcPts val="300"/>
              </a:spcAft>
              <a:buClr>
                <a:srgbClr val="98141B"/>
              </a:buClr>
              <a:buFont typeface="Wingdings" panose="05000000000000000000" pitchFamily="2" charset="2"/>
              <a:buChar char="ü"/>
            </a:pPr>
            <a:r>
              <a:rPr lang="cs-CZ" sz="1800" dirty="0">
                <a:latin typeface="Calibri" panose="020F0502020204030204" pitchFamily="34" charset="0"/>
                <a:ea typeface="Calibri" panose="020F0502020204030204" pitchFamily="34" charset="0"/>
                <a:cs typeface="Times New Roman" panose="02020603050405020304" pitchFamily="18" charset="0"/>
              </a:rPr>
              <a:t>Dochází ke ztrátě teploty 30–50 K; využití Mg je 40–50 %, ztráty uhlíku 0,05–0,1 %</a:t>
            </a:r>
          </a:p>
          <a:p>
            <a:pPr algn="just">
              <a:lnSpc>
                <a:spcPct val="100000"/>
              </a:lnSpc>
              <a:spcBef>
                <a:spcPts val="300"/>
              </a:spcBef>
              <a:spcAft>
                <a:spcPts val="300"/>
              </a:spcAft>
              <a:buClr>
                <a:srgbClr val="98141B"/>
              </a:buClr>
              <a:buFont typeface="Wingdings" panose="05000000000000000000" pitchFamily="2" charset="2"/>
              <a:buChar char="ü"/>
            </a:pPr>
            <a:r>
              <a:rPr lang="cs-CZ" sz="1800" b="1" dirty="0">
                <a:latin typeface="Calibri" panose="020F0502020204030204" pitchFamily="34" charset="0"/>
                <a:ea typeface="Calibri" panose="020F0502020204030204" pitchFamily="34" charset="0"/>
                <a:cs typeface="Times New Roman" panose="02020603050405020304" pitchFamily="18" charset="0"/>
              </a:rPr>
              <a:t>Postup:</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dirty="0">
                <a:latin typeface="Calibri" panose="020F0502020204030204" pitchFamily="34" charset="0"/>
                <a:cs typeface="Times New Roman" panose="02020603050405020304" pitchFamily="18" charset="0"/>
              </a:rPr>
              <a:t>Na dno komůrky se uloží dávka předlitiny Mg</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dirty="0">
                <a:latin typeface="Calibri" panose="020F0502020204030204" pitchFamily="34" charset="0"/>
                <a:cs typeface="Times New Roman" panose="02020603050405020304" pitchFamily="18" charset="0"/>
              </a:rPr>
              <a:t>Na předslitinu se uloží dávka očkovadla FeSi</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dirty="0">
                <a:latin typeface="Calibri" panose="020F0502020204030204" pitchFamily="34" charset="0"/>
                <a:cs typeface="Times New Roman" panose="02020603050405020304" pitchFamily="18" charset="0"/>
              </a:rPr>
              <a:t>Očkovadlo se překryje ocelovým plechem nebo plechovými odstřižky (brání vyplavání)</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dirty="0">
                <a:latin typeface="Calibri" panose="020F0502020204030204" pitchFamily="34" charset="0"/>
                <a:cs typeface="Times New Roman" panose="02020603050405020304" pitchFamily="18" charset="0"/>
              </a:rPr>
              <a:t>Nalitý kov musí nejprve protavit plech, tak se oddálí reakce hořčíku</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dirty="0">
                <a:latin typeface="Calibri" panose="020F0502020204030204" pitchFamily="34" charset="0"/>
                <a:cs typeface="Times New Roman" panose="02020603050405020304" pitchFamily="18" charset="0"/>
              </a:rPr>
              <a:t>Před roztavením ocelového plechu dojde k zaplnění pánve a tlak sníží bouřlivost reakce</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dirty="0">
                <a:latin typeface="Calibri" panose="020F0502020204030204" pitchFamily="34" charset="0"/>
                <a:cs typeface="Times New Roman" panose="02020603050405020304" pitchFamily="18" charset="0"/>
              </a:rPr>
              <a:t>Často se používají vysoké a štíhlé pánve, aby byl metalostatický tlak litiny co největší a bouřlivost reakce co nejmenší</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dirty="0">
                <a:latin typeface="Calibri" panose="020F0502020204030204" pitchFamily="34" charset="0"/>
                <a:cs typeface="Times New Roman" panose="02020603050405020304" pitchFamily="18" charset="0"/>
              </a:rPr>
              <a:t>Litina se lije mimo komůrku s modifikátorem</a:t>
            </a: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altLang="cs-CZ" sz="1800" b="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marL="268288" indent="0" algn="just">
              <a:lnSpc>
                <a:spcPct val="100000"/>
              </a:lnSpc>
              <a:spcBef>
                <a:spcPts val="300"/>
              </a:spcBef>
              <a:spcAft>
                <a:spcPts val="300"/>
              </a:spcAft>
              <a:buNone/>
            </a:pPr>
            <a:endParaRPr lang="cs-CZ" altLang="cs-CZ" sz="1800" i="1" dirty="0">
              <a:latin typeface="Calibri" panose="020F0502020204030204" pitchFamily="34" charset="0"/>
              <a:cs typeface="Times New Roman" panose="02020603050405020304" pitchFamily="18" charset="0"/>
            </a:endParaRPr>
          </a:p>
          <a:p>
            <a:pPr marL="0" indent="0">
              <a:buNone/>
            </a:pPr>
            <a:endParaRPr lang="cs-CZ" altLang="cs-CZ" sz="2400" dirty="0"/>
          </a:p>
        </p:txBody>
      </p:sp>
      <p:pic>
        <p:nvPicPr>
          <p:cNvPr id="5" name="Obrázek 4">
            <a:extLst>
              <a:ext uri="{FF2B5EF4-FFF2-40B4-BE49-F238E27FC236}">
                <a16:creationId xmlns:a16="http://schemas.microsoft.com/office/drawing/2014/main" id="{58368081-8182-4646-9516-F2D7377DE612}"/>
              </a:ext>
            </a:extLst>
          </p:cNvPr>
          <p:cNvPicPr>
            <a:picLocks noChangeAspect="1"/>
          </p:cNvPicPr>
          <p:nvPr/>
        </p:nvPicPr>
        <p:blipFill>
          <a:blip r:embed="rId4"/>
          <a:stretch>
            <a:fillRect/>
          </a:stretch>
        </p:blipFill>
        <p:spPr>
          <a:xfrm>
            <a:off x="9397336" y="1335863"/>
            <a:ext cx="1581150" cy="3448050"/>
          </a:xfrm>
          <a:prstGeom prst="rect">
            <a:avLst/>
          </a:prstGeom>
        </p:spPr>
      </p:pic>
      <p:sp>
        <p:nvSpPr>
          <p:cNvPr id="6" name="TextovéPole 5">
            <a:extLst>
              <a:ext uri="{FF2B5EF4-FFF2-40B4-BE49-F238E27FC236}">
                <a16:creationId xmlns:a16="http://schemas.microsoft.com/office/drawing/2014/main" id="{91C269A6-8286-4DD3-A103-2555085435F5}"/>
              </a:ext>
            </a:extLst>
          </p:cNvPr>
          <p:cNvSpPr txBox="1"/>
          <p:nvPr/>
        </p:nvSpPr>
        <p:spPr>
          <a:xfrm>
            <a:off x="9204533" y="4899523"/>
            <a:ext cx="1966757" cy="646331"/>
          </a:xfrm>
          <a:prstGeom prst="rect">
            <a:avLst/>
          </a:prstGeom>
          <a:noFill/>
        </p:spPr>
        <p:txBody>
          <a:bodyPr wrap="none" rtlCol="0">
            <a:spAutoFit/>
          </a:bodyPr>
          <a:lstStyle/>
          <a:p>
            <a:pPr algn="ctr"/>
            <a:r>
              <a:rPr lang="cs-CZ" i="1" dirty="0"/>
              <a:t>Pánev pro metodu </a:t>
            </a:r>
          </a:p>
          <a:p>
            <a:pPr algn="ctr"/>
            <a:r>
              <a:rPr lang="cs-CZ" i="1" dirty="0"/>
              <a:t>SANDWICH </a:t>
            </a:r>
          </a:p>
        </p:txBody>
      </p:sp>
      <p:sp>
        <p:nvSpPr>
          <p:cNvPr id="10" name="Zástupný symbol pro číslo snímku 9">
            <a:extLst>
              <a:ext uri="{FF2B5EF4-FFF2-40B4-BE49-F238E27FC236}">
                <a16:creationId xmlns:a16="http://schemas.microsoft.com/office/drawing/2014/main" id="{9936BD64-65EC-423E-B30E-26391690C1A5}"/>
              </a:ext>
            </a:extLst>
          </p:cNvPr>
          <p:cNvSpPr>
            <a:spLocks noGrp="1"/>
          </p:cNvSpPr>
          <p:nvPr>
            <p:ph type="sldNum" sz="quarter" idx="12"/>
          </p:nvPr>
        </p:nvSpPr>
        <p:spPr/>
        <p:txBody>
          <a:bodyPr/>
          <a:lstStyle/>
          <a:p>
            <a:pPr>
              <a:defRPr/>
            </a:pPr>
            <a:fld id="{8B7A71C2-0F8F-7841-B85A-445BD80B66CF}" type="slidenum">
              <a:rPr lang="sk-SK" altLang="cs-CZ" smtClean="0"/>
              <a:pPr>
                <a:defRPr/>
              </a:pPr>
              <a:t>17</a:t>
            </a:fld>
            <a:r>
              <a:rPr lang="sk-SK" altLang="cs-CZ"/>
              <a:t>/23</a:t>
            </a:r>
            <a:endParaRPr lang="sk-SK" altLang="cs-CZ" dirty="0"/>
          </a:p>
        </p:txBody>
      </p:sp>
    </p:spTree>
    <p:extLst>
      <p:ext uri="{BB962C8B-B14F-4D97-AF65-F5344CB8AC3E}">
        <p14:creationId xmlns:p14="http://schemas.microsoft.com/office/powerpoint/2010/main" val="1331776389"/>
      </p:ext>
    </p:extLst>
  </p:cSld>
  <p:clrMapOvr>
    <a:masterClrMapping/>
  </p:clrMapOvr>
  <p:transition spd="slow"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Metody modifikace – metoda TUNDISH</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18</a:t>
            </a:fld>
            <a:fld id="{31E77A96-41B8-48BF-B2E4-2BF7EFD47B93}" type="slidenum">
              <a:rPr lang="cs-CZ" sz="1400" i="1">
                <a:solidFill>
                  <a:schemeClr val="bg1"/>
                </a:solidFill>
                <a:latin typeface="+mn-lt"/>
              </a:rPr>
              <a:t>18</a:t>
            </a:fld>
            <a:fld id="{97BBEA7B-813E-4FC7-ADFD-C970B934FBBD}" type="slidenum">
              <a:rPr lang="cs-CZ" sz="1400" i="1">
                <a:solidFill>
                  <a:schemeClr val="bg1"/>
                </a:solidFill>
                <a:latin typeface="+mn-lt"/>
              </a:rPr>
              <a:t>18</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8: Charakteristika metalurgických pochodů výroby a mimopecní zpracování litin</a:t>
            </a:r>
            <a:endParaRPr lang="cs-CZ" sz="1300" i="1" dirty="0">
              <a:solidFill>
                <a:schemeClr val="bg1"/>
              </a:solidFill>
              <a:latin typeface="+mn-lt"/>
            </a:endParaRPr>
          </a:p>
          <a:p>
            <a:pPr algn="l">
              <a:defRPr/>
            </a:pPr>
            <a:endParaRPr lang="sk-SK" dirty="0"/>
          </a:p>
        </p:txBody>
      </p:sp>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4" y="965199"/>
            <a:ext cx="5380429" cy="5613401"/>
          </a:xfrm>
        </p:spPr>
        <p:txBody>
          <a:bodyPr>
            <a:normAutofit/>
          </a:bodyPr>
          <a:lstStyle/>
          <a:p>
            <a:pPr>
              <a:buClr>
                <a:srgbClr val="98141B"/>
              </a:buClr>
              <a:buFont typeface="Wingdings" panose="05000000000000000000" pitchFamily="2" charset="2"/>
              <a:buChar char="ü"/>
            </a:pPr>
            <a:r>
              <a:rPr lang="cs-CZ" altLang="cs-CZ" sz="1800" b="1" i="1" dirty="0">
                <a:latin typeface="Calibri" panose="020F0502020204030204" pitchFamily="34" charset="0"/>
                <a:cs typeface="Times New Roman" panose="02020603050405020304" pitchFamily="18" charset="0"/>
              </a:rPr>
              <a:t>Metoda TUNDISH</a:t>
            </a:r>
          </a:p>
          <a:p>
            <a:pPr marL="457200" lvl="1" indent="0">
              <a:buNone/>
            </a:pPr>
            <a:endParaRPr lang="cs-CZ" altLang="cs-CZ" sz="1800" b="1" dirty="0">
              <a:latin typeface="Calibri" panose="020F0502020204030204" pitchFamily="34" charset="0"/>
              <a:cs typeface="Times New Roman" panose="02020603050405020304" pitchFamily="18" charset="0"/>
            </a:endParaRPr>
          </a:p>
          <a:p>
            <a:pPr lvl="1" algn="just">
              <a:lnSpc>
                <a:spcPct val="100000"/>
              </a:lnSpc>
              <a:spcBef>
                <a:spcPts val="300"/>
              </a:spcBef>
              <a:spcAft>
                <a:spcPts val="300"/>
              </a:spcAft>
              <a:buClr>
                <a:srgbClr val="98141B"/>
              </a:buClr>
              <a:buFont typeface="Wingdings" panose="05000000000000000000" pitchFamily="2" charset="2"/>
              <a:buChar char="Ø"/>
            </a:pPr>
            <a:r>
              <a:rPr lang="cs-CZ" sz="1800" i="1" dirty="0">
                <a:latin typeface="Calibri" panose="020F0502020204030204" pitchFamily="34" charset="0"/>
                <a:ea typeface="Calibri" panose="020F0502020204030204" pitchFamily="34" charset="0"/>
                <a:cs typeface="Times New Roman" panose="02020603050405020304" pitchFamily="18" charset="0"/>
              </a:rPr>
              <a:t>Zdokonalená metoda SANDWICH</a:t>
            </a:r>
          </a:p>
          <a:p>
            <a:pPr lvl="1" algn="just">
              <a:lnSpc>
                <a:spcPct val="100000"/>
              </a:lnSpc>
              <a:spcBef>
                <a:spcPts val="300"/>
              </a:spcBef>
              <a:spcAft>
                <a:spcPts val="300"/>
              </a:spcAft>
              <a:buClr>
                <a:srgbClr val="98141B"/>
              </a:buClr>
              <a:buFont typeface="Wingdings" panose="05000000000000000000" pitchFamily="2" charset="2"/>
              <a:buChar char="Ø"/>
            </a:pPr>
            <a:r>
              <a:rPr lang="cs-CZ" sz="1800" i="1" dirty="0">
                <a:latin typeface="Calibri" panose="020F0502020204030204" pitchFamily="34" charset="0"/>
                <a:ea typeface="Calibri" panose="020F0502020204030204" pitchFamily="34" charset="0"/>
                <a:cs typeface="Times New Roman" panose="02020603050405020304" pitchFamily="18" charset="0"/>
              </a:rPr>
              <a:t>Pánev opatřena víkem s nalévacím otvorem</a:t>
            </a:r>
          </a:p>
          <a:p>
            <a:pPr lvl="1" algn="just">
              <a:lnSpc>
                <a:spcPct val="100000"/>
              </a:lnSpc>
              <a:spcBef>
                <a:spcPts val="300"/>
              </a:spcBef>
              <a:spcAft>
                <a:spcPts val="300"/>
              </a:spcAft>
              <a:buClr>
                <a:srgbClr val="98141B"/>
              </a:buClr>
              <a:buFont typeface="Wingdings" panose="05000000000000000000" pitchFamily="2" charset="2"/>
              <a:buChar char="Ø"/>
            </a:pPr>
            <a:r>
              <a:rPr lang="cs-CZ" sz="1800" i="1" dirty="0">
                <a:latin typeface="Calibri" panose="020F0502020204030204" pitchFamily="34" charset="0"/>
                <a:ea typeface="Calibri" panose="020F0502020204030204" pitchFamily="34" charset="0"/>
                <a:cs typeface="Times New Roman" panose="02020603050405020304" pitchFamily="18" charset="0"/>
              </a:rPr>
              <a:t>Na víku je licí bazén dostatečně velký, aby bylo možné při nalévání udržet hladinu kovu</a:t>
            </a:r>
          </a:p>
          <a:p>
            <a:pPr lvl="1" algn="just">
              <a:lnSpc>
                <a:spcPct val="100000"/>
              </a:lnSpc>
              <a:spcBef>
                <a:spcPts val="300"/>
              </a:spcBef>
              <a:spcAft>
                <a:spcPts val="300"/>
              </a:spcAft>
              <a:buClr>
                <a:srgbClr val="98141B"/>
              </a:buClr>
              <a:buFont typeface="Wingdings" panose="05000000000000000000" pitchFamily="2" charset="2"/>
              <a:buChar char="Ø"/>
            </a:pPr>
            <a:r>
              <a:rPr lang="cs-CZ" sz="1800" i="1" dirty="0">
                <a:latin typeface="Calibri" panose="020F0502020204030204" pitchFamily="34" charset="0"/>
                <a:ea typeface="Calibri" panose="020F0502020204030204" pitchFamily="34" charset="0"/>
                <a:cs typeface="Times New Roman" panose="02020603050405020304" pitchFamily="18" charset="0"/>
              </a:rPr>
              <a:t>Předslitiny se ukládají do komůrky ve dně nebo do komůrky, která je tvořena příčkou</a:t>
            </a:r>
          </a:p>
          <a:p>
            <a:pPr lvl="1" algn="just">
              <a:lnSpc>
                <a:spcPct val="100000"/>
              </a:lnSpc>
              <a:spcBef>
                <a:spcPts val="300"/>
              </a:spcBef>
              <a:spcAft>
                <a:spcPts val="300"/>
              </a:spcAft>
              <a:buClr>
                <a:srgbClr val="98141B"/>
              </a:buClr>
              <a:buFont typeface="Wingdings" panose="05000000000000000000" pitchFamily="2" charset="2"/>
              <a:buChar char="Ø"/>
            </a:pPr>
            <a:r>
              <a:rPr lang="cs-CZ" sz="1800" i="1" dirty="0">
                <a:latin typeface="Calibri" panose="020F0502020204030204" pitchFamily="34" charset="0"/>
                <a:ea typeface="Calibri" panose="020F0502020204030204" pitchFamily="34" charset="0"/>
                <a:cs typeface="Times New Roman" panose="02020603050405020304" pitchFamily="18" charset="0"/>
              </a:rPr>
              <a:t>Otvor ve víku je tvořen tak, aby kov padal mimo komůrku</a:t>
            </a:r>
          </a:p>
          <a:p>
            <a:pPr lvl="1" algn="just">
              <a:lnSpc>
                <a:spcPct val="100000"/>
              </a:lnSpc>
              <a:spcBef>
                <a:spcPts val="300"/>
              </a:spcBef>
              <a:spcAft>
                <a:spcPts val="300"/>
              </a:spcAft>
              <a:buClr>
                <a:srgbClr val="98141B"/>
              </a:buClr>
              <a:buFont typeface="Wingdings" panose="05000000000000000000" pitchFamily="2" charset="2"/>
              <a:buChar char="Ø"/>
            </a:pPr>
            <a:r>
              <a:rPr lang="cs-CZ" sz="1800" i="1" dirty="0">
                <a:latin typeface="Calibri" panose="020F0502020204030204" pitchFamily="34" charset="0"/>
                <a:ea typeface="Calibri" panose="020F0502020204030204" pitchFamily="34" charset="0"/>
                <a:cs typeface="Times New Roman" panose="02020603050405020304" pitchFamily="18" charset="0"/>
              </a:rPr>
              <a:t>Díky víku se sníží teplotní ztráty oproti metodě SANDWICH a využití hořčíku je větší (60–70 %)</a:t>
            </a:r>
          </a:p>
          <a:p>
            <a:pPr lvl="1" algn="just">
              <a:lnSpc>
                <a:spcPct val="100000"/>
              </a:lnSpc>
              <a:spcBef>
                <a:spcPts val="300"/>
              </a:spcBef>
              <a:spcAft>
                <a:spcPts val="300"/>
              </a:spcAft>
              <a:buClr>
                <a:srgbClr val="98141B"/>
              </a:buClr>
              <a:buFont typeface="Wingdings" panose="05000000000000000000" pitchFamily="2" charset="2"/>
              <a:buChar char="Ø"/>
            </a:pPr>
            <a:r>
              <a:rPr lang="cs-CZ" sz="1800" i="1" dirty="0">
                <a:latin typeface="Calibri" panose="020F0502020204030204" pitchFamily="34" charset="0"/>
                <a:ea typeface="Calibri" panose="020F0502020204030204" pitchFamily="34" charset="0"/>
                <a:cs typeface="Times New Roman" panose="02020603050405020304" pitchFamily="18" charset="0"/>
              </a:rPr>
              <a:t>Jedná se o nejpoužívanější polévací metodu</a:t>
            </a: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altLang="cs-CZ" sz="1800" b="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marL="268288" indent="0" algn="just">
              <a:lnSpc>
                <a:spcPct val="100000"/>
              </a:lnSpc>
              <a:spcBef>
                <a:spcPts val="300"/>
              </a:spcBef>
              <a:spcAft>
                <a:spcPts val="300"/>
              </a:spcAft>
              <a:buNone/>
            </a:pPr>
            <a:endParaRPr lang="cs-CZ" altLang="cs-CZ" sz="1800" i="1" dirty="0">
              <a:latin typeface="Calibri" panose="020F0502020204030204" pitchFamily="34" charset="0"/>
              <a:cs typeface="Times New Roman" panose="02020603050405020304" pitchFamily="18" charset="0"/>
            </a:endParaRPr>
          </a:p>
          <a:p>
            <a:pPr marL="0" indent="0">
              <a:buNone/>
            </a:pPr>
            <a:endParaRPr lang="cs-CZ" altLang="cs-CZ" sz="2400" dirty="0"/>
          </a:p>
        </p:txBody>
      </p:sp>
      <p:sp>
        <p:nvSpPr>
          <p:cNvPr id="6" name="TextovéPole 5">
            <a:extLst>
              <a:ext uri="{FF2B5EF4-FFF2-40B4-BE49-F238E27FC236}">
                <a16:creationId xmlns:a16="http://schemas.microsoft.com/office/drawing/2014/main" id="{91C269A6-8286-4DD3-A103-2555085435F5}"/>
              </a:ext>
            </a:extLst>
          </p:cNvPr>
          <p:cNvSpPr txBox="1"/>
          <p:nvPr/>
        </p:nvSpPr>
        <p:spPr>
          <a:xfrm>
            <a:off x="8334537" y="5192160"/>
            <a:ext cx="1966757" cy="646331"/>
          </a:xfrm>
          <a:prstGeom prst="rect">
            <a:avLst/>
          </a:prstGeom>
          <a:noFill/>
        </p:spPr>
        <p:txBody>
          <a:bodyPr wrap="none" rtlCol="0">
            <a:spAutoFit/>
          </a:bodyPr>
          <a:lstStyle/>
          <a:p>
            <a:pPr algn="ctr"/>
            <a:r>
              <a:rPr lang="cs-CZ" i="1" dirty="0"/>
              <a:t>Pánev pro metodu </a:t>
            </a:r>
          </a:p>
          <a:p>
            <a:pPr algn="ctr"/>
            <a:r>
              <a:rPr lang="cs-CZ" i="1" dirty="0"/>
              <a:t>TUNDISH </a:t>
            </a:r>
          </a:p>
        </p:txBody>
      </p:sp>
      <p:pic>
        <p:nvPicPr>
          <p:cNvPr id="10" name="Obrázek 9">
            <a:extLst>
              <a:ext uri="{FF2B5EF4-FFF2-40B4-BE49-F238E27FC236}">
                <a16:creationId xmlns:a16="http://schemas.microsoft.com/office/drawing/2014/main" id="{76C651E7-429F-457B-93BE-67823FF36398}"/>
              </a:ext>
            </a:extLst>
          </p:cNvPr>
          <p:cNvPicPr>
            <a:picLocks noChangeAspect="1"/>
          </p:cNvPicPr>
          <p:nvPr/>
        </p:nvPicPr>
        <p:blipFill>
          <a:blip r:embed="rId4"/>
          <a:stretch>
            <a:fillRect/>
          </a:stretch>
        </p:blipFill>
        <p:spPr>
          <a:xfrm>
            <a:off x="5894916" y="1423117"/>
            <a:ext cx="3028950" cy="3514725"/>
          </a:xfrm>
          <a:prstGeom prst="rect">
            <a:avLst/>
          </a:prstGeom>
        </p:spPr>
      </p:pic>
      <p:pic>
        <p:nvPicPr>
          <p:cNvPr id="3074" name="Picture 2" descr="Welcome to Weihai Gongyou Foundry Machinery CO., LTD">
            <a:extLst>
              <a:ext uri="{FF2B5EF4-FFF2-40B4-BE49-F238E27FC236}">
                <a16:creationId xmlns:a16="http://schemas.microsoft.com/office/drawing/2014/main" id="{3523CD85-F69E-482B-8EEE-3A7717387C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3866" y="1266642"/>
            <a:ext cx="3106911" cy="3947242"/>
          </a:xfrm>
          <a:prstGeom prst="rect">
            <a:avLst/>
          </a:prstGeom>
          <a:noFill/>
          <a:extLst>
            <a:ext uri="{909E8E84-426E-40DD-AFC4-6F175D3DCCD1}">
              <a14:hiddenFill xmlns:a14="http://schemas.microsoft.com/office/drawing/2010/main">
                <a:solidFill>
                  <a:srgbClr val="FFFFFF"/>
                </a:solidFill>
              </a14:hiddenFill>
            </a:ext>
          </a:extLst>
        </p:spPr>
      </p:pic>
      <p:sp>
        <p:nvSpPr>
          <p:cNvPr id="9" name="Zástupný symbol pro číslo snímku 8">
            <a:extLst>
              <a:ext uri="{FF2B5EF4-FFF2-40B4-BE49-F238E27FC236}">
                <a16:creationId xmlns:a16="http://schemas.microsoft.com/office/drawing/2014/main" id="{23D4221C-3E9F-4ACE-BA11-678066E0685F}"/>
              </a:ext>
            </a:extLst>
          </p:cNvPr>
          <p:cNvSpPr>
            <a:spLocks noGrp="1"/>
          </p:cNvSpPr>
          <p:nvPr>
            <p:ph type="sldNum" sz="quarter" idx="12"/>
          </p:nvPr>
        </p:nvSpPr>
        <p:spPr/>
        <p:txBody>
          <a:bodyPr/>
          <a:lstStyle/>
          <a:p>
            <a:pPr>
              <a:defRPr/>
            </a:pPr>
            <a:fld id="{8B7A71C2-0F8F-7841-B85A-445BD80B66CF}" type="slidenum">
              <a:rPr lang="sk-SK" altLang="cs-CZ" smtClean="0"/>
              <a:pPr>
                <a:defRPr/>
              </a:pPr>
              <a:t>18</a:t>
            </a:fld>
            <a:r>
              <a:rPr lang="sk-SK" altLang="cs-CZ"/>
              <a:t>/23</a:t>
            </a:r>
            <a:endParaRPr lang="sk-SK" altLang="cs-CZ" dirty="0"/>
          </a:p>
        </p:txBody>
      </p:sp>
    </p:spTree>
    <p:extLst>
      <p:ext uri="{BB962C8B-B14F-4D97-AF65-F5344CB8AC3E}">
        <p14:creationId xmlns:p14="http://schemas.microsoft.com/office/powerpoint/2010/main" val="1487833730"/>
      </p:ext>
    </p:extLst>
  </p:cSld>
  <p:clrMapOvr>
    <a:masterClrMapping/>
  </p:clrMapOvr>
  <p:transition spd="slow"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Metody modifikace – modifikace ze sferoklávu</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19</a:t>
            </a:fld>
            <a:fld id="{31E77A96-41B8-48BF-B2E4-2BF7EFD47B93}" type="slidenum">
              <a:rPr lang="cs-CZ" sz="1400" i="1">
                <a:solidFill>
                  <a:schemeClr val="bg1"/>
                </a:solidFill>
                <a:latin typeface="+mn-lt"/>
              </a:rPr>
              <a:t>19</a:t>
            </a:fld>
            <a:fld id="{97BBEA7B-813E-4FC7-ADFD-C970B934FBBD}" type="slidenum">
              <a:rPr lang="cs-CZ" sz="1400" i="1">
                <a:solidFill>
                  <a:schemeClr val="bg1"/>
                </a:solidFill>
                <a:latin typeface="+mn-lt"/>
              </a:rPr>
              <a:t>19</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8: Charakteristika metalurgických pochodů výroby a mimopecní zpracování litin</a:t>
            </a:r>
            <a:endParaRPr lang="cs-CZ" sz="1300" i="1" dirty="0">
              <a:solidFill>
                <a:schemeClr val="bg1"/>
              </a:solidFill>
              <a:latin typeface="+mn-lt"/>
            </a:endParaRPr>
          </a:p>
          <a:p>
            <a:pPr algn="l">
              <a:defRPr/>
            </a:pPr>
            <a:endParaRPr lang="sk-SK" dirty="0"/>
          </a:p>
        </p:txBody>
      </p:sp>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5" y="965199"/>
            <a:ext cx="7995536" cy="5613401"/>
          </a:xfrm>
        </p:spPr>
        <p:txBody>
          <a:bodyPr>
            <a:normAutofit/>
          </a:bodyPr>
          <a:lstStyle/>
          <a:p>
            <a:pPr algn="just">
              <a:lnSpc>
                <a:spcPct val="100000"/>
              </a:lnSpc>
              <a:spcBef>
                <a:spcPts val="300"/>
              </a:spcBef>
              <a:spcAft>
                <a:spcPts val="300"/>
              </a:spcAft>
              <a:buClr>
                <a:srgbClr val="98141B"/>
              </a:buClr>
              <a:buFont typeface="Wingdings" panose="05000000000000000000" pitchFamily="2" charset="2"/>
              <a:buChar char="ü"/>
            </a:pPr>
            <a:r>
              <a:rPr lang="cs-CZ" sz="1800" dirty="0">
                <a:latin typeface="Calibri" panose="020F0502020204030204" pitchFamily="34" charset="0"/>
                <a:ea typeface="Calibri" panose="020F0502020204030204" pitchFamily="34" charset="0"/>
                <a:cs typeface="Times New Roman" panose="02020603050405020304" pitchFamily="18" charset="0"/>
              </a:rPr>
              <a:t>Modifikace za zvýšeného tlaku</a:t>
            </a:r>
          </a:p>
          <a:p>
            <a:pPr algn="just">
              <a:lnSpc>
                <a:spcPct val="100000"/>
              </a:lnSpc>
              <a:spcBef>
                <a:spcPts val="300"/>
              </a:spcBef>
              <a:spcAft>
                <a:spcPts val="300"/>
              </a:spcAft>
              <a:buClr>
                <a:srgbClr val="98141B"/>
              </a:buClr>
              <a:buFont typeface="Wingdings" panose="05000000000000000000" pitchFamily="2" charset="2"/>
              <a:buChar char="ü"/>
            </a:pPr>
            <a:r>
              <a:rPr lang="cs-CZ" sz="1800" dirty="0">
                <a:latin typeface="Calibri" panose="020F0502020204030204" pitchFamily="34" charset="0"/>
                <a:ea typeface="Calibri" panose="020F0502020204030204" pitchFamily="34" charset="0"/>
                <a:cs typeface="Times New Roman" panose="02020603050405020304" pitchFamily="18" charset="0"/>
              </a:rPr>
              <a:t>Jedná se o metodu ponořovací</a:t>
            </a:r>
          </a:p>
          <a:p>
            <a:pPr algn="just">
              <a:lnSpc>
                <a:spcPct val="100000"/>
              </a:lnSpc>
              <a:spcBef>
                <a:spcPts val="300"/>
              </a:spcBef>
              <a:spcAft>
                <a:spcPts val="300"/>
              </a:spcAft>
              <a:buClr>
                <a:srgbClr val="98141B"/>
              </a:buClr>
              <a:buFont typeface="Wingdings" panose="05000000000000000000" pitchFamily="2" charset="2"/>
              <a:buChar char="ü"/>
            </a:pPr>
            <a:r>
              <a:rPr lang="cs-CZ" altLang="cs-CZ" sz="1800" dirty="0">
                <a:latin typeface="Calibri" panose="020F0502020204030204" pitchFamily="34" charset="0"/>
                <a:cs typeface="Times New Roman" panose="02020603050405020304" pitchFamily="18" charset="0"/>
              </a:rPr>
              <a:t>Díky tomu je možné používat i předslitiny s vyšším obsahem hořčíku (15–25 %) nebo i čistý hořčík</a:t>
            </a:r>
          </a:p>
          <a:p>
            <a:pPr algn="just">
              <a:lnSpc>
                <a:spcPct val="100000"/>
              </a:lnSpc>
              <a:spcBef>
                <a:spcPts val="300"/>
              </a:spcBef>
              <a:spcAft>
                <a:spcPts val="300"/>
              </a:spcAft>
              <a:buClr>
                <a:srgbClr val="98141B"/>
              </a:buClr>
              <a:buFont typeface="Wingdings" panose="05000000000000000000" pitchFamily="2" charset="2"/>
              <a:buChar char="ü"/>
            </a:pPr>
            <a:r>
              <a:rPr lang="cs-CZ" sz="1800" dirty="0">
                <a:latin typeface="Calibri" panose="020F0502020204030204" pitchFamily="34" charset="0"/>
                <a:ea typeface="Calibri" panose="020F0502020204030204" pitchFamily="34" charset="0"/>
                <a:cs typeface="Times New Roman" panose="02020603050405020304" pitchFamily="18" charset="0"/>
              </a:rPr>
              <a:t>Využití Mg v rozmezí 60–80 %</a:t>
            </a:r>
          </a:p>
          <a:p>
            <a:pPr algn="just">
              <a:lnSpc>
                <a:spcPct val="100000"/>
              </a:lnSpc>
              <a:spcBef>
                <a:spcPts val="300"/>
              </a:spcBef>
              <a:spcAft>
                <a:spcPts val="300"/>
              </a:spcAft>
              <a:buClr>
                <a:srgbClr val="98141B"/>
              </a:buClr>
              <a:buFont typeface="Wingdings" panose="05000000000000000000" pitchFamily="2" charset="2"/>
              <a:buChar char="ü"/>
            </a:pPr>
            <a:r>
              <a:rPr lang="cs-CZ" sz="1800" dirty="0">
                <a:latin typeface="Calibri" panose="020F0502020204030204" pitchFamily="34" charset="0"/>
                <a:ea typeface="Calibri" panose="020F0502020204030204" pitchFamily="34" charset="0"/>
                <a:cs typeface="Times New Roman" panose="02020603050405020304" pitchFamily="18" charset="0"/>
              </a:rPr>
              <a:t>Nevýhodou jsou značné provozní i investiční náklady</a:t>
            </a:r>
          </a:p>
          <a:p>
            <a:pPr algn="just">
              <a:lnSpc>
                <a:spcPct val="100000"/>
              </a:lnSpc>
              <a:spcBef>
                <a:spcPts val="300"/>
              </a:spcBef>
              <a:spcAft>
                <a:spcPts val="300"/>
              </a:spcAft>
              <a:buClr>
                <a:srgbClr val="98141B"/>
              </a:buClr>
              <a:buFont typeface="Wingdings" panose="05000000000000000000" pitchFamily="2" charset="2"/>
              <a:buChar char="ü"/>
            </a:pPr>
            <a:r>
              <a:rPr lang="cs-CZ" sz="1800" b="1" i="1" dirty="0">
                <a:latin typeface="Calibri" panose="020F0502020204030204" pitchFamily="34" charset="0"/>
                <a:ea typeface="Calibri" panose="020F0502020204030204" pitchFamily="34" charset="0"/>
                <a:cs typeface="Times New Roman" panose="02020603050405020304" pitchFamily="18" charset="0"/>
              </a:rPr>
              <a:t>Postup:</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dirty="0">
                <a:latin typeface="Calibri" panose="020F0502020204030204" pitchFamily="34" charset="0"/>
                <a:cs typeface="Times New Roman" panose="02020603050405020304" pitchFamily="18" charset="0"/>
              </a:rPr>
              <a:t>Modifikační pánev se zaveze do nádoby sferoklávu</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dirty="0">
                <a:latin typeface="Calibri" panose="020F0502020204030204" pitchFamily="34" charset="0"/>
                <a:cs typeface="Times New Roman" panose="02020603050405020304" pitchFamily="18" charset="0"/>
              </a:rPr>
              <a:t>Sferokláv je opatřený odklopným víkem, kterým prochází ponořovací tyč se zvonem</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dirty="0">
                <a:latin typeface="Calibri" panose="020F0502020204030204" pitchFamily="34" charset="0"/>
                <a:cs typeface="Times New Roman" panose="02020603050405020304" pitchFamily="18" charset="0"/>
              </a:rPr>
              <a:t>Při uzavření víka dojde ke zvýšení tlaku na 0,4–1,0 MPa</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dirty="0">
                <a:latin typeface="Calibri" panose="020F0502020204030204" pitchFamily="34" charset="0"/>
                <a:cs typeface="Times New Roman" panose="02020603050405020304" pitchFamily="18" charset="0"/>
              </a:rPr>
              <a:t>Zvon s předslitinou a očkovadlem se ponoří ke dnu</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dirty="0">
                <a:latin typeface="Calibri" panose="020F0502020204030204" pitchFamily="34" charset="0"/>
                <a:cs typeface="Times New Roman" panose="02020603050405020304" pitchFamily="18" charset="0"/>
              </a:rPr>
              <a:t>Kvůli vysokému tlaku se hořčík vypařuje pomaleji, regulací tlaku lze řídit i bouřlivost reakce</a:t>
            </a: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marL="268288" indent="0" algn="just">
              <a:lnSpc>
                <a:spcPct val="100000"/>
              </a:lnSpc>
              <a:spcBef>
                <a:spcPts val="300"/>
              </a:spcBef>
              <a:spcAft>
                <a:spcPts val="300"/>
              </a:spcAft>
              <a:buNone/>
            </a:pPr>
            <a:endParaRPr lang="cs-CZ" altLang="cs-CZ" sz="1800" i="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altLang="cs-CZ" sz="1800" i="1" dirty="0">
              <a:latin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altLang="cs-CZ" sz="1800" b="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marL="268288" indent="0" algn="just">
              <a:lnSpc>
                <a:spcPct val="100000"/>
              </a:lnSpc>
              <a:spcBef>
                <a:spcPts val="300"/>
              </a:spcBef>
              <a:spcAft>
                <a:spcPts val="300"/>
              </a:spcAft>
              <a:buNone/>
            </a:pPr>
            <a:endParaRPr lang="cs-CZ" altLang="cs-CZ" sz="1800" i="1" dirty="0">
              <a:latin typeface="Calibri" panose="020F0502020204030204" pitchFamily="34" charset="0"/>
              <a:cs typeface="Times New Roman" panose="02020603050405020304" pitchFamily="18" charset="0"/>
            </a:endParaRPr>
          </a:p>
          <a:p>
            <a:pPr marL="0" indent="0">
              <a:buNone/>
            </a:pPr>
            <a:endParaRPr lang="cs-CZ" altLang="cs-CZ" sz="2400" dirty="0"/>
          </a:p>
        </p:txBody>
      </p:sp>
      <p:sp>
        <p:nvSpPr>
          <p:cNvPr id="6" name="TextovéPole 5">
            <a:extLst>
              <a:ext uri="{FF2B5EF4-FFF2-40B4-BE49-F238E27FC236}">
                <a16:creationId xmlns:a16="http://schemas.microsoft.com/office/drawing/2014/main" id="{91C269A6-8286-4DD3-A103-2555085435F5}"/>
              </a:ext>
            </a:extLst>
          </p:cNvPr>
          <p:cNvSpPr txBox="1"/>
          <p:nvPr/>
        </p:nvSpPr>
        <p:spPr>
          <a:xfrm>
            <a:off x="9325026" y="5830632"/>
            <a:ext cx="1929311" cy="369332"/>
          </a:xfrm>
          <a:prstGeom prst="rect">
            <a:avLst/>
          </a:prstGeom>
          <a:noFill/>
        </p:spPr>
        <p:txBody>
          <a:bodyPr wrap="none" rtlCol="0">
            <a:spAutoFit/>
          </a:bodyPr>
          <a:lstStyle/>
          <a:p>
            <a:pPr algn="ctr"/>
            <a:r>
              <a:rPr lang="cs-CZ" i="1" dirty="0"/>
              <a:t>Schéma sferoklávu</a:t>
            </a:r>
          </a:p>
        </p:txBody>
      </p:sp>
      <p:pic>
        <p:nvPicPr>
          <p:cNvPr id="5" name="Obrázek 4">
            <a:extLst>
              <a:ext uri="{FF2B5EF4-FFF2-40B4-BE49-F238E27FC236}">
                <a16:creationId xmlns:a16="http://schemas.microsoft.com/office/drawing/2014/main" id="{C06D8785-ABE5-4AE0-B3CF-1718100975BC}"/>
              </a:ext>
            </a:extLst>
          </p:cNvPr>
          <p:cNvPicPr>
            <a:picLocks noChangeAspect="1"/>
          </p:cNvPicPr>
          <p:nvPr/>
        </p:nvPicPr>
        <p:blipFill>
          <a:blip r:embed="rId4"/>
          <a:stretch>
            <a:fillRect/>
          </a:stretch>
        </p:blipFill>
        <p:spPr>
          <a:xfrm>
            <a:off x="8270840" y="1190899"/>
            <a:ext cx="3762375" cy="4572000"/>
          </a:xfrm>
          <a:prstGeom prst="rect">
            <a:avLst/>
          </a:prstGeom>
        </p:spPr>
      </p:pic>
      <p:sp>
        <p:nvSpPr>
          <p:cNvPr id="10" name="Zástupný symbol pro číslo snímku 9">
            <a:extLst>
              <a:ext uri="{FF2B5EF4-FFF2-40B4-BE49-F238E27FC236}">
                <a16:creationId xmlns:a16="http://schemas.microsoft.com/office/drawing/2014/main" id="{77489400-C475-4D40-8FD3-5D436B5A7472}"/>
              </a:ext>
            </a:extLst>
          </p:cNvPr>
          <p:cNvSpPr>
            <a:spLocks noGrp="1"/>
          </p:cNvSpPr>
          <p:nvPr>
            <p:ph type="sldNum" sz="quarter" idx="12"/>
          </p:nvPr>
        </p:nvSpPr>
        <p:spPr/>
        <p:txBody>
          <a:bodyPr/>
          <a:lstStyle/>
          <a:p>
            <a:pPr>
              <a:defRPr/>
            </a:pPr>
            <a:fld id="{8B7A71C2-0F8F-7841-B85A-445BD80B66CF}" type="slidenum">
              <a:rPr lang="sk-SK" altLang="cs-CZ" smtClean="0"/>
              <a:pPr>
                <a:defRPr/>
              </a:pPr>
              <a:t>19</a:t>
            </a:fld>
            <a:r>
              <a:rPr lang="sk-SK" altLang="cs-CZ"/>
              <a:t>/23</a:t>
            </a:r>
            <a:endParaRPr lang="sk-SK" altLang="cs-CZ" dirty="0"/>
          </a:p>
        </p:txBody>
      </p:sp>
    </p:spTree>
    <p:extLst>
      <p:ext uri="{BB962C8B-B14F-4D97-AF65-F5344CB8AC3E}">
        <p14:creationId xmlns:p14="http://schemas.microsoft.com/office/powerpoint/2010/main" val="260163754"/>
      </p:ext>
    </p:extLst>
  </p:cSld>
  <p:clrMapOvr>
    <a:masterClrMapping/>
  </p:clrMapOvr>
  <p:transition spd="slow"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lstStyle/>
          <a:p>
            <a:r>
              <a:rPr lang="cs-CZ" altLang="cs-CZ" sz="2400" b="1" spc="100" dirty="0">
                <a:solidFill>
                  <a:srgbClr val="98141B"/>
                </a:solidFill>
              </a:rPr>
              <a:t> Vysoká škola technická a ekonomická v Českých Budějovicích</a:t>
            </a: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556954" y="1787237"/>
            <a:ext cx="11116394" cy="1990612"/>
          </a:xfrm>
        </p:spPr>
        <p:txBody>
          <a:bodyPr anchor="b" anchorCtr="0">
            <a:normAutofit fontScale="77500" lnSpcReduction="20000"/>
          </a:bodyPr>
          <a:lstStyle/>
          <a:p>
            <a:pPr marL="0" indent="0">
              <a:lnSpc>
                <a:spcPct val="100000"/>
              </a:lnSpc>
              <a:spcBef>
                <a:spcPts val="300"/>
              </a:spcBef>
              <a:spcAft>
                <a:spcPts val="300"/>
              </a:spcAft>
              <a:buNone/>
            </a:pPr>
            <a:r>
              <a:rPr lang="cs-CZ" sz="6600" dirty="0">
                <a:latin typeface="Calibri" panose="020F0502020204030204" pitchFamily="34" charset="0"/>
                <a:ea typeface="Calibri" panose="020F0502020204030204" pitchFamily="34" charset="0"/>
                <a:cs typeface="Times New Roman" panose="02020603050405020304" pitchFamily="18" charset="0"/>
              </a:rPr>
              <a:t>Charakteristika metalurgických pochodů výroby a mimopecní zpracování litin</a:t>
            </a:r>
            <a:endParaRPr lang="cs-CZ" altLang="cs-CZ" sz="6600" dirty="0"/>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2</a:t>
            </a:fld>
            <a:fld id="{31E77A96-41B8-48BF-B2E4-2BF7EFD47B93}" type="slidenum">
              <a:rPr lang="cs-CZ" sz="1400" i="1">
                <a:solidFill>
                  <a:schemeClr val="bg1"/>
                </a:solidFill>
                <a:latin typeface="+mn-lt"/>
              </a:rPr>
              <a:t>2</a:t>
            </a:fld>
            <a:fld id="{97BBEA7B-813E-4FC7-ADFD-C970B934FBBD}" type="slidenum">
              <a:rPr lang="cs-CZ" sz="1400" i="1">
                <a:solidFill>
                  <a:schemeClr val="bg1"/>
                </a:solidFill>
                <a:latin typeface="+mn-lt"/>
              </a:rPr>
              <a:t>2</a:t>
            </a:fld>
            <a:endParaRPr lang="cs-CZ" sz="1400" i="1" dirty="0">
              <a:solidFill>
                <a:schemeClr val="bg1"/>
              </a:solidFill>
              <a:latin typeface="+mn-lt"/>
            </a:endParaRPr>
          </a:p>
        </p:txBody>
      </p:sp>
      <p:sp>
        <p:nvSpPr>
          <p:cNvPr id="10" name="Zástupný symbol pro obsah 2">
            <a:extLst>
              <a:ext uri="{FF2B5EF4-FFF2-40B4-BE49-F238E27FC236}">
                <a16:creationId xmlns:a16="http://schemas.microsoft.com/office/drawing/2014/main" id="{7A826A9D-9A51-43E2-9423-81616755B6DC}"/>
              </a:ext>
            </a:extLst>
          </p:cNvPr>
          <p:cNvSpPr txBox="1">
            <a:spLocks noChangeArrowheads="1"/>
          </p:cNvSpPr>
          <p:nvPr/>
        </p:nvSpPr>
        <p:spPr bwMode="auto">
          <a:xfrm>
            <a:off x="556954" y="4023360"/>
            <a:ext cx="11116394" cy="152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None/>
            </a:pPr>
            <a:r>
              <a:rPr lang="cs-CZ" sz="2400" spc="100" dirty="0">
                <a:solidFill>
                  <a:srgbClr val="98141B"/>
                </a:solidFill>
                <a:latin typeface="Calibri" panose="020F0502020204030204" pitchFamily="34" charset="0"/>
                <a:ea typeface="Calibri" panose="020F0502020204030204" pitchFamily="34" charset="0"/>
                <a:cs typeface="Times New Roman" panose="02020603050405020304" pitchFamily="18" charset="0"/>
              </a:rPr>
              <a:t>Přednáška č. 8</a:t>
            </a:r>
            <a:endParaRPr lang="cs-CZ" altLang="cs-CZ" sz="2400" b="1" spc="100" dirty="0">
              <a:solidFill>
                <a:srgbClr val="98141B"/>
              </a:solidFill>
            </a:endParaRPr>
          </a:p>
          <a:p>
            <a:pPr marL="0" indent="0" eaLnBrk="1" hangingPunct="1">
              <a:lnSpc>
                <a:spcPct val="100000"/>
              </a:lnSpc>
              <a:spcBef>
                <a:spcPts val="300"/>
              </a:spcBef>
              <a:spcAft>
                <a:spcPts val="300"/>
              </a:spcAft>
              <a:buNone/>
            </a:pPr>
            <a:endParaRPr lang="cs-CZ" altLang="cs-CZ" sz="2400" b="1" spc="50" dirty="0">
              <a:solidFill>
                <a:srgbClr val="98141B"/>
              </a:solidFill>
            </a:endParaRPr>
          </a:p>
        </p:txBody>
      </p:sp>
      <p:cxnSp>
        <p:nvCxnSpPr>
          <p:cNvPr id="9" name="Přímá spojnice 8">
            <a:extLst>
              <a:ext uri="{FF2B5EF4-FFF2-40B4-BE49-F238E27FC236}">
                <a16:creationId xmlns:a16="http://schemas.microsoft.com/office/drawing/2014/main" id="{8F7C352C-EE08-4B71-B4D5-543525C3B5F9}"/>
              </a:ext>
            </a:extLst>
          </p:cNvPr>
          <p:cNvCxnSpPr>
            <a:cxnSpLocks/>
          </p:cNvCxnSpPr>
          <p:nvPr/>
        </p:nvCxnSpPr>
        <p:spPr>
          <a:xfrm>
            <a:off x="556954" y="3849329"/>
            <a:ext cx="11116394" cy="0"/>
          </a:xfrm>
          <a:prstGeom prst="line">
            <a:avLst/>
          </a:prstGeom>
          <a:ln>
            <a:solidFill>
              <a:srgbClr val="98141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0573198"/>
      </p:ext>
    </p:extLst>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Metody modifikace – modifikace v konvertoru +GF+</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20</a:t>
            </a:fld>
            <a:fld id="{31E77A96-41B8-48BF-B2E4-2BF7EFD47B93}" type="slidenum">
              <a:rPr lang="cs-CZ" sz="1400" i="1">
                <a:solidFill>
                  <a:schemeClr val="bg1"/>
                </a:solidFill>
                <a:latin typeface="+mn-lt"/>
              </a:rPr>
              <a:t>20</a:t>
            </a:fld>
            <a:fld id="{97BBEA7B-813E-4FC7-ADFD-C970B934FBBD}" type="slidenum">
              <a:rPr lang="cs-CZ" sz="1400" i="1">
                <a:solidFill>
                  <a:schemeClr val="bg1"/>
                </a:solidFill>
                <a:latin typeface="+mn-lt"/>
              </a:rPr>
              <a:t>20</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8: Charakteristika metalurgických pochodů výroby a mimopecní zpracování litin</a:t>
            </a:r>
            <a:endParaRPr lang="cs-CZ" sz="1300" i="1" dirty="0">
              <a:solidFill>
                <a:schemeClr val="bg1"/>
              </a:solidFill>
              <a:latin typeface="+mn-lt"/>
            </a:endParaRPr>
          </a:p>
          <a:p>
            <a:pPr algn="l">
              <a:defRPr/>
            </a:pPr>
            <a:endParaRPr lang="sk-SK" dirty="0"/>
          </a:p>
        </p:txBody>
      </p:sp>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4" y="965200"/>
            <a:ext cx="6040829" cy="4729966"/>
          </a:xfrm>
        </p:spPr>
        <p:txBody>
          <a:bodyPr>
            <a:normAutofit fontScale="92500" lnSpcReduction="20000"/>
          </a:bodyPr>
          <a:lstStyle/>
          <a:p>
            <a:pPr algn="just">
              <a:lnSpc>
                <a:spcPct val="100000"/>
              </a:lnSpc>
              <a:spcBef>
                <a:spcPts val="300"/>
              </a:spcBef>
              <a:spcAft>
                <a:spcPts val="300"/>
              </a:spcAft>
              <a:buClr>
                <a:srgbClr val="98141B"/>
              </a:buClr>
              <a:buFont typeface="Wingdings" panose="05000000000000000000" pitchFamily="2" charset="2"/>
              <a:buChar char="ü"/>
            </a:pPr>
            <a:r>
              <a:rPr lang="cs-CZ" altLang="cs-CZ" sz="1900" dirty="0">
                <a:latin typeface="Calibri" panose="020F0502020204030204" pitchFamily="34" charset="0"/>
                <a:cs typeface="Times New Roman" panose="02020603050405020304" pitchFamily="18" charset="0"/>
              </a:rPr>
              <a:t>Ve světě velmi rozšířená metoda</a:t>
            </a:r>
          </a:p>
          <a:p>
            <a:pPr algn="just">
              <a:lnSpc>
                <a:spcPct val="100000"/>
              </a:lnSpc>
              <a:spcBef>
                <a:spcPts val="300"/>
              </a:spcBef>
              <a:spcAft>
                <a:spcPts val="300"/>
              </a:spcAft>
              <a:buClr>
                <a:srgbClr val="98141B"/>
              </a:buClr>
              <a:buFont typeface="Wingdings" panose="05000000000000000000" pitchFamily="2" charset="2"/>
              <a:buChar char="ü"/>
            </a:pPr>
            <a:r>
              <a:rPr lang="cs-CZ" altLang="cs-CZ" sz="1900" dirty="0">
                <a:latin typeface="Calibri" panose="020F0502020204030204" pitchFamily="34" charset="0"/>
                <a:cs typeface="Times New Roman" panose="02020603050405020304" pitchFamily="18" charset="0"/>
              </a:rPr>
              <a:t>Mechanismus lití je založen na poměru tlaku hořčíkových par v reakční komůrce a metalostatického tlaku v otvorech</a:t>
            </a:r>
          </a:p>
          <a:p>
            <a:pPr algn="just">
              <a:lnSpc>
                <a:spcPct val="100000"/>
              </a:lnSpc>
              <a:spcBef>
                <a:spcPts val="300"/>
              </a:spcBef>
              <a:spcAft>
                <a:spcPts val="300"/>
              </a:spcAft>
              <a:buClr>
                <a:srgbClr val="98141B"/>
              </a:buClr>
              <a:buFont typeface="Wingdings" panose="05000000000000000000" pitchFamily="2" charset="2"/>
              <a:buChar char="ü"/>
            </a:pPr>
            <a:r>
              <a:rPr lang="cs-CZ" altLang="cs-CZ" sz="1900" dirty="0">
                <a:latin typeface="Calibri" panose="020F0502020204030204" pitchFamily="34" charset="0"/>
                <a:cs typeface="Times New Roman" panose="02020603050405020304" pitchFamily="18" charset="0"/>
              </a:rPr>
              <a:t>Využití hořčíku 50–70 %</a:t>
            </a:r>
          </a:p>
          <a:p>
            <a:pPr algn="just">
              <a:lnSpc>
                <a:spcPct val="100000"/>
              </a:lnSpc>
              <a:spcBef>
                <a:spcPts val="300"/>
              </a:spcBef>
              <a:spcAft>
                <a:spcPts val="300"/>
              </a:spcAft>
              <a:buClr>
                <a:srgbClr val="98141B"/>
              </a:buClr>
              <a:buFont typeface="Wingdings" panose="05000000000000000000" pitchFamily="2" charset="2"/>
              <a:buChar char="ü"/>
            </a:pPr>
            <a:r>
              <a:rPr lang="cs-CZ" sz="1900" b="1" i="1" dirty="0">
                <a:latin typeface="Calibri" panose="020F0502020204030204" pitchFamily="34" charset="0"/>
                <a:ea typeface="Calibri" panose="020F0502020204030204" pitchFamily="34" charset="0"/>
                <a:cs typeface="Times New Roman" panose="02020603050405020304" pitchFamily="18" charset="0"/>
              </a:rPr>
              <a:t>Postup:</a:t>
            </a:r>
          </a:p>
          <a:p>
            <a:pPr marL="611188" indent="-342900" algn="just">
              <a:lnSpc>
                <a:spcPct val="100000"/>
              </a:lnSpc>
              <a:spcBef>
                <a:spcPts val="300"/>
              </a:spcBef>
              <a:spcAft>
                <a:spcPts val="300"/>
              </a:spcAft>
              <a:buClr>
                <a:srgbClr val="98141B"/>
              </a:buClr>
              <a:buFont typeface="Wingdings" panose="05000000000000000000" pitchFamily="2" charset="2"/>
              <a:buChar char="Ø"/>
            </a:pPr>
            <a:r>
              <a:rPr lang="cs-CZ" altLang="cs-CZ" sz="1900" i="1" dirty="0">
                <a:latin typeface="Calibri" panose="020F0502020204030204" pitchFamily="34" charset="0"/>
                <a:cs typeface="Times New Roman" panose="02020603050405020304" pitchFamily="18" charset="0"/>
              </a:rPr>
              <a:t>Modifikace probíhá v nádobě konvertoru, ta je sklopná podle příčné osy</a:t>
            </a:r>
          </a:p>
          <a:p>
            <a:pPr marL="611188" indent="-342900" algn="just">
              <a:lnSpc>
                <a:spcPct val="100000"/>
              </a:lnSpc>
              <a:spcBef>
                <a:spcPts val="300"/>
              </a:spcBef>
              <a:spcAft>
                <a:spcPts val="300"/>
              </a:spcAft>
              <a:buClr>
                <a:srgbClr val="98141B"/>
              </a:buClr>
              <a:buFont typeface="Wingdings" panose="05000000000000000000" pitchFamily="2" charset="2"/>
              <a:buChar char="Ø"/>
            </a:pPr>
            <a:r>
              <a:rPr lang="cs-CZ" altLang="cs-CZ" sz="1900" i="1" dirty="0">
                <a:latin typeface="Calibri" panose="020F0502020204030204" pitchFamily="34" charset="0"/>
                <a:cs typeface="Times New Roman" panose="02020603050405020304" pitchFamily="18" charset="0"/>
              </a:rPr>
              <a:t>Nádoba je na horní straně opatřena nalévacím otvorem a na boční straně dna je modifikační komůrka</a:t>
            </a:r>
          </a:p>
          <a:p>
            <a:pPr marL="611188" indent="-342900" algn="just">
              <a:lnSpc>
                <a:spcPct val="100000"/>
              </a:lnSpc>
              <a:spcBef>
                <a:spcPts val="300"/>
              </a:spcBef>
              <a:spcAft>
                <a:spcPts val="300"/>
              </a:spcAft>
              <a:buClr>
                <a:srgbClr val="98141B"/>
              </a:buClr>
              <a:buFont typeface="Wingdings" panose="05000000000000000000" pitchFamily="2" charset="2"/>
              <a:buChar char="Ø"/>
            </a:pPr>
            <a:r>
              <a:rPr lang="cs-CZ" altLang="cs-CZ" sz="1900" i="1" dirty="0">
                <a:latin typeface="Calibri" panose="020F0502020204030204" pitchFamily="34" charset="0"/>
                <a:cs typeface="Times New Roman" panose="02020603050405020304" pitchFamily="18" charset="0"/>
              </a:rPr>
              <a:t>Komůrka je tvořena grafitovou deskou v níž je několik otvorů, které spojují komůrku a hlavní část nádoby</a:t>
            </a:r>
          </a:p>
          <a:p>
            <a:pPr marL="611188" indent="-342900" algn="just">
              <a:lnSpc>
                <a:spcPct val="100000"/>
              </a:lnSpc>
              <a:spcBef>
                <a:spcPts val="300"/>
              </a:spcBef>
              <a:spcAft>
                <a:spcPts val="300"/>
              </a:spcAft>
              <a:buClr>
                <a:srgbClr val="98141B"/>
              </a:buClr>
              <a:buFont typeface="Wingdings" panose="05000000000000000000" pitchFamily="2" charset="2"/>
              <a:buChar char="Ø"/>
            </a:pPr>
            <a:r>
              <a:rPr lang="cs-CZ" altLang="cs-CZ" sz="1900" i="1" dirty="0">
                <a:latin typeface="Calibri" panose="020F0502020204030204" pitchFamily="34" charset="0"/>
                <a:cs typeface="Times New Roman" panose="02020603050405020304" pitchFamily="18" charset="0"/>
              </a:rPr>
              <a:t>Do komůrky se vkládá samostatným a uzavíratelným otvorem modifikační látka – čistý hořčík</a:t>
            </a:r>
          </a:p>
          <a:p>
            <a:pPr marL="611188" indent="-342900" algn="just">
              <a:lnSpc>
                <a:spcPct val="100000"/>
              </a:lnSpc>
              <a:spcBef>
                <a:spcPts val="300"/>
              </a:spcBef>
              <a:spcAft>
                <a:spcPts val="300"/>
              </a:spcAft>
              <a:buClr>
                <a:srgbClr val="98141B"/>
              </a:buClr>
              <a:buFont typeface="Wingdings" panose="05000000000000000000" pitchFamily="2" charset="2"/>
              <a:buChar char="Ø"/>
            </a:pPr>
            <a:r>
              <a:rPr lang="cs-CZ" altLang="cs-CZ" sz="1900" i="1" dirty="0">
                <a:latin typeface="Calibri" panose="020F0502020204030204" pitchFamily="34" charset="0"/>
                <a:cs typeface="Times New Roman" panose="02020603050405020304" pitchFamily="18" charset="0"/>
              </a:rPr>
              <a:t>K plnění konvertoru litinou dochází ve vodorovné poloze</a:t>
            </a:r>
          </a:p>
          <a:p>
            <a:pPr marL="611188" indent="-342900" algn="just">
              <a:lnSpc>
                <a:spcPct val="100000"/>
              </a:lnSpc>
              <a:spcBef>
                <a:spcPts val="300"/>
              </a:spcBef>
              <a:spcAft>
                <a:spcPts val="300"/>
              </a:spcAft>
              <a:buClr>
                <a:srgbClr val="98141B"/>
              </a:buClr>
              <a:buFont typeface="Wingdings" panose="05000000000000000000" pitchFamily="2" charset="2"/>
              <a:buChar char="Ø"/>
            </a:pPr>
            <a:r>
              <a:rPr lang="cs-CZ" altLang="cs-CZ" sz="1900" i="1" dirty="0">
                <a:latin typeface="Calibri" panose="020F0502020204030204" pitchFamily="34" charset="0"/>
                <a:cs typeface="Times New Roman" panose="02020603050405020304" pitchFamily="18" charset="0"/>
              </a:rPr>
              <a:t>Po nalití je konvertor otočen do svislé polohy a kov se otvory dostane do komůrky s hořčíkem</a:t>
            </a:r>
          </a:p>
          <a:p>
            <a:pPr marL="611188" indent="-342900" algn="just">
              <a:lnSpc>
                <a:spcPct val="100000"/>
              </a:lnSpc>
              <a:spcBef>
                <a:spcPts val="300"/>
              </a:spcBef>
              <a:spcAft>
                <a:spcPts val="300"/>
              </a:spcAft>
              <a:buClr>
                <a:srgbClr val="98141B"/>
              </a:buClr>
              <a:buFont typeface="Wingdings" panose="05000000000000000000" pitchFamily="2" charset="2"/>
              <a:buChar char="Ø"/>
            </a:pPr>
            <a:r>
              <a:rPr lang="cs-CZ" altLang="cs-CZ" sz="1900" i="1" dirty="0">
                <a:latin typeface="Calibri" panose="020F0502020204030204" pitchFamily="34" charset="0"/>
                <a:cs typeface="Times New Roman" panose="02020603050405020304" pitchFamily="18" charset="0"/>
              </a:rPr>
              <a:t>Modifikovaná litina se vyleje do připravené pánve</a:t>
            </a:r>
          </a:p>
          <a:p>
            <a:pPr algn="just">
              <a:lnSpc>
                <a:spcPct val="100000"/>
              </a:lnSpc>
              <a:spcBef>
                <a:spcPts val="300"/>
              </a:spcBef>
              <a:spcAft>
                <a:spcPts val="300"/>
              </a:spcAft>
              <a:buFont typeface="Wingdings" panose="05000000000000000000" pitchFamily="2" charset="2"/>
              <a:buChar char="ü"/>
            </a:pPr>
            <a:endParaRPr lang="cs-CZ" altLang="cs-CZ" sz="1400"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marL="268288" indent="0" algn="just">
              <a:lnSpc>
                <a:spcPct val="100000"/>
              </a:lnSpc>
              <a:spcBef>
                <a:spcPts val="300"/>
              </a:spcBef>
              <a:spcAft>
                <a:spcPts val="300"/>
              </a:spcAft>
              <a:buNone/>
            </a:pPr>
            <a:endParaRPr lang="cs-CZ" altLang="cs-CZ" sz="1800" i="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altLang="cs-CZ" sz="1800" i="1" dirty="0">
              <a:latin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altLang="cs-CZ" sz="1800" b="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marL="268288" indent="0" algn="just">
              <a:lnSpc>
                <a:spcPct val="100000"/>
              </a:lnSpc>
              <a:spcBef>
                <a:spcPts val="300"/>
              </a:spcBef>
              <a:spcAft>
                <a:spcPts val="300"/>
              </a:spcAft>
              <a:buNone/>
            </a:pPr>
            <a:endParaRPr lang="cs-CZ" altLang="cs-CZ" sz="1800" i="1" dirty="0">
              <a:latin typeface="Calibri" panose="020F0502020204030204" pitchFamily="34" charset="0"/>
              <a:cs typeface="Times New Roman" panose="02020603050405020304" pitchFamily="18" charset="0"/>
            </a:endParaRPr>
          </a:p>
          <a:p>
            <a:pPr marL="0" indent="0">
              <a:buNone/>
            </a:pPr>
            <a:endParaRPr lang="cs-CZ" altLang="cs-CZ" sz="2400" dirty="0"/>
          </a:p>
        </p:txBody>
      </p:sp>
      <p:pic>
        <p:nvPicPr>
          <p:cNvPr id="9" name="Obrázek 8">
            <a:extLst>
              <a:ext uri="{FF2B5EF4-FFF2-40B4-BE49-F238E27FC236}">
                <a16:creationId xmlns:a16="http://schemas.microsoft.com/office/drawing/2014/main" id="{9AEBA02E-C54A-4818-9A72-5255514689B4}"/>
              </a:ext>
            </a:extLst>
          </p:cNvPr>
          <p:cNvPicPr>
            <a:picLocks noChangeAspect="1"/>
          </p:cNvPicPr>
          <p:nvPr/>
        </p:nvPicPr>
        <p:blipFill rotWithShape="1">
          <a:blip r:embed="rId4"/>
          <a:srcRect t="6049" b="1070"/>
          <a:stretch/>
        </p:blipFill>
        <p:spPr>
          <a:xfrm>
            <a:off x="6766400" y="965200"/>
            <a:ext cx="4769083" cy="1774276"/>
          </a:xfrm>
          <a:prstGeom prst="rect">
            <a:avLst/>
          </a:prstGeom>
        </p:spPr>
      </p:pic>
      <p:pic>
        <p:nvPicPr>
          <p:cNvPr id="1028" name="Picture 4">
            <a:extLst>
              <a:ext uri="{FF2B5EF4-FFF2-40B4-BE49-F238E27FC236}">
                <a16:creationId xmlns:a16="http://schemas.microsoft.com/office/drawing/2014/main" id="{91444A75-7936-4919-9330-40FB7EF044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8903" y="2775706"/>
            <a:ext cx="2650394" cy="3777283"/>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symbol pro číslo snímku 7">
            <a:extLst>
              <a:ext uri="{FF2B5EF4-FFF2-40B4-BE49-F238E27FC236}">
                <a16:creationId xmlns:a16="http://schemas.microsoft.com/office/drawing/2014/main" id="{0F7D3ACF-2A84-444F-A377-7B383DAFD81B}"/>
              </a:ext>
            </a:extLst>
          </p:cNvPr>
          <p:cNvSpPr>
            <a:spLocks noGrp="1"/>
          </p:cNvSpPr>
          <p:nvPr>
            <p:ph type="sldNum" sz="quarter" idx="12"/>
          </p:nvPr>
        </p:nvSpPr>
        <p:spPr/>
        <p:txBody>
          <a:bodyPr/>
          <a:lstStyle/>
          <a:p>
            <a:pPr>
              <a:defRPr/>
            </a:pPr>
            <a:fld id="{8B7A71C2-0F8F-7841-B85A-445BD80B66CF}" type="slidenum">
              <a:rPr lang="sk-SK" altLang="cs-CZ" smtClean="0"/>
              <a:pPr>
                <a:defRPr/>
              </a:pPr>
              <a:t>20</a:t>
            </a:fld>
            <a:r>
              <a:rPr lang="sk-SK" altLang="cs-CZ"/>
              <a:t>/23</a:t>
            </a:r>
            <a:endParaRPr lang="sk-SK" altLang="cs-CZ" dirty="0"/>
          </a:p>
        </p:txBody>
      </p:sp>
    </p:spTree>
    <p:extLst>
      <p:ext uri="{BB962C8B-B14F-4D97-AF65-F5344CB8AC3E}">
        <p14:creationId xmlns:p14="http://schemas.microsoft.com/office/powerpoint/2010/main" val="3057516525"/>
      </p:ext>
    </p:extLst>
  </p:cSld>
  <p:clrMapOvr>
    <a:masterClrMapping/>
  </p:clrMapOvr>
  <p:transition spd="slow"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Metody modifikace – modifikace plněným profilem</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21</a:t>
            </a:fld>
            <a:fld id="{31E77A96-41B8-48BF-B2E4-2BF7EFD47B93}" type="slidenum">
              <a:rPr lang="cs-CZ" sz="1400" i="1">
                <a:solidFill>
                  <a:schemeClr val="bg1"/>
                </a:solidFill>
                <a:latin typeface="+mn-lt"/>
              </a:rPr>
              <a:t>21</a:t>
            </a:fld>
            <a:fld id="{97BBEA7B-813E-4FC7-ADFD-C970B934FBBD}" type="slidenum">
              <a:rPr lang="cs-CZ" sz="1400" i="1">
                <a:solidFill>
                  <a:schemeClr val="bg1"/>
                </a:solidFill>
                <a:latin typeface="+mn-lt"/>
              </a:rPr>
              <a:t>21</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8: Charakteristika metalurgických pochodů výroby a mimopecní zpracování litin</a:t>
            </a:r>
            <a:endParaRPr lang="cs-CZ" sz="1300" i="1" dirty="0">
              <a:solidFill>
                <a:schemeClr val="bg1"/>
              </a:solidFill>
              <a:latin typeface="+mn-lt"/>
            </a:endParaRPr>
          </a:p>
          <a:p>
            <a:pPr algn="l">
              <a:defRPr/>
            </a:pPr>
            <a:endParaRPr lang="sk-SK" dirty="0"/>
          </a:p>
        </p:txBody>
      </p:sp>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4" y="965200"/>
            <a:ext cx="11916696" cy="4729966"/>
          </a:xfrm>
        </p:spPr>
        <p:txBody>
          <a:bodyPr>
            <a:normAutofit/>
          </a:bodyPr>
          <a:lstStyle/>
          <a:p>
            <a:pPr algn="just">
              <a:lnSpc>
                <a:spcPct val="100000"/>
              </a:lnSpc>
              <a:spcBef>
                <a:spcPts val="300"/>
              </a:spcBef>
              <a:spcAft>
                <a:spcPts val="300"/>
              </a:spcAft>
              <a:buClr>
                <a:srgbClr val="98141B"/>
              </a:buClr>
              <a:buFont typeface="Wingdings" panose="05000000000000000000" pitchFamily="2" charset="2"/>
              <a:buChar char="ü"/>
            </a:pPr>
            <a:r>
              <a:rPr lang="cs-CZ" altLang="cs-CZ" sz="1800" dirty="0">
                <a:latin typeface="Calibri" panose="020F0502020204030204" pitchFamily="34" charset="0"/>
                <a:cs typeface="Times New Roman" panose="02020603050405020304" pitchFamily="18" charset="0"/>
              </a:rPr>
              <a:t>Stejný postup jako při očkování plněným profilem</a:t>
            </a:r>
          </a:p>
          <a:p>
            <a:pPr algn="just">
              <a:lnSpc>
                <a:spcPct val="100000"/>
              </a:lnSpc>
              <a:spcBef>
                <a:spcPts val="300"/>
              </a:spcBef>
              <a:spcAft>
                <a:spcPts val="300"/>
              </a:spcAft>
              <a:buClr>
                <a:srgbClr val="98141B"/>
              </a:buClr>
              <a:buFont typeface="Wingdings" panose="05000000000000000000" pitchFamily="2" charset="2"/>
              <a:buChar char="ü"/>
            </a:pPr>
            <a:r>
              <a:rPr lang="cs-CZ" altLang="cs-CZ" sz="1800" dirty="0">
                <a:latin typeface="Calibri" panose="020F0502020204030204" pitchFamily="34" charset="0"/>
                <a:cs typeface="Times New Roman" panose="02020603050405020304" pitchFamily="18" charset="0"/>
              </a:rPr>
              <a:t>Modifikační drát mívá průměr 5–13 mm</a:t>
            </a:r>
          </a:p>
          <a:p>
            <a:pPr algn="just">
              <a:lnSpc>
                <a:spcPct val="100000"/>
              </a:lnSpc>
              <a:spcBef>
                <a:spcPts val="300"/>
              </a:spcBef>
              <a:spcAft>
                <a:spcPts val="300"/>
              </a:spcAft>
              <a:buClr>
                <a:srgbClr val="98141B"/>
              </a:buClr>
              <a:buFont typeface="Wingdings" panose="05000000000000000000" pitchFamily="2" charset="2"/>
              <a:buChar char="ü"/>
            </a:pPr>
            <a:r>
              <a:rPr lang="cs-CZ" altLang="cs-CZ" sz="1800" dirty="0">
                <a:latin typeface="Calibri" panose="020F0502020204030204" pitchFamily="34" charset="0"/>
                <a:cs typeface="Times New Roman" panose="02020603050405020304" pitchFamily="18" charset="0"/>
              </a:rPr>
              <a:t>Složení náplně se liší podle výrobce/požadavků slévárny</a:t>
            </a:r>
          </a:p>
          <a:p>
            <a:pPr algn="just">
              <a:lnSpc>
                <a:spcPct val="100000"/>
              </a:lnSpc>
              <a:spcBef>
                <a:spcPts val="300"/>
              </a:spcBef>
              <a:spcAft>
                <a:spcPts val="300"/>
              </a:spcAft>
              <a:buClr>
                <a:srgbClr val="98141B"/>
              </a:buClr>
              <a:buFont typeface="Wingdings" panose="05000000000000000000" pitchFamily="2" charset="2"/>
              <a:buChar char="ü"/>
            </a:pPr>
            <a:r>
              <a:rPr lang="cs-CZ" altLang="cs-CZ" sz="1800" dirty="0">
                <a:latin typeface="Calibri" panose="020F0502020204030204" pitchFamily="34" charset="0"/>
                <a:cs typeface="Times New Roman" panose="02020603050405020304" pitchFamily="18" charset="0"/>
              </a:rPr>
              <a:t>Náplň často tvořena 13–25 % Mg, 20–40 % Si, 10–20 % Ca, 1 % kovy vzácných zemin, zbytek Fe</a:t>
            </a:r>
          </a:p>
          <a:p>
            <a:pPr algn="just">
              <a:lnSpc>
                <a:spcPct val="100000"/>
              </a:lnSpc>
              <a:spcBef>
                <a:spcPts val="300"/>
              </a:spcBef>
              <a:spcAft>
                <a:spcPts val="300"/>
              </a:spcAft>
              <a:buClr>
                <a:srgbClr val="98141B"/>
              </a:buClr>
              <a:buFont typeface="Wingdings" panose="05000000000000000000" pitchFamily="2" charset="2"/>
              <a:buChar char="ü"/>
            </a:pPr>
            <a:r>
              <a:rPr lang="cs-CZ" altLang="cs-CZ" sz="1800" dirty="0">
                <a:latin typeface="Calibri" panose="020F0502020204030204" pitchFamily="34" charset="0"/>
                <a:cs typeface="Times New Roman" panose="02020603050405020304" pitchFamily="18" charset="0"/>
              </a:rPr>
              <a:t>Množství modifikovadla se dávkuje délkou profilu, která se nastaví na podavacím zařízení </a:t>
            </a:r>
          </a:p>
          <a:p>
            <a:pPr algn="just">
              <a:lnSpc>
                <a:spcPct val="100000"/>
              </a:lnSpc>
              <a:spcBef>
                <a:spcPts val="300"/>
              </a:spcBef>
              <a:spcAft>
                <a:spcPts val="300"/>
              </a:spcAft>
              <a:buClr>
                <a:srgbClr val="98141B"/>
              </a:buClr>
              <a:buFont typeface="Wingdings" panose="05000000000000000000" pitchFamily="2" charset="2"/>
              <a:buChar char="ü"/>
            </a:pPr>
            <a:r>
              <a:rPr lang="cs-CZ" altLang="cs-CZ" sz="1800" dirty="0">
                <a:latin typeface="Calibri" panose="020F0502020204030204" pitchFamily="34" charset="0"/>
                <a:cs typeface="Times New Roman" panose="02020603050405020304" pitchFamily="18" charset="0"/>
              </a:rPr>
              <a:t>Rychlost podávání musí být taková, aby k reakci docházelo u dna pánve, ale aby se profil nezabodával do dna </a:t>
            </a:r>
          </a:p>
          <a:p>
            <a:pPr algn="just">
              <a:lnSpc>
                <a:spcPct val="100000"/>
              </a:lnSpc>
              <a:spcBef>
                <a:spcPts val="300"/>
              </a:spcBef>
              <a:spcAft>
                <a:spcPts val="300"/>
              </a:spcAft>
              <a:buClr>
                <a:srgbClr val="98141B"/>
              </a:buClr>
              <a:buFont typeface="Wingdings" panose="05000000000000000000" pitchFamily="2" charset="2"/>
              <a:buChar char="ü"/>
            </a:pPr>
            <a:r>
              <a:rPr lang="cs-CZ" altLang="cs-CZ" sz="1800" dirty="0">
                <a:latin typeface="Calibri" panose="020F0502020204030204" pitchFamily="34" charset="0"/>
                <a:cs typeface="Times New Roman" panose="02020603050405020304" pitchFamily="18" charset="0"/>
              </a:rPr>
              <a:t>Výhodou je operativnost a možnost provedení domodifikování i během odlévání</a:t>
            </a:r>
          </a:p>
          <a:p>
            <a:pPr algn="just">
              <a:lnSpc>
                <a:spcPct val="100000"/>
              </a:lnSpc>
              <a:spcBef>
                <a:spcPts val="300"/>
              </a:spcBef>
              <a:spcAft>
                <a:spcPts val="300"/>
              </a:spcAft>
              <a:buClr>
                <a:srgbClr val="98141B"/>
              </a:buClr>
              <a:buFont typeface="Wingdings" panose="05000000000000000000" pitchFamily="2" charset="2"/>
              <a:buChar char="ü"/>
            </a:pPr>
            <a:r>
              <a:rPr lang="cs-CZ" altLang="cs-CZ" sz="1800" dirty="0">
                <a:latin typeface="Calibri" panose="020F0502020204030204" pitchFamily="34" charset="0"/>
                <a:cs typeface="Times New Roman" panose="02020603050405020304" pitchFamily="18" charset="0"/>
              </a:rPr>
              <a:t>Nevýhoda je vysoká cena profilu</a:t>
            </a:r>
          </a:p>
          <a:p>
            <a:pPr algn="just">
              <a:lnSpc>
                <a:spcPct val="100000"/>
              </a:lnSpc>
              <a:spcBef>
                <a:spcPts val="300"/>
              </a:spcBef>
              <a:spcAft>
                <a:spcPts val="300"/>
              </a:spcAft>
              <a:buFont typeface="Wingdings" panose="05000000000000000000" pitchFamily="2" charset="2"/>
              <a:buChar char="ü"/>
            </a:pPr>
            <a:endParaRPr lang="cs-CZ" altLang="cs-CZ" sz="1400"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marL="268288" indent="0" algn="just">
              <a:lnSpc>
                <a:spcPct val="100000"/>
              </a:lnSpc>
              <a:spcBef>
                <a:spcPts val="300"/>
              </a:spcBef>
              <a:spcAft>
                <a:spcPts val="300"/>
              </a:spcAft>
              <a:buNone/>
            </a:pPr>
            <a:endParaRPr lang="cs-CZ" altLang="cs-CZ" sz="1800" i="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altLang="cs-CZ" sz="1800" i="1" dirty="0">
              <a:latin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altLang="cs-CZ" sz="1800" b="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marL="268288" indent="0" algn="just">
              <a:lnSpc>
                <a:spcPct val="100000"/>
              </a:lnSpc>
              <a:spcBef>
                <a:spcPts val="300"/>
              </a:spcBef>
              <a:spcAft>
                <a:spcPts val="300"/>
              </a:spcAft>
              <a:buNone/>
            </a:pPr>
            <a:endParaRPr lang="cs-CZ" altLang="cs-CZ" sz="1800" i="1" dirty="0">
              <a:latin typeface="Calibri" panose="020F0502020204030204" pitchFamily="34" charset="0"/>
              <a:cs typeface="Times New Roman" panose="02020603050405020304" pitchFamily="18" charset="0"/>
            </a:endParaRPr>
          </a:p>
          <a:p>
            <a:pPr marL="0" indent="0">
              <a:buNone/>
            </a:pPr>
            <a:endParaRPr lang="cs-CZ" altLang="cs-CZ" sz="2400" dirty="0"/>
          </a:p>
        </p:txBody>
      </p:sp>
      <p:pic>
        <p:nvPicPr>
          <p:cNvPr id="14" name="Obrázek 13">
            <a:extLst>
              <a:ext uri="{FF2B5EF4-FFF2-40B4-BE49-F238E27FC236}">
                <a16:creationId xmlns:a16="http://schemas.microsoft.com/office/drawing/2014/main" id="{527E26A4-78B1-4F7C-8A96-A8A59A10D3EF}"/>
              </a:ext>
            </a:extLst>
          </p:cNvPr>
          <p:cNvPicPr>
            <a:picLocks noChangeAspect="1"/>
          </p:cNvPicPr>
          <p:nvPr/>
        </p:nvPicPr>
        <p:blipFill>
          <a:blip r:embed="rId4"/>
          <a:stretch>
            <a:fillRect/>
          </a:stretch>
        </p:blipFill>
        <p:spPr>
          <a:xfrm>
            <a:off x="586983" y="3880698"/>
            <a:ext cx="3416618" cy="2299335"/>
          </a:xfrm>
          <a:prstGeom prst="rect">
            <a:avLst/>
          </a:prstGeom>
        </p:spPr>
      </p:pic>
      <p:pic>
        <p:nvPicPr>
          <p:cNvPr id="10" name="Obrázek 9">
            <a:extLst>
              <a:ext uri="{FF2B5EF4-FFF2-40B4-BE49-F238E27FC236}">
                <a16:creationId xmlns:a16="http://schemas.microsoft.com/office/drawing/2014/main" id="{2ACF31AC-ABD5-4851-BD2B-2F35149AA914}"/>
              </a:ext>
            </a:extLst>
          </p:cNvPr>
          <p:cNvPicPr>
            <a:picLocks noChangeAspect="1"/>
          </p:cNvPicPr>
          <p:nvPr/>
        </p:nvPicPr>
        <p:blipFill>
          <a:blip r:embed="rId5"/>
          <a:stretch>
            <a:fillRect/>
          </a:stretch>
        </p:blipFill>
        <p:spPr>
          <a:xfrm>
            <a:off x="4159107" y="3773166"/>
            <a:ext cx="4149090" cy="2336483"/>
          </a:xfrm>
          <a:prstGeom prst="rect">
            <a:avLst/>
          </a:prstGeom>
        </p:spPr>
      </p:pic>
      <p:pic>
        <p:nvPicPr>
          <p:cNvPr id="2052" name="Picture 4">
            <a:extLst>
              <a:ext uri="{FF2B5EF4-FFF2-40B4-BE49-F238E27FC236}">
                <a16:creationId xmlns:a16="http://schemas.microsoft.com/office/drawing/2014/main" id="{9C519471-DD7E-4164-ACC3-5DB3126B1C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4073" y="3749056"/>
            <a:ext cx="3416823" cy="2562617"/>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symbol pro číslo snímku 7">
            <a:extLst>
              <a:ext uri="{FF2B5EF4-FFF2-40B4-BE49-F238E27FC236}">
                <a16:creationId xmlns:a16="http://schemas.microsoft.com/office/drawing/2014/main" id="{0E0ED744-D73E-4E15-8013-672DC3864389}"/>
              </a:ext>
            </a:extLst>
          </p:cNvPr>
          <p:cNvSpPr>
            <a:spLocks noGrp="1"/>
          </p:cNvSpPr>
          <p:nvPr>
            <p:ph type="sldNum" sz="quarter" idx="12"/>
          </p:nvPr>
        </p:nvSpPr>
        <p:spPr/>
        <p:txBody>
          <a:bodyPr/>
          <a:lstStyle/>
          <a:p>
            <a:pPr>
              <a:defRPr/>
            </a:pPr>
            <a:fld id="{8B7A71C2-0F8F-7841-B85A-445BD80B66CF}" type="slidenum">
              <a:rPr lang="sk-SK" altLang="cs-CZ" smtClean="0"/>
              <a:pPr>
                <a:defRPr/>
              </a:pPr>
              <a:t>21</a:t>
            </a:fld>
            <a:r>
              <a:rPr lang="sk-SK" altLang="cs-CZ"/>
              <a:t>/23</a:t>
            </a:r>
            <a:endParaRPr lang="sk-SK" altLang="cs-CZ" dirty="0"/>
          </a:p>
        </p:txBody>
      </p:sp>
    </p:spTree>
    <p:extLst>
      <p:ext uri="{BB962C8B-B14F-4D97-AF65-F5344CB8AC3E}">
        <p14:creationId xmlns:p14="http://schemas.microsoft.com/office/powerpoint/2010/main" val="790819245"/>
      </p:ext>
    </p:extLst>
  </p:cSld>
  <p:clrMapOvr>
    <a:masterClrMapping/>
  </p:clrMapOvr>
  <p:transition spd="slow"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Metody modifikace – metoda IN MOLD</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22</a:t>
            </a:fld>
            <a:fld id="{31E77A96-41B8-48BF-B2E4-2BF7EFD47B93}" type="slidenum">
              <a:rPr lang="cs-CZ" sz="1400" i="1">
                <a:solidFill>
                  <a:schemeClr val="bg1"/>
                </a:solidFill>
                <a:latin typeface="+mn-lt"/>
              </a:rPr>
              <a:t>22</a:t>
            </a:fld>
            <a:fld id="{97BBEA7B-813E-4FC7-ADFD-C970B934FBBD}" type="slidenum">
              <a:rPr lang="cs-CZ" sz="1400" i="1">
                <a:solidFill>
                  <a:schemeClr val="bg1"/>
                </a:solidFill>
                <a:latin typeface="+mn-lt"/>
              </a:rPr>
              <a:t>22</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8: Charakteristika metalurgických pochodů výroby a mimopecní zpracování litin</a:t>
            </a:r>
            <a:endParaRPr lang="cs-CZ" sz="1300" i="1" dirty="0">
              <a:solidFill>
                <a:schemeClr val="bg1"/>
              </a:solidFill>
              <a:latin typeface="+mn-lt"/>
            </a:endParaRPr>
          </a:p>
          <a:p>
            <a:pPr algn="l">
              <a:defRPr/>
            </a:pPr>
            <a:endParaRPr lang="sk-SK" dirty="0"/>
          </a:p>
        </p:txBody>
      </p:sp>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4" y="965200"/>
            <a:ext cx="11439635" cy="4729966"/>
          </a:xfrm>
        </p:spPr>
        <p:txBody>
          <a:bodyPr>
            <a:normAutofit/>
          </a:bodyPr>
          <a:lstStyle/>
          <a:p>
            <a:pPr algn="just">
              <a:lnSpc>
                <a:spcPct val="100000"/>
              </a:lnSpc>
              <a:spcBef>
                <a:spcPts val="300"/>
              </a:spcBef>
              <a:spcAft>
                <a:spcPts val="300"/>
              </a:spcAft>
              <a:buClr>
                <a:srgbClr val="98141B"/>
              </a:buClr>
              <a:buFont typeface="Wingdings" panose="05000000000000000000" pitchFamily="2" charset="2"/>
              <a:buChar char="ü"/>
            </a:pPr>
            <a:r>
              <a:rPr lang="cs-CZ" altLang="cs-CZ" sz="1800" dirty="0">
                <a:latin typeface="Calibri" panose="020F0502020204030204" pitchFamily="34" charset="0"/>
                <a:cs typeface="Times New Roman" panose="02020603050405020304" pitchFamily="18" charset="0"/>
              </a:rPr>
              <a:t>Odstraňuje nevýhodu omezené doby mezi modifikací a litím, modifikace probíhá samostatně v každé formě</a:t>
            </a:r>
          </a:p>
          <a:p>
            <a:pPr algn="just">
              <a:lnSpc>
                <a:spcPct val="100000"/>
              </a:lnSpc>
              <a:spcBef>
                <a:spcPts val="300"/>
              </a:spcBef>
              <a:spcAft>
                <a:spcPts val="300"/>
              </a:spcAft>
              <a:buClr>
                <a:srgbClr val="98141B"/>
              </a:buClr>
              <a:buFont typeface="Wingdings" panose="05000000000000000000" pitchFamily="2" charset="2"/>
              <a:buChar char="ü"/>
            </a:pPr>
            <a:r>
              <a:rPr lang="cs-CZ" altLang="cs-CZ" sz="1800" dirty="0">
                <a:latin typeface="Calibri" panose="020F0502020204030204" pitchFamily="34" charset="0"/>
                <a:cs typeface="Times New Roman" panose="02020603050405020304" pitchFamily="18" charset="0"/>
              </a:rPr>
              <a:t>Využití hořčíku je 60–80 %</a:t>
            </a:r>
          </a:p>
          <a:p>
            <a:pPr algn="just">
              <a:lnSpc>
                <a:spcPct val="100000"/>
              </a:lnSpc>
              <a:spcBef>
                <a:spcPts val="300"/>
              </a:spcBef>
              <a:spcAft>
                <a:spcPts val="300"/>
              </a:spcAft>
              <a:buClr>
                <a:srgbClr val="98141B"/>
              </a:buClr>
              <a:buFont typeface="Wingdings" panose="05000000000000000000" pitchFamily="2" charset="2"/>
              <a:buChar char="ü"/>
            </a:pPr>
            <a:r>
              <a:rPr lang="cs-CZ" altLang="cs-CZ" sz="1800" dirty="0">
                <a:latin typeface="Calibri" panose="020F0502020204030204" pitchFamily="34" charset="0"/>
                <a:cs typeface="Times New Roman" panose="02020603050405020304" pitchFamily="18" charset="0"/>
              </a:rPr>
              <a:t>Tato metoda se využívá pouze ve slévárnách s hromadnou výrobou, vysokým stupněm automatizace a kontroly výroby, většinou se jedná o automobilky</a:t>
            </a:r>
          </a:p>
          <a:p>
            <a:pPr algn="just">
              <a:lnSpc>
                <a:spcPct val="100000"/>
              </a:lnSpc>
              <a:spcBef>
                <a:spcPts val="300"/>
              </a:spcBef>
              <a:spcAft>
                <a:spcPts val="300"/>
              </a:spcAft>
              <a:buClr>
                <a:srgbClr val="98141B"/>
              </a:buClr>
              <a:buFont typeface="Wingdings" panose="05000000000000000000" pitchFamily="2" charset="2"/>
              <a:buChar char="ü"/>
            </a:pPr>
            <a:r>
              <a:rPr lang="cs-CZ" sz="1800" b="1" i="1" dirty="0">
                <a:latin typeface="Calibri" panose="020F0502020204030204" pitchFamily="34" charset="0"/>
                <a:ea typeface="Calibri" panose="020F0502020204030204" pitchFamily="34" charset="0"/>
                <a:cs typeface="Times New Roman" panose="02020603050405020304" pitchFamily="18" charset="0"/>
              </a:rPr>
              <a:t>Postup</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dirty="0">
                <a:latin typeface="Calibri" panose="020F0502020204030204" pitchFamily="34" charset="0"/>
                <a:cs typeface="Times New Roman" panose="02020603050405020304" pitchFamily="18" charset="0"/>
              </a:rPr>
              <a:t>K modifikaci dochází ve speciální modifikační komůrce</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dirty="0">
                <a:latin typeface="Calibri" panose="020F0502020204030204" pitchFamily="34" charset="0"/>
                <a:cs typeface="Times New Roman" panose="02020603050405020304" pitchFamily="18" charset="0"/>
              </a:rPr>
              <a:t>Do komůrky se vsype přesně odměřená dávka předslitiny FeSiMg s obsahem Mg 3–5 %, neočkuje se</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dirty="0">
                <a:latin typeface="Calibri" panose="020F0502020204030204" pitchFamily="34" charset="0"/>
                <a:cs typeface="Times New Roman" panose="02020603050405020304" pitchFamily="18" charset="0"/>
              </a:rPr>
              <a:t>K modifikaci dochází v průběhu lití</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dirty="0">
                <a:latin typeface="Calibri" panose="020F0502020204030204" pitchFamily="34" charset="0"/>
                <a:cs typeface="Times New Roman" panose="02020603050405020304" pitchFamily="18" charset="0"/>
              </a:rPr>
              <a:t>Strusku je nutné zachycovat v části vtokové soustavy, která leží za komůrkou (např. pomocí filtrů)</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dirty="0">
                <a:latin typeface="Calibri" panose="020F0502020204030204" pitchFamily="34" charset="0"/>
                <a:cs typeface="Times New Roman" panose="02020603050405020304" pitchFamily="18" charset="0"/>
              </a:rPr>
              <a:t>Množství strusky je dáno obsahem síry ve výchozí litině</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dirty="0">
                <a:latin typeface="Calibri" panose="020F0502020204030204" pitchFamily="34" charset="0"/>
                <a:cs typeface="Times New Roman" panose="02020603050405020304" pitchFamily="18" charset="0"/>
              </a:rPr>
              <a:t>V komůrce musí docházet k postupné reakci po celou dobu lití</a:t>
            </a: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marL="268288" indent="0" algn="just">
              <a:lnSpc>
                <a:spcPct val="100000"/>
              </a:lnSpc>
              <a:spcBef>
                <a:spcPts val="300"/>
              </a:spcBef>
              <a:spcAft>
                <a:spcPts val="300"/>
              </a:spcAft>
              <a:buNone/>
            </a:pPr>
            <a:endParaRPr lang="cs-CZ" altLang="cs-CZ" sz="1800" i="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marL="268288" indent="0" algn="just">
              <a:lnSpc>
                <a:spcPct val="100000"/>
              </a:lnSpc>
              <a:spcBef>
                <a:spcPts val="300"/>
              </a:spcBef>
              <a:spcAft>
                <a:spcPts val="300"/>
              </a:spcAft>
              <a:buNone/>
            </a:pPr>
            <a:endParaRPr lang="cs-CZ" altLang="cs-CZ" sz="1800" i="1" dirty="0">
              <a:latin typeface="Calibri" panose="020F0502020204030204" pitchFamily="34" charset="0"/>
              <a:cs typeface="Times New Roman" panose="02020603050405020304" pitchFamily="18" charset="0"/>
            </a:endParaRPr>
          </a:p>
          <a:p>
            <a:pPr marL="0" indent="0" algn="just">
              <a:lnSpc>
                <a:spcPct val="100000"/>
              </a:lnSpc>
              <a:spcBef>
                <a:spcPts val="300"/>
              </a:spcBef>
              <a:spcAft>
                <a:spcPts val="300"/>
              </a:spcAft>
              <a:buNone/>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400"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marL="268288" indent="0" algn="just">
              <a:lnSpc>
                <a:spcPct val="100000"/>
              </a:lnSpc>
              <a:spcBef>
                <a:spcPts val="300"/>
              </a:spcBef>
              <a:spcAft>
                <a:spcPts val="300"/>
              </a:spcAft>
              <a:buNone/>
            </a:pPr>
            <a:endParaRPr lang="cs-CZ" altLang="cs-CZ" sz="1800" i="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altLang="cs-CZ" sz="1800" i="1" dirty="0">
              <a:latin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altLang="cs-CZ" sz="1800" b="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marL="268288" indent="0" algn="just">
              <a:lnSpc>
                <a:spcPct val="100000"/>
              </a:lnSpc>
              <a:spcBef>
                <a:spcPts val="300"/>
              </a:spcBef>
              <a:spcAft>
                <a:spcPts val="300"/>
              </a:spcAft>
              <a:buNone/>
            </a:pPr>
            <a:endParaRPr lang="cs-CZ" altLang="cs-CZ" sz="1800" i="1" dirty="0">
              <a:latin typeface="Calibri" panose="020F0502020204030204" pitchFamily="34" charset="0"/>
              <a:cs typeface="Times New Roman" panose="02020603050405020304" pitchFamily="18" charset="0"/>
            </a:endParaRPr>
          </a:p>
          <a:p>
            <a:pPr marL="0" indent="0">
              <a:buNone/>
            </a:pPr>
            <a:endParaRPr lang="cs-CZ" altLang="cs-CZ" sz="2400" dirty="0"/>
          </a:p>
        </p:txBody>
      </p:sp>
      <p:pic>
        <p:nvPicPr>
          <p:cNvPr id="5" name="Obrázek 4">
            <a:extLst>
              <a:ext uri="{FF2B5EF4-FFF2-40B4-BE49-F238E27FC236}">
                <a16:creationId xmlns:a16="http://schemas.microsoft.com/office/drawing/2014/main" id="{139FE632-31AD-44F9-B6FD-AE90D8D07AF5}"/>
              </a:ext>
            </a:extLst>
          </p:cNvPr>
          <p:cNvPicPr>
            <a:picLocks noChangeAspect="1"/>
          </p:cNvPicPr>
          <p:nvPr/>
        </p:nvPicPr>
        <p:blipFill>
          <a:blip r:embed="rId4"/>
          <a:stretch>
            <a:fillRect/>
          </a:stretch>
        </p:blipFill>
        <p:spPr>
          <a:xfrm>
            <a:off x="7857314" y="4019289"/>
            <a:ext cx="3857625" cy="2400300"/>
          </a:xfrm>
          <a:prstGeom prst="rect">
            <a:avLst/>
          </a:prstGeom>
        </p:spPr>
      </p:pic>
      <p:sp>
        <p:nvSpPr>
          <p:cNvPr id="9" name="Zástupný symbol pro číslo snímku 8">
            <a:extLst>
              <a:ext uri="{FF2B5EF4-FFF2-40B4-BE49-F238E27FC236}">
                <a16:creationId xmlns:a16="http://schemas.microsoft.com/office/drawing/2014/main" id="{95CB0B2E-8960-4F56-837A-2609BE2DAB7A}"/>
              </a:ext>
            </a:extLst>
          </p:cNvPr>
          <p:cNvSpPr>
            <a:spLocks noGrp="1"/>
          </p:cNvSpPr>
          <p:nvPr>
            <p:ph type="sldNum" sz="quarter" idx="12"/>
          </p:nvPr>
        </p:nvSpPr>
        <p:spPr/>
        <p:txBody>
          <a:bodyPr/>
          <a:lstStyle/>
          <a:p>
            <a:pPr>
              <a:defRPr/>
            </a:pPr>
            <a:fld id="{8B7A71C2-0F8F-7841-B85A-445BD80B66CF}" type="slidenum">
              <a:rPr lang="sk-SK" altLang="cs-CZ" smtClean="0"/>
              <a:pPr>
                <a:defRPr/>
              </a:pPr>
              <a:t>22</a:t>
            </a:fld>
            <a:r>
              <a:rPr lang="sk-SK" altLang="cs-CZ"/>
              <a:t>/23</a:t>
            </a:r>
            <a:endParaRPr lang="sk-SK" altLang="cs-CZ" dirty="0"/>
          </a:p>
        </p:txBody>
      </p:sp>
    </p:spTree>
    <p:extLst>
      <p:ext uri="{BB962C8B-B14F-4D97-AF65-F5344CB8AC3E}">
        <p14:creationId xmlns:p14="http://schemas.microsoft.com/office/powerpoint/2010/main" val="1549040831"/>
      </p:ext>
    </p:extLst>
  </p:cSld>
  <p:clrMapOvr>
    <a:masterClrMapping/>
  </p:clrMapOvr>
  <p:transition spd="slow"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 Použitá literatura</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23</a:t>
            </a:fld>
            <a:fld id="{31E77A96-41B8-48BF-B2E4-2BF7EFD47B93}" type="slidenum">
              <a:rPr lang="cs-CZ" sz="1400" i="1">
                <a:solidFill>
                  <a:schemeClr val="bg1"/>
                </a:solidFill>
                <a:latin typeface="+mn-lt"/>
              </a:rPr>
              <a:t>23</a:t>
            </a:fld>
            <a:fld id="{97BBEA7B-813E-4FC7-ADFD-C970B934FBBD}" type="slidenum">
              <a:rPr lang="cs-CZ" sz="1400" i="1">
                <a:solidFill>
                  <a:schemeClr val="bg1"/>
                </a:solidFill>
                <a:latin typeface="+mn-lt"/>
              </a:rPr>
              <a:t>23</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8: Charakteristika metalurgických pochodů výroby a mimopecní zpracování litin</a:t>
            </a:r>
            <a:endParaRPr lang="cs-CZ" sz="1300" i="1" dirty="0">
              <a:solidFill>
                <a:schemeClr val="bg1"/>
              </a:solidFill>
              <a:latin typeface="+mn-lt"/>
            </a:endParaRPr>
          </a:p>
          <a:p>
            <a:pPr algn="l">
              <a:defRPr/>
            </a:pPr>
            <a:endParaRPr lang="sk-SK" dirty="0"/>
          </a:p>
        </p:txBody>
      </p:sp>
      <p:sp>
        <p:nvSpPr>
          <p:cNvPr id="13" name="Zástupný symbol pro obsah 2">
            <a:extLst>
              <a:ext uri="{FF2B5EF4-FFF2-40B4-BE49-F238E27FC236}">
                <a16:creationId xmlns:a16="http://schemas.microsoft.com/office/drawing/2014/main" id="{1880C307-A3D1-437B-A874-348C0D7070C4}"/>
              </a:ext>
            </a:extLst>
          </p:cNvPr>
          <p:cNvSpPr>
            <a:spLocks noGrp="1" noChangeArrowheads="1"/>
          </p:cNvSpPr>
          <p:nvPr>
            <p:ph idx="1"/>
          </p:nvPr>
        </p:nvSpPr>
        <p:spPr>
          <a:xfrm>
            <a:off x="275304" y="965199"/>
            <a:ext cx="11641391" cy="5466821"/>
          </a:xfrm>
        </p:spPr>
        <p:txBody>
          <a:bodyPr>
            <a:normAutofit/>
          </a:bodyPr>
          <a:lstStyle/>
          <a:p>
            <a:pPr algn="just">
              <a:buClr>
                <a:srgbClr val="98141B"/>
              </a:buClr>
              <a:buFont typeface="Wingdings" panose="05000000000000000000" pitchFamily="2" charset="2"/>
              <a:buChar char="ü"/>
            </a:pPr>
            <a:r>
              <a:rPr lang="cs-CZ" sz="1800" dirty="0"/>
              <a:t>VONDRÁK, Vladimír, Jiří HAMPL a Aleš HANUS. </a:t>
            </a:r>
            <a:r>
              <a:rPr lang="cs-CZ" sz="1800" i="1" dirty="0"/>
              <a:t>Metalurgie litin: mimopecní zpracování roztavené litiny (očkování, modifikace)</a:t>
            </a:r>
            <a:r>
              <a:rPr lang="cs-CZ" sz="1800" dirty="0"/>
              <a:t>. Ostrava: VŠB - Technická univerzita Ostrava, 2005. ISBN 80-248-0777-7.</a:t>
            </a:r>
          </a:p>
          <a:p>
            <a:pPr algn="just">
              <a:buClr>
                <a:srgbClr val="98141B"/>
              </a:buClr>
              <a:buFont typeface="Wingdings" panose="05000000000000000000" pitchFamily="2" charset="2"/>
              <a:buChar char="ü"/>
            </a:pPr>
            <a:r>
              <a:rPr lang="cs-CZ" sz="1800" dirty="0"/>
              <a:t>ROUČKA, Jaromír. </a:t>
            </a:r>
            <a:r>
              <a:rPr lang="cs-CZ" sz="1800" i="1" dirty="0"/>
              <a:t>Metalurgie litin</a:t>
            </a:r>
            <a:r>
              <a:rPr lang="cs-CZ" sz="1800" dirty="0"/>
              <a:t>. Brno: PC-DIR, 1998. Učební texty vysokých škol. ISBN 80-214-1263-1.</a:t>
            </a:r>
          </a:p>
          <a:p>
            <a:pPr algn="just">
              <a:buClr>
                <a:srgbClr val="98141B"/>
              </a:buClr>
              <a:buFont typeface="Wingdings" panose="05000000000000000000" pitchFamily="2" charset="2"/>
              <a:buChar char="ü"/>
            </a:pPr>
            <a:r>
              <a:rPr lang="cs-CZ" sz="1800" b="0" i="0" dirty="0">
                <a:effectLst/>
              </a:rPr>
              <a:t>Georg Fischer </a:t>
            </a:r>
            <a:r>
              <a:rPr lang="cs-CZ" sz="1800" b="0" i="0" dirty="0" err="1">
                <a:effectLst/>
              </a:rPr>
              <a:t>converter</a:t>
            </a:r>
            <a:r>
              <a:rPr lang="cs-CZ" sz="1800" b="0" i="0" dirty="0">
                <a:effectLst/>
              </a:rPr>
              <a:t> </a:t>
            </a:r>
            <a:r>
              <a:rPr lang="cs-CZ" sz="1800" b="0" i="0" dirty="0" err="1">
                <a:effectLst/>
              </a:rPr>
              <a:t>process</a:t>
            </a:r>
            <a:r>
              <a:rPr lang="cs-CZ" sz="1800" b="0" i="0" dirty="0">
                <a:effectLst/>
              </a:rPr>
              <a:t>. </a:t>
            </a:r>
            <a:r>
              <a:rPr lang="cs-CZ" sz="1800" b="0" i="1" dirty="0" err="1">
                <a:effectLst/>
              </a:rPr>
              <a:t>Giessereilexikon</a:t>
            </a:r>
            <a:r>
              <a:rPr lang="cs-CZ" sz="1800" b="0" i="0" dirty="0">
                <a:effectLst/>
              </a:rPr>
              <a:t> [online]. Dostupné z: https://www.giessereilexikon.com/en/foundry-lexicon/Encyclopedia/show/georg-fischer-converter-process-4255/?cHash=7e0a58206605f39d7d0922b9d6e0a146</a:t>
            </a:r>
          </a:p>
          <a:p>
            <a:pPr>
              <a:buFont typeface="Wingdings" panose="05000000000000000000" pitchFamily="2" charset="2"/>
              <a:buChar char="ü"/>
            </a:pPr>
            <a:endParaRPr lang="cs-CZ" altLang="cs-CZ" sz="1800" dirty="0">
              <a:solidFill>
                <a:srgbClr val="FF0000"/>
              </a:solidFill>
            </a:endParaRPr>
          </a:p>
        </p:txBody>
      </p:sp>
      <p:sp>
        <p:nvSpPr>
          <p:cNvPr id="8" name="Zástupný symbol pro číslo snímku 7">
            <a:extLst>
              <a:ext uri="{FF2B5EF4-FFF2-40B4-BE49-F238E27FC236}">
                <a16:creationId xmlns:a16="http://schemas.microsoft.com/office/drawing/2014/main" id="{42AD394A-D254-4A73-A2F8-580D3F0EE459}"/>
              </a:ext>
            </a:extLst>
          </p:cNvPr>
          <p:cNvSpPr>
            <a:spLocks noGrp="1"/>
          </p:cNvSpPr>
          <p:nvPr>
            <p:ph type="sldNum" sz="quarter" idx="12"/>
          </p:nvPr>
        </p:nvSpPr>
        <p:spPr/>
        <p:txBody>
          <a:bodyPr/>
          <a:lstStyle/>
          <a:p>
            <a:pPr>
              <a:defRPr/>
            </a:pPr>
            <a:fld id="{8B7A71C2-0F8F-7841-B85A-445BD80B66CF}" type="slidenum">
              <a:rPr lang="sk-SK" altLang="cs-CZ" smtClean="0"/>
              <a:pPr>
                <a:defRPr/>
              </a:pPr>
              <a:t>23</a:t>
            </a:fld>
            <a:r>
              <a:rPr lang="sk-SK" altLang="cs-CZ"/>
              <a:t>/23</a:t>
            </a:r>
            <a:endParaRPr lang="sk-SK" altLang="cs-CZ" dirty="0"/>
          </a:p>
        </p:txBody>
      </p:sp>
    </p:spTree>
    <p:extLst>
      <p:ext uri="{BB962C8B-B14F-4D97-AF65-F5344CB8AC3E}">
        <p14:creationId xmlns:p14="http://schemas.microsoft.com/office/powerpoint/2010/main" val="2292974959"/>
      </p:ext>
    </p:extLst>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 Rozdělení litin</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3</a:t>
            </a:fld>
            <a:fld id="{31E77A96-41B8-48BF-B2E4-2BF7EFD47B93}" type="slidenum">
              <a:rPr lang="cs-CZ" sz="1400" i="1">
                <a:solidFill>
                  <a:schemeClr val="bg1"/>
                </a:solidFill>
                <a:latin typeface="+mn-lt"/>
              </a:rPr>
              <a:t>3</a:t>
            </a:fld>
            <a:fld id="{97BBEA7B-813E-4FC7-ADFD-C970B934FBBD}" type="slidenum">
              <a:rPr lang="cs-CZ" sz="1400" i="1">
                <a:solidFill>
                  <a:schemeClr val="bg1"/>
                </a:solidFill>
                <a:latin typeface="+mn-lt"/>
              </a:rPr>
              <a:t>3</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8: Charakteristika metalurgických pochodů výroby a mimopecní zpracování litin</a:t>
            </a:r>
            <a:endParaRPr lang="cs-CZ" sz="1300" i="1" dirty="0">
              <a:solidFill>
                <a:schemeClr val="bg1"/>
              </a:solidFill>
              <a:latin typeface="+mn-lt"/>
            </a:endParaRPr>
          </a:p>
          <a:p>
            <a:pPr algn="l">
              <a:defRPr/>
            </a:pPr>
            <a:endParaRPr lang="sk-SK" dirty="0"/>
          </a:p>
        </p:txBody>
      </p:sp>
      <p:pic>
        <p:nvPicPr>
          <p:cNvPr id="6" name="Obrázek 5">
            <a:extLst>
              <a:ext uri="{FF2B5EF4-FFF2-40B4-BE49-F238E27FC236}">
                <a16:creationId xmlns:a16="http://schemas.microsoft.com/office/drawing/2014/main" id="{0E129790-66A0-45E6-B8F0-3F9AF1D7F9B6}"/>
              </a:ext>
            </a:extLst>
          </p:cNvPr>
          <p:cNvPicPr>
            <a:picLocks noChangeAspect="1"/>
          </p:cNvPicPr>
          <p:nvPr/>
        </p:nvPicPr>
        <p:blipFill>
          <a:blip r:embed="rId4"/>
          <a:stretch>
            <a:fillRect/>
          </a:stretch>
        </p:blipFill>
        <p:spPr>
          <a:xfrm>
            <a:off x="1414462" y="829733"/>
            <a:ext cx="9363075" cy="5495925"/>
          </a:xfrm>
          <a:prstGeom prst="rect">
            <a:avLst/>
          </a:prstGeom>
        </p:spPr>
      </p:pic>
      <p:sp>
        <p:nvSpPr>
          <p:cNvPr id="9" name="Zástupný symbol pro číslo snímku 8">
            <a:extLst>
              <a:ext uri="{FF2B5EF4-FFF2-40B4-BE49-F238E27FC236}">
                <a16:creationId xmlns:a16="http://schemas.microsoft.com/office/drawing/2014/main" id="{5B34FF40-5628-4500-8F14-F9F31CD9F59C}"/>
              </a:ext>
            </a:extLst>
          </p:cNvPr>
          <p:cNvSpPr>
            <a:spLocks noGrp="1"/>
          </p:cNvSpPr>
          <p:nvPr>
            <p:ph type="sldNum" sz="quarter" idx="12"/>
          </p:nvPr>
        </p:nvSpPr>
        <p:spPr/>
        <p:txBody>
          <a:bodyPr/>
          <a:lstStyle/>
          <a:p>
            <a:pPr>
              <a:defRPr/>
            </a:pPr>
            <a:fld id="{8B7A71C2-0F8F-7841-B85A-445BD80B66CF}" type="slidenum">
              <a:rPr lang="sk-SK" altLang="cs-CZ" smtClean="0"/>
              <a:pPr>
                <a:defRPr/>
              </a:pPr>
              <a:t>3</a:t>
            </a:fld>
            <a:r>
              <a:rPr lang="sk-SK" altLang="cs-CZ"/>
              <a:t>/23</a:t>
            </a:r>
            <a:endParaRPr lang="sk-SK" altLang="cs-CZ" dirty="0"/>
          </a:p>
        </p:txBody>
      </p:sp>
    </p:spTree>
    <p:extLst>
      <p:ext uri="{BB962C8B-B14F-4D97-AF65-F5344CB8AC3E}">
        <p14:creationId xmlns:p14="http://schemas.microsoft.com/office/powerpoint/2010/main" val="1167118450"/>
      </p:ext>
    </p:extLst>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 Litiny</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4</a:t>
            </a:fld>
            <a:fld id="{31E77A96-41B8-48BF-B2E4-2BF7EFD47B93}" type="slidenum">
              <a:rPr lang="cs-CZ" sz="1400" i="1">
                <a:solidFill>
                  <a:schemeClr val="bg1"/>
                </a:solidFill>
                <a:latin typeface="+mn-lt"/>
              </a:rPr>
              <a:t>4</a:t>
            </a:fld>
            <a:fld id="{97BBEA7B-813E-4FC7-ADFD-C970B934FBBD}" type="slidenum">
              <a:rPr lang="cs-CZ" sz="1400" i="1">
                <a:solidFill>
                  <a:schemeClr val="bg1"/>
                </a:solidFill>
                <a:latin typeface="+mn-lt"/>
              </a:rPr>
              <a:t>4</a:t>
            </a:fld>
            <a:endParaRPr lang="cs-CZ" sz="1400" i="1" dirty="0">
              <a:solidFill>
                <a:schemeClr val="bg1"/>
              </a:solidFill>
              <a:latin typeface="+mn-lt"/>
            </a:endParaRPr>
          </a:p>
        </p:txBody>
      </p:sp>
      <p:sp>
        <p:nvSpPr>
          <p:cNvPr id="12" name="Zástupný symbol pro obsah 2">
            <a:extLst>
              <a:ext uri="{FF2B5EF4-FFF2-40B4-BE49-F238E27FC236}">
                <a16:creationId xmlns:a16="http://schemas.microsoft.com/office/drawing/2014/main" id="{A5B39AFD-505D-4DBE-9AE9-7508EC3A0111}"/>
              </a:ext>
            </a:extLst>
          </p:cNvPr>
          <p:cNvSpPr>
            <a:spLocks noGrp="1" noChangeArrowheads="1"/>
          </p:cNvSpPr>
          <p:nvPr>
            <p:ph idx="1"/>
          </p:nvPr>
        </p:nvSpPr>
        <p:spPr>
          <a:xfrm>
            <a:off x="275304" y="965199"/>
            <a:ext cx="11641391" cy="5613401"/>
          </a:xfrm>
        </p:spPr>
        <p:txBody>
          <a:bodyPr/>
          <a:lstStyle/>
          <a:p>
            <a:pPr algn="just">
              <a:lnSpc>
                <a:spcPct val="100000"/>
              </a:lnSpc>
              <a:spcBef>
                <a:spcPts val="300"/>
              </a:spcBef>
              <a:spcAft>
                <a:spcPts val="300"/>
              </a:spcAft>
              <a:buClr>
                <a:srgbClr val="98141B"/>
              </a:buClr>
              <a:buFont typeface="Wingdings" panose="05000000000000000000" pitchFamily="2" charset="2"/>
              <a:buChar char="ü"/>
            </a:pPr>
            <a:r>
              <a:rPr lang="cs-CZ" sz="1800" spc="-10" dirty="0">
                <a:latin typeface="Calibri" panose="020F0502020204030204" pitchFamily="34" charset="0"/>
                <a:ea typeface="Calibri" panose="020F0502020204030204" pitchFamily="34" charset="0"/>
                <a:cs typeface="Calibri" panose="020F0502020204030204" pitchFamily="34" charset="0"/>
              </a:rPr>
              <a:t>Litiny tvoří největší podíl ze všech slévárenských slitin</a:t>
            </a:r>
          </a:p>
          <a:p>
            <a:pPr algn="just">
              <a:lnSpc>
                <a:spcPct val="100000"/>
              </a:lnSpc>
              <a:spcBef>
                <a:spcPts val="300"/>
              </a:spcBef>
              <a:spcAft>
                <a:spcPts val="300"/>
              </a:spcAft>
              <a:buClr>
                <a:srgbClr val="98141B"/>
              </a:buClr>
              <a:buFont typeface="Wingdings" panose="05000000000000000000" pitchFamily="2" charset="2"/>
              <a:buChar char="ü"/>
            </a:pPr>
            <a:r>
              <a:rPr lang="cs-CZ" sz="1800" spc="-10" dirty="0">
                <a:latin typeface="Calibri" panose="020F0502020204030204" pitchFamily="34" charset="0"/>
                <a:ea typeface="Calibri" panose="020F0502020204030204" pitchFamily="34" charset="0"/>
                <a:cs typeface="Calibri" panose="020F0502020204030204" pitchFamily="34" charset="0"/>
              </a:rPr>
              <a:t>Většinu tvoří litina s lupínkovým grafitem (LLG) – asi 85 %, méně než 15 % litina s kuličkovým grafitem (LKG) a dále malé množství odlitků jiných druhů litin </a:t>
            </a:r>
          </a:p>
          <a:p>
            <a:pPr algn="just">
              <a:lnSpc>
                <a:spcPct val="100000"/>
              </a:lnSpc>
              <a:spcBef>
                <a:spcPts val="300"/>
              </a:spcBef>
              <a:spcAft>
                <a:spcPts val="300"/>
              </a:spcAft>
              <a:buClr>
                <a:srgbClr val="98141B"/>
              </a:buClr>
              <a:buFont typeface="Wingdings" panose="05000000000000000000" pitchFamily="2" charset="2"/>
              <a:buChar char="ü"/>
            </a:pPr>
            <a:r>
              <a:rPr lang="cs-CZ" sz="1800" spc="-10" dirty="0">
                <a:latin typeface="Calibri" panose="020F0502020204030204" pitchFamily="34" charset="0"/>
                <a:ea typeface="Calibri" panose="020F0502020204030204" pitchFamily="34" charset="0"/>
                <a:cs typeface="Calibri" panose="020F0502020204030204" pitchFamily="34" charset="0"/>
              </a:rPr>
              <a:t>V české republice je tento poměr odlišný, litina s kuličkovým grafitem představuje 20–35 % </a:t>
            </a:r>
          </a:p>
          <a:p>
            <a:pPr algn="just">
              <a:lnSpc>
                <a:spcPct val="100000"/>
              </a:lnSpc>
              <a:spcBef>
                <a:spcPts val="300"/>
              </a:spcBef>
              <a:spcAft>
                <a:spcPts val="300"/>
              </a:spcAft>
              <a:buClr>
                <a:srgbClr val="98141B"/>
              </a:buClr>
              <a:buFont typeface="Wingdings" panose="05000000000000000000" pitchFamily="2" charset="2"/>
              <a:buChar char="ü"/>
            </a:pPr>
            <a:r>
              <a:rPr lang="cs-CZ" sz="1800" spc="-10" dirty="0">
                <a:latin typeface="Calibri" panose="020F0502020204030204" pitchFamily="34" charset="0"/>
                <a:ea typeface="Calibri" panose="020F0502020204030204" pitchFamily="34" charset="0"/>
                <a:cs typeface="Calibri" panose="020F0502020204030204" pitchFamily="34" charset="0"/>
              </a:rPr>
              <a:t>Odlitky z LKG často nahrazují dražší odlitky z oceli</a:t>
            </a:r>
          </a:p>
          <a:p>
            <a:pPr algn="just">
              <a:lnSpc>
                <a:spcPct val="100000"/>
              </a:lnSpc>
              <a:spcBef>
                <a:spcPts val="300"/>
              </a:spcBef>
              <a:spcAft>
                <a:spcPts val="300"/>
              </a:spcAft>
              <a:buClr>
                <a:srgbClr val="98141B"/>
              </a:buClr>
              <a:buFont typeface="Wingdings" panose="05000000000000000000" pitchFamily="2" charset="2"/>
              <a:buChar char="ü"/>
            </a:pPr>
            <a:endParaRPr lang="cs-CZ" sz="1800" spc="-10" dirty="0">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300"/>
              </a:spcBef>
              <a:spcAft>
                <a:spcPts val="300"/>
              </a:spcAft>
              <a:buClr>
                <a:srgbClr val="98141B"/>
              </a:buClr>
              <a:buFont typeface="Wingdings" panose="05000000000000000000" pitchFamily="2" charset="2"/>
              <a:buChar char="ü"/>
            </a:pPr>
            <a:r>
              <a:rPr lang="cs-CZ" altLang="cs-CZ" sz="1800" b="1" dirty="0"/>
              <a:t>Litina s lupínkovým grafitem – LLG</a:t>
            </a:r>
          </a:p>
          <a:p>
            <a:pPr marL="555750"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dirty="0">
                <a:cs typeface="Times New Roman" panose="02020603050405020304" pitchFamily="18" charset="0"/>
              </a:rPr>
              <a:t>Častěji označovaná jako litina šedá </a:t>
            </a:r>
          </a:p>
          <a:p>
            <a:pPr marL="555750"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dirty="0">
                <a:cs typeface="Times New Roman" panose="02020603050405020304" pitchFamily="18" charset="0"/>
              </a:rPr>
              <a:t>Obsahuje grafit ve formě prostorových útvarů připomínajících hlávku zelí, na výbrusu mají tvar lupínků</a:t>
            </a:r>
          </a:p>
          <a:p>
            <a:pPr marL="555750"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dirty="0">
                <a:cs typeface="Times New Roman" panose="02020603050405020304" pitchFamily="18" charset="0"/>
              </a:rPr>
              <a:t>Vlastnostmi připomíná ocel – vysoká pevnost, tažnost, houževnatost</a:t>
            </a:r>
          </a:p>
          <a:p>
            <a:pPr algn="just">
              <a:lnSpc>
                <a:spcPct val="100000"/>
              </a:lnSpc>
              <a:spcBef>
                <a:spcPts val="300"/>
              </a:spcBef>
              <a:spcAft>
                <a:spcPts val="300"/>
              </a:spcAft>
              <a:buClr>
                <a:srgbClr val="98141B"/>
              </a:buClr>
              <a:buFont typeface="Wingdings" panose="05000000000000000000" pitchFamily="2" charset="2"/>
              <a:buChar char="ü"/>
            </a:pPr>
            <a:r>
              <a:rPr lang="cs-CZ" altLang="cs-CZ" sz="1800" b="1" dirty="0">
                <a:cs typeface="Times New Roman" panose="02020603050405020304" pitchFamily="18" charset="0"/>
              </a:rPr>
              <a:t>Litina s kuličkovým grafitem – LKG </a:t>
            </a:r>
          </a:p>
          <a:p>
            <a:pPr marL="555750"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dirty="0">
                <a:cs typeface="Times New Roman" panose="02020603050405020304" pitchFamily="18" charset="0"/>
              </a:rPr>
              <a:t>Častěji označovaná jako litina tvárná </a:t>
            </a:r>
          </a:p>
          <a:p>
            <a:pPr marL="555750"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dirty="0">
                <a:cs typeface="Times New Roman" panose="02020603050405020304" pitchFamily="18" charset="0"/>
              </a:rPr>
              <a:t>Obsahuje grafit ve formě kuliček</a:t>
            </a:r>
          </a:p>
          <a:p>
            <a:pPr marL="555750"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i="1" dirty="0">
                <a:cs typeface="Times New Roman" panose="02020603050405020304" pitchFamily="18" charset="0"/>
              </a:rPr>
              <a:t>Mezi vlastnosti LKG patří dobré kluzné vlastnosti, dobrá obrobitelnost, schopnost tlumit vibrace</a:t>
            </a:r>
          </a:p>
          <a:p>
            <a:pPr marL="0" indent="0" algn="just">
              <a:lnSpc>
                <a:spcPct val="100000"/>
              </a:lnSpc>
              <a:spcBef>
                <a:spcPts val="300"/>
              </a:spcBef>
              <a:spcAft>
                <a:spcPts val="300"/>
              </a:spcAft>
              <a:buNone/>
            </a:pPr>
            <a:endParaRPr lang="cs-CZ" altLang="cs-CZ" sz="1800" dirty="0">
              <a:cs typeface="Times New Roman" panose="02020603050405020304" pitchFamily="18" charset="0"/>
            </a:endParaRPr>
          </a:p>
          <a:p>
            <a:pPr marL="0" indent="0" algn="just">
              <a:lnSpc>
                <a:spcPct val="100000"/>
              </a:lnSpc>
              <a:spcBef>
                <a:spcPts val="300"/>
              </a:spcBef>
              <a:spcAft>
                <a:spcPts val="300"/>
              </a:spcAft>
              <a:buNone/>
            </a:pPr>
            <a:endParaRPr lang="cs-CZ" altLang="cs-CZ" sz="1800" b="1" dirty="0"/>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8: Charakteristika metalurgických pochodů výroby a mimopecní zpracování litin</a:t>
            </a:r>
            <a:endParaRPr lang="cs-CZ" sz="1300" i="1" dirty="0">
              <a:solidFill>
                <a:schemeClr val="bg1"/>
              </a:solidFill>
              <a:latin typeface="+mn-lt"/>
            </a:endParaRPr>
          </a:p>
          <a:p>
            <a:pPr algn="l">
              <a:defRPr/>
            </a:pPr>
            <a:endParaRPr lang="sk-SK" dirty="0"/>
          </a:p>
        </p:txBody>
      </p:sp>
      <p:sp>
        <p:nvSpPr>
          <p:cNvPr id="8" name="Zástupný symbol pro číslo snímku 7">
            <a:extLst>
              <a:ext uri="{FF2B5EF4-FFF2-40B4-BE49-F238E27FC236}">
                <a16:creationId xmlns:a16="http://schemas.microsoft.com/office/drawing/2014/main" id="{4A31D290-8798-434F-A8EB-44E742725813}"/>
              </a:ext>
            </a:extLst>
          </p:cNvPr>
          <p:cNvSpPr>
            <a:spLocks noGrp="1"/>
          </p:cNvSpPr>
          <p:nvPr>
            <p:ph type="sldNum" sz="quarter" idx="12"/>
          </p:nvPr>
        </p:nvSpPr>
        <p:spPr/>
        <p:txBody>
          <a:bodyPr/>
          <a:lstStyle/>
          <a:p>
            <a:pPr>
              <a:defRPr/>
            </a:pPr>
            <a:fld id="{8B7A71C2-0F8F-7841-B85A-445BD80B66CF}" type="slidenum">
              <a:rPr lang="sk-SK" altLang="cs-CZ" smtClean="0"/>
              <a:pPr>
                <a:defRPr/>
              </a:pPr>
              <a:t>4</a:t>
            </a:fld>
            <a:r>
              <a:rPr lang="sk-SK" altLang="cs-CZ"/>
              <a:t>/23</a:t>
            </a:r>
            <a:endParaRPr lang="sk-SK" altLang="cs-CZ" dirty="0"/>
          </a:p>
        </p:txBody>
      </p:sp>
    </p:spTree>
    <p:extLst>
      <p:ext uri="{BB962C8B-B14F-4D97-AF65-F5344CB8AC3E}">
        <p14:creationId xmlns:p14="http://schemas.microsoft.com/office/powerpoint/2010/main" val="875463679"/>
      </p:ext>
    </p:extLst>
  </p:cSld>
  <p:clrMapOvr>
    <a:masterClrMapping/>
  </p:clrMapOvr>
  <p:transition spd="slow"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 Ovlivnění krystalizace litin</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5</a:t>
            </a:fld>
            <a:fld id="{31E77A96-41B8-48BF-B2E4-2BF7EFD47B93}" type="slidenum">
              <a:rPr lang="cs-CZ" sz="1400" i="1">
                <a:solidFill>
                  <a:schemeClr val="bg1"/>
                </a:solidFill>
                <a:latin typeface="+mn-lt"/>
              </a:rPr>
              <a:t>5</a:t>
            </a:fld>
            <a:fld id="{97BBEA7B-813E-4FC7-ADFD-C970B934FBBD}" type="slidenum">
              <a:rPr lang="cs-CZ" sz="1400" i="1">
                <a:solidFill>
                  <a:schemeClr val="bg1"/>
                </a:solidFill>
                <a:latin typeface="+mn-lt"/>
              </a:rPr>
              <a:t>5</a:t>
            </a:fld>
            <a:endParaRPr lang="cs-CZ" sz="1400" i="1" dirty="0">
              <a:solidFill>
                <a:schemeClr val="bg1"/>
              </a:solidFill>
              <a:latin typeface="+mn-lt"/>
            </a:endParaRPr>
          </a:p>
        </p:txBody>
      </p:sp>
      <p:sp>
        <p:nvSpPr>
          <p:cNvPr id="12" name="Zástupný symbol pro obsah 2">
            <a:extLst>
              <a:ext uri="{FF2B5EF4-FFF2-40B4-BE49-F238E27FC236}">
                <a16:creationId xmlns:a16="http://schemas.microsoft.com/office/drawing/2014/main" id="{A5B39AFD-505D-4DBE-9AE9-7508EC3A0111}"/>
              </a:ext>
            </a:extLst>
          </p:cNvPr>
          <p:cNvSpPr>
            <a:spLocks noGrp="1" noChangeArrowheads="1"/>
          </p:cNvSpPr>
          <p:nvPr>
            <p:ph idx="1"/>
          </p:nvPr>
        </p:nvSpPr>
        <p:spPr>
          <a:xfrm>
            <a:off x="275304" y="965199"/>
            <a:ext cx="11641391" cy="5613401"/>
          </a:xfrm>
        </p:spPr>
        <p:txBody>
          <a:bodyPr/>
          <a:lstStyle/>
          <a:p>
            <a:pPr algn="just">
              <a:lnSpc>
                <a:spcPct val="100000"/>
              </a:lnSpc>
              <a:spcBef>
                <a:spcPts val="300"/>
              </a:spcBef>
              <a:spcAft>
                <a:spcPts val="300"/>
              </a:spcAft>
              <a:buClr>
                <a:srgbClr val="98141B"/>
              </a:buClr>
              <a:buFont typeface="Wingdings" panose="05000000000000000000" pitchFamily="2" charset="2"/>
              <a:buChar char="ü"/>
            </a:pPr>
            <a:r>
              <a:rPr lang="cs-CZ" sz="1800" spc="-10" dirty="0">
                <a:latin typeface="Calibri" panose="020F0502020204030204" pitchFamily="34" charset="0"/>
                <a:ea typeface="Calibri" panose="020F0502020204030204" pitchFamily="34" charset="0"/>
                <a:cs typeface="Calibri" panose="020F0502020204030204" pitchFamily="34" charset="0"/>
              </a:rPr>
              <a:t>Tvar a rozložení grafitu v litině má zásadní vliv na její mechanické vlastnosti</a:t>
            </a:r>
          </a:p>
          <a:p>
            <a:pPr algn="just">
              <a:lnSpc>
                <a:spcPct val="100000"/>
              </a:lnSpc>
              <a:spcBef>
                <a:spcPts val="300"/>
              </a:spcBef>
              <a:spcAft>
                <a:spcPts val="300"/>
              </a:spcAft>
              <a:buClr>
                <a:srgbClr val="98141B"/>
              </a:buClr>
              <a:buFont typeface="Wingdings" panose="05000000000000000000" pitchFamily="2" charset="2"/>
              <a:buChar char="ü"/>
            </a:pPr>
            <a:r>
              <a:rPr lang="cs-CZ" sz="1800" spc="-10" dirty="0">
                <a:latin typeface="Calibri" panose="020F0502020204030204" pitchFamily="34" charset="0"/>
                <a:ea typeface="Calibri" panose="020F0502020204030204" pitchFamily="34" charset="0"/>
                <a:cs typeface="Calibri" panose="020F0502020204030204" pitchFamily="34" charset="0"/>
              </a:rPr>
              <a:t>Lupínkový grafit obvykle vzniká bez nutnosti metalurgického zásahu, pro získání litiny s kuličkovým grafitem jsou ale třeba metalurgické operace</a:t>
            </a:r>
          </a:p>
          <a:p>
            <a:pPr algn="just">
              <a:lnSpc>
                <a:spcPct val="100000"/>
              </a:lnSpc>
              <a:spcBef>
                <a:spcPts val="300"/>
              </a:spcBef>
              <a:spcAft>
                <a:spcPts val="300"/>
              </a:spcAft>
              <a:buClr>
                <a:srgbClr val="98141B"/>
              </a:buClr>
              <a:buFont typeface="Wingdings" panose="05000000000000000000" pitchFamily="2" charset="2"/>
              <a:buChar char="ü"/>
            </a:pPr>
            <a:r>
              <a:rPr lang="cs-CZ" sz="1800" spc="-10" dirty="0">
                <a:latin typeface="Calibri" panose="020F0502020204030204" pitchFamily="34" charset="0"/>
                <a:ea typeface="Calibri" panose="020F0502020204030204" pitchFamily="34" charset="0"/>
                <a:cs typeface="Calibri" panose="020F0502020204030204" pitchFamily="34" charset="0"/>
              </a:rPr>
              <a:t>Z hlediska mechanických vlastností je kuličkový grafit příznivější, LKG má podstatně vyšší mechanické vlastnosti než LLG</a:t>
            </a:r>
          </a:p>
          <a:p>
            <a:pPr algn="just">
              <a:lnSpc>
                <a:spcPct val="100000"/>
              </a:lnSpc>
              <a:spcBef>
                <a:spcPts val="300"/>
              </a:spcBef>
              <a:spcAft>
                <a:spcPts val="300"/>
              </a:spcAft>
              <a:buFont typeface="Wingdings" panose="05000000000000000000" pitchFamily="2" charset="2"/>
              <a:buChar char="ü"/>
            </a:pPr>
            <a:endParaRPr lang="cs-CZ" sz="1800" spc="-10" dirty="0">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300"/>
              </a:spcBef>
              <a:spcAft>
                <a:spcPts val="300"/>
              </a:spcAft>
              <a:buFont typeface="Wingdings" panose="05000000000000000000" pitchFamily="2" charset="2"/>
              <a:buChar char="ü"/>
            </a:pPr>
            <a:endParaRPr lang="cs-CZ" sz="1800" spc="-10" dirty="0">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300"/>
              </a:spcBef>
              <a:spcAft>
                <a:spcPts val="300"/>
              </a:spcAft>
              <a:buFont typeface="Wingdings" panose="05000000000000000000" pitchFamily="2" charset="2"/>
              <a:buChar char="ü"/>
            </a:pPr>
            <a:endParaRPr lang="cs-CZ" sz="1800" spc="-10" dirty="0">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300"/>
              </a:spcBef>
              <a:spcAft>
                <a:spcPts val="300"/>
              </a:spcAft>
              <a:buFont typeface="Wingdings" panose="05000000000000000000" pitchFamily="2" charset="2"/>
              <a:buChar char="ü"/>
            </a:pPr>
            <a:endParaRPr lang="cs-CZ" sz="1800" spc="-10" dirty="0">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300"/>
              </a:spcBef>
              <a:spcAft>
                <a:spcPts val="300"/>
              </a:spcAft>
              <a:buFont typeface="Wingdings" panose="05000000000000000000" pitchFamily="2" charset="2"/>
              <a:buChar char="ü"/>
            </a:pPr>
            <a:endParaRPr lang="cs-CZ" sz="1800" spc="-10" dirty="0">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300"/>
              </a:spcBef>
              <a:spcAft>
                <a:spcPts val="300"/>
              </a:spcAft>
              <a:buFont typeface="Wingdings" panose="05000000000000000000" pitchFamily="2" charset="2"/>
              <a:buChar char="ü"/>
            </a:pPr>
            <a:endParaRPr lang="cs-CZ" sz="1800" spc="-10" dirty="0">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300"/>
              </a:spcBef>
              <a:spcAft>
                <a:spcPts val="300"/>
              </a:spcAft>
              <a:buFont typeface="Wingdings" panose="05000000000000000000" pitchFamily="2" charset="2"/>
              <a:buChar char="ü"/>
            </a:pPr>
            <a:endParaRPr lang="cs-CZ" sz="1800" spc="-10" dirty="0">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300"/>
              </a:spcBef>
              <a:spcAft>
                <a:spcPts val="300"/>
              </a:spcAft>
              <a:buFont typeface="Wingdings" panose="05000000000000000000" pitchFamily="2" charset="2"/>
              <a:buChar char="ü"/>
            </a:pPr>
            <a:endParaRPr lang="cs-CZ" sz="1800" spc="-10" dirty="0">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300"/>
              </a:spcBef>
              <a:spcAft>
                <a:spcPts val="300"/>
              </a:spcAft>
              <a:buFont typeface="Wingdings" panose="05000000000000000000" pitchFamily="2" charset="2"/>
              <a:buChar char="ü"/>
            </a:pPr>
            <a:endParaRPr lang="cs-CZ" sz="1800" spc="-10" dirty="0">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300"/>
              </a:spcBef>
              <a:spcAft>
                <a:spcPts val="300"/>
              </a:spcAft>
              <a:buClr>
                <a:srgbClr val="98141B"/>
              </a:buClr>
              <a:buFont typeface="Wingdings" panose="05000000000000000000" pitchFamily="2" charset="2"/>
              <a:buChar char="ü"/>
            </a:pPr>
            <a:r>
              <a:rPr lang="cs-CZ" sz="1800" spc="-10" dirty="0">
                <a:latin typeface="Calibri" panose="020F0502020204030204" pitchFamily="34" charset="0"/>
                <a:ea typeface="Calibri" panose="020F0502020204030204" pitchFamily="34" charset="0"/>
                <a:cs typeface="Calibri" panose="020F0502020204030204" pitchFamily="34" charset="0"/>
              </a:rPr>
              <a:t>Mezi možnosti zásahu do struktury grafitu patří mimopecní zpracování litin v podobě </a:t>
            </a:r>
            <a:r>
              <a:rPr lang="cs-CZ" sz="1800" b="1" spc="-10" dirty="0">
                <a:latin typeface="Calibri" panose="020F0502020204030204" pitchFamily="34" charset="0"/>
                <a:ea typeface="Calibri" panose="020F0502020204030204" pitchFamily="34" charset="0"/>
                <a:cs typeface="Calibri" panose="020F0502020204030204" pitchFamily="34" charset="0"/>
              </a:rPr>
              <a:t>očkování </a:t>
            </a:r>
            <a:r>
              <a:rPr lang="cs-CZ" sz="1800" spc="-10" dirty="0">
                <a:latin typeface="Calibri" panose="020F0502020204030204" pitchFamily="34" charset="0"/>
                <a:ea typeface="Calibri" panose="020F0502020204030204" pitchFamily="34" charset="0"/>
                <a:cs typeface="Calibri" panose="020F0502020204030204" pitchFamily="34" charset="0"/>
              </a:rPr>
              <a:t>a </a:t>
            </a:r>
            <a:r>
              <a:rPr lang="cs-CZ" sz="1800" b="1" spc="-10" dirty="0">
                <a:latin typeface="Calibri" panose="020F0502020204030204" pitchFamily="34" charset="0"/>
                <a:ea typeface="Calibri" panose="020F0502020204030204" pitchFamily="34" charset="0"/>
                <a:cs typeface="Calibri" panose="020F0502020204030204" pitchFamily="34" charset="0"/>
              </a:rPr>
              <a:t>modifikace</a:t>
            </a:r>
            <a:endParaRPr lang="cs-CZ" sz="1800" spc="-10" dirty="0">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300"/>
              </a:spcBef>
              <a:spcAft>
                <a:spcPts val="300"/>
              </a:spcAft>
              <a:buFont typeface="Wingdings" panose="05000000000000000000" pitchFamily="2" charset="2"/>
              <a:buChar char="ü"/>
            </a:pPr>
            <a:endParaRPr lang="cs-CZ" sz="1800" spc="-10" dirty="0">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300"/>
              </a:spcBef>
              <a:spcAft>
                <a:spcPts val="300"/>
              </a:spcAft>
              <a:buFont typeface="Wingdings" panose="05000000000000000000" pitchFamily="2" charset="2"/>
              <a:buChar char="ü"/>
            </a:pPr>
            <a:endParaRPr lang="cs-CZ" sz="1800" spc="-10" dirty="0">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300"/>
              </a:spcBef>
              <a:spcAft>
                <a:spcPts val="300"/>
              </a:spcAft>
              <a:buFont typeface="Wingdings" panose="05000000000000000000" pitchFamily="2" charset="2"/>
              <a:buChar char="ü"/>
            </a:pPr>
            <a:endParaRPr lang="cs-CZ" sz="1800" spc="-1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cs-CZ" altLang="cs-CZ" sz="2400" dirty="0"/>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8: Charakteristika metalurgických pochodů výroby a mimopecní zpracování litin</a:t>
            </a:r>
            <a:endParaRPr lang="cs-CZ" sz="1300" i="1" dirty="0">
              <a:solidFill>
                <a:schemeClr val="bg1"/>
              </a:solidFill>
              <a:latin typeface="+mn-lt"/>
            </a:endParaRPr>
          </a:p>
          <a:p>
            <a:pPr algn="l">
              <a:defRPr/>
            </a:pPr>
            <a:endParaRPr lang="sk-SK" dirty="0"/>
          </a:p>
        </p:txBody>
      </p:sp>
      <p:pic>
        <p:nvPicPr>
          <p:cNvPr id="5" name="Obrázek 4">
            <a:extLst>
              <a:ext uri="{FF2B5EF4-FFF2-40B4-BE49-F238E27FC236}">
                <a16:creationId xmlns:a16="http://schemas.microsoft.com/office/drawing/2014/main" id="{5545F1FB-98B8-4092-B0A5-ED053C361703}"/>
              </a:ext>
            </a:extLst>
          </p:cNvPr>
          <p:cNvPicPr>
            <a:picLocks noChangeAspect="1"/>
          </p:cNvPicPr>
          <p:nvPr/>
        </p:nvPicPr>
        <p:blipFill>
          <a:blip r:embed="rId4"/>
          <a:stretch>
            <a:fillRect/>
          </a:stretch>
        </p:blipFill>
        <p:spPr>
          <a:xfrm>
            <a:off x="1951394" y="2646098"/>
            <a:ext cx="3000375" cy="2105025"/>
          </a:xfrm>
          <a:prstGeom prst="rect">
            <a:avLst/>
          </a:prstGeom>
        </p:spPr>
      </p:pic>
      <p:pic>
        <p:nvPicPr>
          <p:cNvPr id="6" name="Obrázek 5">
            <a:extLst>
              <a:ext uri="{FF2B5EF4-FFF2-40B4-BE49-F238E27FC236}">
                <a16:creationId xmlns:a16="http://schemas.microsoft.com/office/drawing/2014/main" id="{B153030E-F8E4-4BC8-BD88-2043CE8F8213}"/>
              </a:ext>
            </a:extLst>
          </p:cNvPr>
          <p:cNvPicPr>
            <a:picLocks noChangeAspect="1"/>
          </p:cNvPicPr>
          <p:nvPr/>
        </p:nvPicPr>
        <p:blipFill>
          <a:blip r:embed="rId5"/>
          <a:stretch>
            <a:fillRect/>
          </a:stretch>
        </p:blipFill>
        <p:spPr>
          <a:xfrm>
            <a:off x="6440485" y="2672262"/>
            <a:ext cx="3019425" cy="2114550"/>
          </a:xfrm>
          <a:prstGeom prst="rect">
            <a:avLst/>
          </a:prstGeom>
        </p:spPr>
      </p:pic>
      <p:sp>
        <p:nvSpPr>
          <p:cNvPr id="9" name="TextovéPole 8">
            <a:extLst>
              <a:ext uri="{FF2B5EF4-FFF2-40B4-BE49-F238E27FC236}">
                <a16:creationId xmlns:a16="http://schemas.microsoft.com/office/drawing/2014/main" id="{BAAF4205-D208-4869-89DF-A71B91FA070A}"/>
              </a:ext>
            </a:extLst>
          </p:cNvPr>
          <p:cNvSpPr txBox="1"/>
          <p:nvPr/>
        </p:nvSpPr>
        <p:spPr>
          <a:xfrm>
            <a:off x="3191190" y="4782374"/>
            <a:ext cx="520784" cy="369332"/>
          </a:xfrm>
          <a:prstGeom prst="rect">
            <a:avLst/>
          </a:prstGeom>
          <a:noFill/>
        </p:spPr>
        <p:txBody>
          <a:bodyPr wrap="none" rtlCol="0">
            <a:spAutoFit/>
          </a:bodyPr>
          <a:lstStyle/>
          <a:p>
            <a:r>
              <a:rPr lang="cs-CZ" i="1" dirty="0"/>
              <a:t>LLG</a:t>
            </a:r>
          </a:p>
        </p:txBody>
      </p:sp>
      <p:sp>
        <p:nvSpPr>
          <p:cNvPr id="13" name="TextovéPole 12">
            <a:extLst>
              <a:ext uri="{FF2B5EF4-FFF2-40B4-BE49-F238E27FC236}">
                <a16:creationId xmlns:a16="http://schemas.microsoft.com/office/drawing/2014/main" id="{98047774-479C-4092-B472-033681F8BA10}"/>
              </a:ext>
            </a:extLst>
          </p:cNvPr>
          <p:cNvSpPr txBox="1"/>
          <p:nvPr/>
        </p:nvSpPr>
        <p:spPr>
          <a:xfrm>
            <a:off x="7680445" y="4854545"/>
            <a:ext cx="539507" cy="369332"/>
          </a:xfrm>
          <a:prstGeom prst="rect">
            <a:avLst/>
          </a:prstGeom>
          <a:noFill/>
        </p:spPr>
        <p:txBody>
          <a:bodyPr wrap="none" rtlCol="0">
            <a:spAutoFit/>
          </a:bodyPr>
          <a:lstStyle/>
          <a:p>
            <a:r>
              <a:rPr lang="cs-CZ" i="1" dirty="0"/>
              <a:t>LKG</a:t>
            </a:r>
          </a:p>
        </p:txBody>
      </p:sp>
      <p:sp>
        <p:nvSpPr>
          <p:cNvPr id="11" name="Zástupný symbol pro číslo snímku 10">
            <a:extLst>
              <a:ext uri="{FF2B5EF4-FFF2-40B4-BE49-F238E27FC236}">
                <a16:creationId xmlns:a16="http://schemas.microsoft.com/office/drawing/2014/main" id="{8E414DD3-10A9-43DE-A168-A8A909A706FF}"/>
              </a:ext>
            </a:extLst>
          </p:cNvPr>
          <p:cNvSpPr>
            <a:spLocks noGrp="1"/>
          </p:cNvSpPr>
          <p:nvPr>
            <p:ph type="sldNum" sz="quarter" idx="12"/>
          </p:nvPr>
        </p:nvSpPr>
        <p:spPr/>
        <p:txBody>
          <a:bodyPr/>
          <a:lstStyle/>
          <a:p>
            <a:pPr>
              <a:defRPr/>
            </a:pPr>
            <a:fld id="{8B7A71C2-0F8F-7841-B85A-445BD80B66CF}" type="slidenum">
              <a:rPr lang="sk-SK" altLang="cs-CZ" smtClean="0"/>
              <a:pPr>
                <a:defRPr/>
              </a:pPr>
              <a:t>5</a:t>
            </a:fld>
            <a:r>
              <a:rPr lang="sk-SK" altLang="cs-CZ"/>
              <a:t>/23</a:t>
            </a:r>
            <a:endParaRPr lang="sk-SK" altLang="cs-CZ" dirty="0"/>
          </a:p>
        </p:txBody>
      </p:sp>
    </p:spTree>
    <p:extLst>
      <p:ext uri="{BB962C8B-B14F-4D97-AF65-F5344CB8AC3E}">
        <p14:creationId xmlns:p14="http://schemas.microsoft.com/office/powerpoint/2010/main" val="3442861842"/>
      </p:ext>
    </p:extLst>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Očkování</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6</a:t>
            </a:fld>
            <a:fld id="{31E77A96-41B8-48BF-B2E4-2BF7EFD47B93}" type="slidenum">
              <a:rPr lang="cs-CZ" sz="1400" i="1">
                <a:solidFill>
                  <a:schemeClr val="bg1"/>
                </a:solidFill>
                <a:latin typeface="+mn-lt"/>
              </a:rPr>
              <a:t>6</a:t>
            </a:fld>
            <a:fld id="{97BBEA7B-813E-4FC7-ADFD-C970B934FBBD}" type="slidenum">
              <a:rPr lang="cs-CZ" sz="1400" i="1">
                <a:solidFill>
                  <a:schemeClr val="bg1"/>
                </a:solidFill>
                <a:latin typeface="+mn-lt"/>
              </a:rPr>
              <a:t>6</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8: Charakteristika metalurgických pochodů výroby a mimopecní zpracování litin</a:t>
            </a:r>
            <a:endParaRPr lang="cs-CZ" sz="1300" i="1" dirty="0">
              <a:solidFill>
                <a:schemeClr val="bg1"/>
              </a:solidFill>
              <a:latin typeface="+mn-lt"/>
            </a:endParaRPr>
          </a:p>
          <a:p>
            <a:pPr algn="l">
              <a:defRPr/>
            </a:pPr>
            <a:endParaRPr lang="sk-SK" dirty="0"/>
          </a:p>
        </p:txBody>
      </p:sp>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4" y="965199"/>
            <a:ext cx="11641391" cy="5613401"/>
          </a:xfrm>
        </p:spPr>
        <p:txBody>
          <a:bodyPr/>
          <a:lstStyle/>
          <a:p>
            <a:pPr algn="just">
              <a:lnSpc>
                <a:spcPct val="100000"/>
              </a:lnSpc>
              <a:spcBef>
                <a:spcPts val="300"/>
              </a:spcBef>
              <a:spcAft>
                <a:spcPts val="300"/>
              </a:spcAft>
              <a:buClr>
                <a:srgbClr val="98141B"/>
              </a:buClr>
              <a:buFont typeface="Wingdings" panose="05000000000000000000" pitchFamily="2" charset="2"/>
              <a:buChar char="ü"/>
            </a:pPr>
            <a:r>
              <a:rPr lang="cs-CZ" sz="1800" dirty="0">
                <a:latin typeface="Calibri" panose="020F0502020204030204" pitchFamily="34" charset="0"/>
                <a:ea typeface="Calibri" panose="020F0502020204030204" pitchFamily="34" charset="0"/>
                <a:cs typeface="Times New Roman" panose="02020603050405020304" pitchFamily="18" charset="0"/>
              </a:rPr>
              <a:t>Očkování je jeden z hlavních způsobů mimopecního zpracování roztavené litiny (ovlivnění konečné struktury litiny v odlitku)</a:t>
            </a:r>
          </a:p>
          <a:p>
            <a:pPr algn="just">
              <a:lnSpc>
                <a:spcPct val="100000"/>
              </a:lnSpc>
              <a:spcBef>
                <a:spcPts val="300"/>
              </a:spcBef>
              <a:spcAft>
                <a:spcPts val="300"/>
              </a:spcAft>
              <a:buClr>
                <a:srgbClr val="98141B"/>
              </a:buClr>
              <a:buFont typeface="Wingdings" panose="05000000000000000000" pitchFamily="2" charset="2"/>
              <a:buChar char="ü"/>
            </a:pPr>
            <a:r>
              <a:rPr lang="cs-CZ" sz="1800" dirty="0">
                <a:latin typeface="Calibri" panose="020F0502020204030204" pitchFamily="34" charset="0"/>
                <a:ea typeface="Calibri" panose="020F0502020204030204" pitchFamily="34" charset="0"/>
                <a:cs typeface="Times New Roman" panose="02020603050405020304" pitchFamily="18" charset="0"/>
              </a:rPr>
              <a:t>Podstatou očkování je vnášení takových látek do roztavené litiny, které vedou ke vzniku zárodků pro krystalizaci grafitu, nejedná se o přímé vnášení zárodků</a:t>
            </a:r>
          </a:p>
          <a:p>
            <a:pPr algn="just">
              <a:lnSpc>
                <a:spcPct val="100000"/>
              </a:lnSpc>
              <a:spcBef>
                <a:spcPts val="300"/>
              </a:spcBef>
              <a:spcAft>
                <a:spcPts val="300"/>
              </a:spcAft>
              <a:buClr>
                <a:srgbClr val="98141B"/>
              </a:buClr>
              <a:buFont typeface="Wingdings" panose="05000000000000000000" pitchFamily="2" charset="2"/>
              <a:buChar char="ü"/>
            </a:pPr>
            <a:r>
              <a:rPr lang="cs-CZ" sz="1800" dirty="0">
                <a:latin typeface="Calibri" panose="020F0502020204030204" pitchFamily="34" charset="0"/>
                <a:ea typeface="Calibri" panose="020F0502020204030204" pitchFamily="34" charset="0"/>
                <a:cs typeface="Times New Roman" panose="02020603050405020304" pitchFamily="18" charset="0"/>
              </a:rPr>
              <a:t>Čím větší je počet aktivních zárodků, tím dokonalejší je grafitizace</a:t>
            </a:r>
          </a:p>
          <a:p>
            <a:pPr algn="just">
              <a:lnSpc>
                <a:spcPct val="100000"/>
              </a:lnSpc>
              <a:spcBef>
                <a:spcPts val="300"/>
              </a:spcBef>
              <a:spcAft>
                <a:spcPts val="300"/>
              </a:spcAft>
              <a:buClr>
                <a:srgbClr val="98141B"/>
              </a:buClr>
              <a:buFont typeface="Wingdings" panose="05000000000000000000" pitchFamily="2" charset="2"/>
              <a:buChar char="ü"/>
            </a:pPr>
            <a:r>
              <a:rPr lang="cs-CZ" sz="1800" dirty="0">
                <a:latin typeface="Calibri" panose="020F0502020204030204" pitchFamily="34" charset="0"/>
                <a:ea typeface="Calibri" panose="020F0502020204030204" pitchFamily="34" charset="0"/>
                <a:cs typeface="Times New Roman" panose="02020603050405020304" pitchFamily="18" charset="0"/>
              </a:rPr>
              <a:t>Důsledkem očkování je zmenšení sklonu ke vzniku zákalky, zjemnění grafitu a rovnoměrné vyloučení grafitu v celém odlitku</a:t>
            </a:r>
          </a:p>
          <a:p>
            <a:pPr algn="just">
              <a:lnSpc>
                <a:spcPct val="100000"/>
              </a:lnSpc>
              <a:spcBef>
                <a:spcPts val="300"/>
              </a:spcBef>
              <a:spcAft>
                <a:spcPts val="300"/>
              </a:spcAft>
              <a:buClr>
                <a:srgbClr val="98141B"/>
              </a:buClr>
              <a:buFont typeface="Wingdings" panose="05000000000000000000" pitchFamily="2" charset="2"/>
              <a:buChar char="ü"/>
            </a:pPr>
            <a:r>
              <a:rPr lang="cs-CZ" sz="1800" dirty="0">
                <a:latin typeface="Calibri" panose="020F0502020204030204" pitchFamily="34" charset="0"/>
                <a:ea typeface="Calibri" panose="020F0502020204030204" pitchFamily="34" charset="0"/>
                <a:cs typeface="Times New Roman" panose="02020603050405020304" pitchFamily="18" charset="0"/>
              </a:rPr>
              <a:t>Očkování je velmi složitý proces ovlivněný řadou proměnných faktorů jako dodržování teploty, základního chemického složení, vhodného typu očkovadla, zrnitosti</a:t>
            </a:r>
          </a:p>
          <a:p>
            <a:pPr algn="just">
              <a:lnSpc>
                <a:spcPct val="100000"/>
              </a:lnSpc>
              <a:spcBef>
                <a:spcPts val="300"/>
              </a:spcBef>
              <a:spcAft>
                <a:spcPts val="300"/>
              </a:spcAft>
              <a:buClr>
                <a:srgbClr val="98141B"/>
              </a:buClr>
              <a:buFont typeface="Wingdings" panose="05000000000000000000" pitchFamily="2" charset="2"/>
              <a:buChar char="ü"/>
            </a:pPr>
            <a:r>
              <a:rPr lang="cs-CZ" sz="1800" dirty="0">
                <a:latin typeface="Calibri" panose="020F0502020204030204" pitchFamily="34" charset="0"/>
                <a:ea typeface="Calibri" panose="020F0502020204030204" pitchFamily="34" charset="0"/>
                <a:cs typeface="Times New Roman" panose="02020603050405020304" pitchFamily="18" charset="0"/>
              </a:rPr>
              <a:t>Používá se k ovlivnění struktury základní kovové hmoty (u LKG – litiny s kuličkovým grafitem) a způsobu vyloučení grafitu ( u LLG – litina s lupínkovým grafitem, šedá litina)  </a:t>
            </a:r>
          </a:p>
          <a:p>
            <a:pPr algn="just">
              <a:lnSpc>
                <a:spcPct val="100000"/>
              </a:lnSpc>
              <a:spcBef>
                <a:spcPts val="300"/>
              </a:spcBef>
              <a:spcAft>
                <a:spcPts val="300"/>
              </a:spcAft>
              <a:buClr>
                <a:srgbClr val="98141B"/>
              </a:buClr>
              <a:buFont typeface="Wingdings" panose="05000000000000000000" pitchFamily="2" charset="2"/>
              <a:buChar char="ü"/>
            </a:pPr>
            <a:r>
              <a:rPr lang="cs-CZ" sz="1800" dirty="0">
                <a:latin typeface="Calibri" panose="020F0502020204030204" pitchFamily="34" charset="0"/>
                <a:ea typeface="Calibri" panose="020F0502020204030204" pitchFamily="34" charset="0"/>
                <a:cs typeface="Times New Roman" panose="02020603050405020304" pitchFamily="18" charset="0"/>
              </a:rPr>
              <a:t>Význam očkování je větší, pokud jsou nepříznivé podmínky pro grafitizaci, tzn. rychlé ochlazování odlitku, důsledkem jsou špatné mechanické vlastnosti, nepříznivé slévárenské technologické vlastnosti a vysoká tvrdost</a:t>
            </a:r>
          </a:p>
          <a:p>
            <a:pPr algn="just">
              <a:lnSpc>
                <a:spcPct val="100000"/>
              </a:lnSpc>
              <a:spcBef>
                <a:spcPts val="300"/>
              </a:spcBef>
              <a:spcAft>
                <a:spcPts val="300"/>
              </a:spcAft>
              <a:buClr>
                <a:srgbClr val="98141B"/>
              </a:buClr>
              <a:buFont typeface="Wingdings" panose="05000000000000000000" pitchFamily="2" charset="2"/>
              <a:buChar char="ü"/>
            </a:pPr>
            <a:r>
              <a:rPr lang="cs-CZ" sz="1800" b="1" dirty="0">
                <a:latin typeface="Calibri" panose="020F0502020204030204" pitchFamily="34" charset="0"/>
                <a:ea typeface="Calibri" panose="020F0502020204030204" pitchFamily="34" charset="0"/>
                <a:cs typeface="Times New Roman" panose="02020603050405020304" pitchFamily="18" charset="0"/>
              </a:rPr>
              <a:t>Obecně platí následující požadavky na očkovadla:</a:t>
            </a:r>
          </a:p>
          <a:p>
            <a:pPr marL="1012950" lvl="1" indent="-285750" algn="just">
              <a:lnSpc>
                <a:spcPct val="100000"/>
              </a:lnSpc>
              <a:spcBef>
                <a:spcPts val="300"/>
              </a:spcBef>
              <a:spcAft>
                <a:spcPts val="300"/>
              </a:spcAft>
              <a:buClr>
                <a:srgbClr val="98141B"/>
              </a:buClr>
              <a:buFont typeface="Wingdings" panose="05000000000000000000" pitchFamily="2" charset="2"/>
              <a:buChar char="Ø"/>
            </a:pPr>
            <a:r>
              <a:rPr lang="cs-CZ" sz="1800" i="1" dirty="0">
                <a:ea typeface="Calibri" panose="020F0502020204030204" pitchFamily="34" charset="0"/>
                <a:cs typeface="Times New Roman" panose="02020603050405020304" pitchFamily="18" charset="0"/>
              </a:rPr>
              <a:t>Dobrá rozpustnost v tavenině</a:t>
            </a:r>
          </a:p>
          <a:p>
            <a:pPr marL="1012950" lvl="1" indent="-285750" algn="just">
              <a:lnSpc>
                <a:spcPct val="100000"/>
              </a:lnSpc>
              <a:spcBef>
                <a:spcPts val="300"/>
              </a:spcBef>
              <a:spcAft>
                <a:spcPts val="300"/>
              </a:spcAft>
              <a:buClr>
                <a:srgbClr val="98141B"/>
              </a:buClr>
              <a:buFont typeface="Wingdings" panose="05000000000000000000" pitchFamily="2" charset="2"/>
              <a:buChar char="Ø"/>
            </a:pPr>
            <a:r>
              <a:rPr lang="cs-CZ" sz="1800" i="1" dirty="0">
                <a:ea typeface="Calibri" panose="020F0502020204030204" pitchFamily="34" charset="0"/>
                <a:cs typeface="Times New Roman" panose="02020603050405020304" pitchFamily="18" charset="0"/>
              </a:rPr>
              <a:t>Obsah prvků, které zvyšují aktivitu uhlíku (Al, Si)</a:t>
            </a:r>
          </a:p>
          <a:p>
            <a:pPr marL="1012950" lvl="1" indent="-285750" algn="just">
              <a:lnSpc>
                <a:spcPct val="100000"/>
              </a:lnSpc>
              <a:spcBef>
                <a:spcPts val="300"/>
              </a:spcBef>
              <a:spcAft>
                <a:spcPts val="300"/>
              </a:spcAft>
              <a:buClr>
                <a:srgbClr val="98141B"/>
              </a:buClr>
              <a:buFont typeface="Wingdings" panose="05000000000000000000" pitchFamily="2" charset="2"/>
              <a:buChar char="Ø"/>
            </a:pPr>
            <a:r>
              <a:rPr lang="cs-CZ" sz="1800" i="1" dirty="0">
                <a:ea typeface="Calibri" panose="020F0502020204030204" pitchFamily="34" charset="0"/>
                <a:cs typeface="Times New Roman" panose="02020603050405020304" pitchFamily="18" charset="0"/>
              </a:rPr>
              <a:t>Obsah prvků, které mění mezifázové napětí zvýšením povrchového napětí taveniny (Ba, Ca, Zr)</a:t>
            </a: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Zástupný symbol pro číslo snímku 7">
            <a:extLst>
              <a:ext uri="{FF2B5EF4-FFF2-40B4-BE49-F238E27FC236}">
                <a16:creationId xmlns:a16="http://schemas.microsoft.com/office/drawing/2014/main" id="{1D71A478-C07D-4636-AA79-7A19585FBC2C}"/>
              </a:ext>
            </a:extLst>
          </p:cNvPr>
          <p:cNvSpPr>
            <a:spLocks noGrp="1"/>
          </p:cNvSpPr>
          <p:nvPr>
            <p:ph type="sldNum" sz="quarter" idx="12"/>
          </p:nvPr>
        </p:nvSpPr>
        <p:spPr/>
        <p:txBody>
          <a:bodyPr/>
          <a:lstStyle/>
          <a:p>
            <a:pPr>
              <a:defRPr/>
            </a:pPr>
            <a:fld id="{8B7A71C2-0F8F-7841-B85A-445BD80B66CF}" type="slidenum">
              <a:rPr lang="sk-SK" altLang="cs-CZ" smtClean="0"/>
              <a:pPr>
                <a:defRPr/>
              </a:pPr>
              <a:t>6</a:t>
            </a:fld>
            <a:r>
              <a:rPr lang="sk-SK" altLang="cs-CZ"/>
              <a:t>/23</a:t>
            </a:r>
            <a:endParaRPr lang="sk-SK" altLang="cs-CZ" dirty="0"/>
          </a:p>
        </p:txBody>
      </p:sp>
    </p:spTree>
    <p:extLst>
      <p:ext uri="{BB962C8B-B14F-4D97-AF65-F5344CB8AC3E}">
        <p14:creationId xmlns:p14="http://schemas.microsoft.com/office/powerpoint/2010/main" val="3722527936"/>
      </p:ext>
    </p:extLst>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Očkování – složení a princip působení </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7</a:t>
            </a:fld>
            <a:fld id="{31E77A96-41B8-48BF-B2E4-2BF7EFD47B93}" type="slidenum">
              <a:rPr lang="cs-CZ" sz="1400" i="1">
                <a:solidFill>
                  <a:schemeClr val="bg1"/>
                </a:solidFill>
                <a:latin typeface="+mn-lt"/>
              </a:rPr>
              <a:t>7</a:t>
            </a:fld>
            <a:fld id="{97BBEA7B-813E-4FC7-ADFD-C970B934FBBD}" type="slidenum">
              <a:rPr lang="cs-CZ" sz="1400" i="1">
                <a:solidFill>
                  <a:schemeClr val="bg1"/>
                </a:solidFill>
                <a:latin typeface="+mn-lt"/>
              </a:rPr>
              <a:t>7</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8: Charakteristika metalurgických pochodů výroby a mimopecní zpracování litin</a:t>
            </a:r>
            <a:endParaRPr lang="cs-CZ" sz="1300" i="1" dirty="0">
              <a:solidFill>
                <a:schemeClr val="bg1"/>
              </a:solidFill>
              <a:latin typeface="+mn-lt"/>
            </a:endParaRPr>
          </a:p>
          <a:p>
            <a:pPr algn="l">
              <a:defRPr/>
            </a:pPr>
            <a:endParaRPr lang="sk-SK" dirty="0"/>
          </a:p>
        </p:txBody>
      </p:sp>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4" y="965199"/>
            <a:ext cx="11641391" cy="5613401"/>
          </a:xfrm>
        </p:spPr>
        <p:txBody>
          <a:bodyPr/>
          <a:lstStyle/>
          <a:p>
            <a:pPr algn="just">
              <a:lnSpc>
                <a:spcPct val="100000"/>
              </a:lnSpc>
              <a:spcBef>
                <a:spcPts val="300"/>
              </a:spcBef>
              <a:spcAft>
                <a:spcPts val="300"/>
              </a:spcAft>
              <a:buClr>
                <a:srgbClr val="98141B"/>
              </a:buClr>
              <a:buFont typeface="Wingdings" panose="05000000000000000000" pitchFamily="2" charset="2"/>
              <a:buChar char="ü"/>
            </a:pPr>
            <a:r>
              <a:rPr lang="cs-CZ" sz="1800" dirty="0">
                <a:ea typeface="Calibri" panose="020F0502020204030204" pitchFamily="34" charset="0"/>
                <a:cs typeface="Times New Roman" panose="02020603050405020304" pitchFamily="18" charset="0"/>
              </a:rPr>
              <a:t>Očkovadlo je tvořeno nosičem a krystalizační složkou</a:t>
            </a:r>
          </a:p>
          <a:p>
            <a:pPr algn="just">
              <a:lnSpc>
                <a:spcPct val="100000"/>
              </a:lnSpc>
              <a:spcBef>
                <a:spcPts val="300"/>
              </a:spcBef>
              <a:spcAft>
                <a:spcPts val="300"/>
              </a:spcAft>
              <a:buClr>
                <a:srgbClr val="98141B"/>
              </a:buClr>
              <a:buFont typeface="Wingdings" panose="05000000000000000000" pitchFamily="2" charset="2"/>
              <a:buChar char="ü"/>
            </a:pPr>
            <a:endParaRPr lang="cs-CZ" sz="1800" dirty="0">
              <a:ea typeface="Calibri" panose="020F0502020204030204" pitchFamily="34" charset="0"/>
              <a:cs typeface="Times New Roman" panose="02020603050405020304" pitchFamily="18" charset="0"/>
            </a:endParaRPr>
          </a:p>
          <a:p>
            <a:pPr algn="just">
              <a:lnSpc>
                <a:spcPct val="100000"/>
              </a:lnSpc>
              <a:spcBef>
                <a:spcPts val="300"/>
              </a:spcBef>
              <a:spcAft>
                <a:spcPts val="300"/>
              </a:spcAft>
              <a:buClr>
                <a:srgbClr val="98141B"/>
              </a:buClr>
              <a:buFont typeface="Wingdings" panose="05000000000000000000" pitchFamily="2" charset="2"/>
              <a:buChar char="ü"/>
            </a:pPr>
            <a:r>
              <a:rPr lang="cs-CZ" sz="1800" b="1" dirty="0">
                <a:ea typeface="Calibri" panose="020F0502020204030204" pitchFamily="34" charset="0"/>
                <a:cs typeface="Times New Roman" panose="02020603050405020304" pitchFamily="18" charset="0"/>
              </a:rPr>
              <a:t>Nosič</a:t>
            </a:r>
            <a:r>
              <a:rPr lang="cs-CZ" sz="1800" dirty="0">
                <a:ea typeface="Calibri" panose="020F0502020204030204" pitchFamily="34" charset="0"/>
                <a:cs typeface="Times New Roman" panose="02020603050405020304" pitchFamily="18" charset="0"/>
              </a:rPr>
              <a:t> tvoří hlavní část hmoty očkovadla, nemá ale očkující účinek </a:t>
            </a:r>
          </a:p>
          <a:p>
            <a:pPr lvl="1" algn="just">
              <a:lnSpc>
                <a:spcPct val="100000"/>
              </a:lnSpc>
              <a:spcBef>
                <a:spcPts val="300"/>
              </a:spcBef>
              <a:spcAft>
                <a:spcPts val="300"/>
              </a:spcAft>
              <a:buClr>
                <a:srgbClr val="98141B"/>
              </a:buClr>
              <a:buFont typeface="Wingdings" panose="05000000000000000000" pitchFamily="2" charset="2"/>
              <a:buChar char="Ø"/>
            </a:pPr>
            <a:r>
              <a:rPr lang="cs-CZ" sz="1800" i="1" dirty="0">
                <a:ea typeface="Calibri" panose="020F0502020204030204" pitchFamily="34" charset="0"/>
                <a:cs typeface="Times New Roman" panose="02020603050405020304" pitchFamily="18" charset="0"/>
              </a:rPr>
              <a:t>Nejčastější jsou očkovadla na bázi slitin Fe-Si, přičemž samotná slitina Fe-Si nemá očkovací účinek a slouží pouze jako nosič</a:t>
            </a:r>
          </a:p>
          <a:p>
            <a:pPr algn="just">
              <a:lnSpc>
                <a:spcPct val="100000"/>
              </a:lnSpc>
              <a:spcBef>
                <a:spcPts val="300"/>
              </a:spcBef>
              <a:spcAft>
                <a:spcPts val="300"/>
              </a:spcAft>
              <a:buClr>
                <a:srgbClr val="98141B"/>
              </a:buClr>
              <a:buFont typeface="Wingdings" panose="05000000000000000000" pitchFamily="2" charset="2"/>
              <a:buChar char="ü"/>
            </a:pPr>
            <a:endParaRPr lang="cs-CZ" sz="1800" dirty="0">
              <a:ea typeface="Calibri" panose="020F0502020204030204" pitchFamily="34" charset="0"/>
              <a:cs typeface="Times New Roman" panose="02020603050405020304" pitchFamily="18" charset="0"/>
            </a:endParaRPr>
          </a:p>
          <a:p>
            <a:pPr algn="just">
              <a:lnSpc>
                <a:spcPct val="100000"/>
              </a:lnSpc>
              <a:spcBef>
                <a:spcPts val="300"/>
              </a:spcBef>
              <a:spcAft>
                <a:spcPts val="300"/>
              </a:spcAft>
              <a:buClr>
                <a:srgbClr val="98141B"/>
              </a:buClr>
              <a:buFont typeface="Wingdings" panose="05000000000000000000" pitchFamily="2" charset="2"/>
              <a:buChar char="ü"/>
            </a:pPr>
            <a:r>
              <a:rPr lang="cs-CZ" sz="1800" b="1" dirty="0">
                <a:ea typeface="Calibri" panose="020F0502020204030204" pitchFamily="34" charset="0"/>
                <a:cs typeface="Times New Roman" panose="02020603050405020304" pitchFamily="18" charset="0"/>
              </a:rPr>
              <a:t>Očkovací složka </a:t>
            </a:r>
            <a:r>
              <a:rPr lang="cs-CZ" sz="1800" dirty="0">
                <a:ea typeface="Calibri" panose="020F0502020204030204" pitchFamily="34" charset="0"/>
                <a:cs typeface="Times New Roman" panose="02020603050405020304" pitchFamily="18" charset="0"/>
              </a:rPr>
              <a:t>je v očkovadle obsažena pouze v malém množství, aktivními prvky bývají zejména </a:t>
            </a:r>
            <a:r>
              <a:rPr lang="cs-CZ" sz="1800" b="1" dirty="0">
                <a:ea typeface="Calibri" panose="020F0502020204030204" pitchFamily="34" charset="0"/>
                <a:cs typeface="Times New Roman" panose="02020603050405020304" pitchFamily="18" charset="0"/>
              </a:rPr>
              <a:t>Ca</a:t>
            </a:r>
            <a:r>
              <a:rPr lang="cs-CZ" sz="1800" dirty="0">
                <a:ea typeface="Calibri" panose="020F0502020204030204" pitchFamily="34" charset="0"/>
                <a:cs typeface="Times New Roman" panose="02020603050405020304" pitchFamily="18" charset="0"/>
              </a:rPr>
              <a:t>,</a:t>
            </a:r>
            <a:r>
              <a:rPr lang="cs-CZ" sz="1800" b="1" dirty="0">
                <a:ea typeface="Calibri" panose="020F0502020204030204" pitchFamily="34" charset="0"/>
                <a:cs typeface="Times New Roman" panose="02020603050405020304" pitchFamily="18" charset="0"/>
              </a:rPr>
              <a:t> Al</a:t>
            </a:r>
            <a:r>
              <a:rPr lang="cs-CZ" sz="1800" dirty="0">
                <a:ea typeface="Calibri" panose="020F0502020204030204" pitchFamily="34" charset="0"/>
                <a:cs typeface="Times New Roman" panose="02020603050405020304" pitchFamily="18" charset="0"/>
              </a:rPr>
              <a:t>,</a:t>
            </a:r>
            <a:r>
              <a:rPr lang="cs-CZ" sz="1800" b="1" dirty="0">
                <a:ea typeface="Calibri" panose="020F0502020204030204" pitchFamily="34" charset="0"/>
                <a:cs typeface="Times New Roman" panose="02020603050405020304" pitchFamily="18" charset="0"/>
              </a:rPr>
              <a:t> Sr</a:t>
            </a:r>
            <a:r>
              <a:rPr lang="cs-CZ" sz="1800" dirty="0">
                <a:ea typeface="Calibri" panose="020F0502020204030204" pitchFamily="34" charset="0"/>
                <a:cs typeface="Times New Roman" panose="02020603050405020304" pitchFamily="18" charset="0"/>
              </a:rPr>
              <a:t>, </a:t>
            </a:r>
            <a:r>
              <a:rPr lang="cs-CZ" sz="1800" b="1" dirty="0">
                <a:ea typeface="Calibri" panose="020F0502020204030204" pitchFamily="34" charset="0"/>
                <a:cs typeface="Times New Roman" panose="02020603050405020304" pitchFamily="18" charset="0"/>
              </a:rPr>
              <a:t>Ba </a:t>
            </a:r>
            <a:r>
              <a:rPr lang="cs-CZ" sz="1800" dirty="0">
                <a:ea typeface="Calibri" panose="020F0502020204030204" pitchFamily="34" charset="0"/>
                <a:cs typeface="Times New Roman" panose="02020603050405020304" pitchFamily="18" charset="0"/>
              </a:rPr>
              <a:t>nebo</a:t>
            </a:r>
            <a:r>
              <a:rPr lang="cs-CZ" sz="1800" b="1" dirty="0">
                <a:ea typeface="Calibri" panose="020F0502020204030204" pitchFamily="34" charset="0"/>
                <a:cs typeface="Times New Roman" panose="02020603050405020304" pitchFamily="18" charset="0"/>
              </a:rPr>
              <a:t> Zr</a:t>
            </a:r>
          </a:p>
          <a:p>
            <a:pPr lvl="1" algn="just">
              <a:lnSpc>
                <a:spcPct val="100000"/>
              </a:lnSpc>
              <a:spcBef>
                <a:spcPts val="300"/>
              </a:spcBef>
              <a:spcAft>
                <a:spcPts val="300"/>
              </a:spcAft>
              <a:buClr>
                <a:srgbClr val="98141B"/>
              </a:buClr>
              <a:buFont typeface="Wingdings" panose="05000000000000000000" pitchFamily="2" charset="2"/>
              <a:buChar char="Ø"/>
            </a:pPr>
            <a:r>
              <a:rPr lang="cs-CZ" sz="1800" i="1" dirty="0">
                <a:ea typeface="Calibri" panose="020F0502020204030204" pitchFamily="34" charset="0"/>
                <a:cs typeface="Times New Roman" panose="02020603050405020304" pitchFamily="18" charset="0"/>
              </a:rPr>
              <a:t>Výše zmíněné prvky reagují zejména s kyslíkem a sírou, s nimiž tvoří nukleační zárodky grafitu (ve ferosiliciu obvykle tuto úlohu plní většinou Ca a Al, oba prvky tvoří oxidy, které obalují jádro zárodku)</a:t>
            </a:r>
          </a:p>
          <a:p>
            <a:pPr lvl="1" algn="just">
              <a:lnSpc>
                <a:spcPct val="100000"/>
              </a:lnSpc>
              <a:spcBef>
                <a:spcPts val="300"/>
              </a:spcBef>
              <a:spcAft>
                <a:spcPts val="300"/>
              </a:spcAft>
              <a:buClr>
                <a:srgbClr val="98141B"/>
              </a:buClr>
              <a:buFont typeface="Wingdings" panose="05000000000000000000" pitchFamily="2" charset="2"/>
              <a:buChar char="Ø"/>
            </a:pPr>
            <a:r>
              <a:rPr lang="cs-CZ" sz="1800" i="1" dirty="0">
                <a:ea typeface="Calibri" panose="020F0502020204030204" pitchFamily="34" charset="0"/>
                <a:cs typeface="Times New Roman" panose="02020603050405020304" pitchFamily="18" charset="0"/>
              </a:rPr>
              <a:t>Jádro zárodku je tvořené oxidy (např. MgO-SiO</a:t>
            </a:r>
            <a:r>
              <a:rPr lang="cs-CZ" sz="1800" i="1" baseline="-25000" dirty="0">
                <a:ea typeface="Calibri" panose="020F0502020204030204" pitchFamily="34" charset="0"/>
                <a:cs typeface="Times New Roman" panose="02020603050405020304" pitchFamily="18" charset="0"/>
              </a:rPr>
              <a:t>2</a:t>
            </a:r>
            <a:r>
              <a:rPr lang="cs-CZ" sz="1800" i="1" dirty="0">
                <a:ea typeface="Calibri" panose="020F0502020204030204" pitchFamily="34" charset="0"/>
                <a:cs typeface="Times New Roman" panose="02020603050405020304" pitchFamily="18" charset="0"/>
              </a:rPr>
              <a:t>) nebo sulfidy (CaS, MgS, CeS)</a:t>
            </a:r>
          </a:p>
          <a:p>
            <a:pPr lvl="1" algn="just">
              <a:lnSpc>
                <a:spcPct val="100000"/>
              </a:lnSpc>
              <a:spcBef>
                <a:spcPts val="300"/>
              </a:spcBef>
              <a:spcAft>
                <a:spcPts val="300"/>
              </a:spcAft>
              <a:buClr>
                <a:srgbClr val="98141B"/>
              </a:buClr>
              <a:buFont typeface="Wingdings" panose="05000000000000000000" pitchFamily="2" charset="2"/>
              <a:buChar char="Ø"/>
            </a:pPr>
            <a:r>
              <a:rPr lang="cs-CZ" sz="1800" i="1" dirty="0">
                <a:ea typeface="Calibri" panose="020F0502020204030204" pitchFamily="34" charset="0"/>
                <a:cs typeface="Times New Roman" panose="02020603050405020304" pitchFamily="18" charset="0"/>
              </a:rPr>
              <a:t>Méně používaná jsou uhlíková očkovadla, kde je aktivní složkou krystalický uhlík, jehož účinek je založen na mřížkové identitě s grafitem v litině. Tato očkovadlo obsahují ale i část Fe-Si, kterým se vnáší aktivní prvky Ca a Al</a:t>
            </a:r>
          </a:p>
          <a:p>
            <a:pPr algn="just">
              <a:lnSpc>
                <a:spcPct val="100000"/>
              </a:lnSpc>
              <a:spcBef>
                <a:spcPts val="300"/>
              </a:spcBef>
              <a:spcAft>
                <a:spcPts val="300"/>
              </a:spcAft>
              <a:buFont typeface="Wingdings" panose="05000000000000000000" pitchFamily="2" charset="2"/>
              <a:buChar char="ü"/>
            </a:pPr>
            <a:endParaRPr lang="cs-CZ" sz="1800" dirty="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ea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b="1" i="1" dirty="0">
              <a:latin typeface="Calibri" panose="020F0502020204030204" pitchFamily="34" charset="0"/>
              <a:cs typeface="Times New Roman" panose="02020603050405020304" pitchFamily="18" charset="0"/>
            </a:endParaRPr>
          </a:p>
          <a:p>
            <a:pPr marL="0" indent="0" algn="just">
              <a:lnSpc>
                <a:spcPct val="100000"/>
              </a:lnSpc>
              <a:spcBef>
                <a:spcPts val="300"/>
              </a:spcBef>
              <a:spcAft>
                <a:spcPts val="300"/>
              </a:spcAft>
              <a:buNone/>
            </a:pPr>
            <a:endParaRPr lang="cs-CZ" sz="1800" dirty="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Zástupný symbol pro číslo snímku 7">
            <a:extLst>
              <a:ext uri="{FF2B5EF4-FFF2-40B4-BE49-F238E27FC236}">
                <a16:creationId xmlns:a16="http://schemas.microsoft.com/office/drawing/2014/main" id="{6436C991-093C-4D68-A4CE-D43C376CD4D1}"/>
              </a:ext>
            </a:extLst>
          </p:cNvPr>
          <p:cNvSpPr>
            <a:spLocks noGrp="1"/>
          </p:cNvSpPr>
          <p:nvPr>
            <p:ph type="sldNum" sz="quarter" idx="12"/>
          </p:nvPr>
        </p:nvSpPr>
        <p:spPr/>
        <p:txBody>
          <a:bodyPr/>
          <a:lstStyle/>
          <a:p>
            <a:pPr>
              <a:defRPr/>
            </a:pPr>
            <a:fld id="{8B7A71C2-0F8F-7841-B85A-445BD80B66CF}" type="slidenum">
              <a:rPr lang="sk-SK" altLang="cs-CZ" smtClean="0"/>
              <a:pPr>
                <a:defRPr/>
              </a:pPr>
              <a:t>7</a:t>
            </a:fld>
            <a:r>
              <a:rPr lang="sk-SK" altLang="cs-CZ"/>
              <a:t>/23</a:t>
            </a:r>
            <a:endParaRPr lang="sk-SK" altLang="cs-CZ" dirty="0"/>
          </a:p>
        </p:txBody>
      </p:sp>
    </p:spTree>
    <p:extLst>
      <p:ext uri="{BB962C8B-B14F-4D97-AF65-F5344CB8AC3E}">
        <p14:creationId xmlns:p14="http://schemas.microsoft.com/office/powerpoint/2010/main" val="3349878517"/>
      </p:ext>
    </p:extLst>
  </p:cSld>
  <p:clrMapOvr>
    <a:masterClrMapping/>
  </p:clrMapOvr>
  <p:transition spd="slow"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Očkování – odeznívání očkovacího účinku</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8</a:t>
            </a:fld>
            <a:fld id="{31E77A96-41B8-48BF-B2E4-2BF7EFD47B93}" type="slidenum">
              <a:rPr lang="cs-CZ" sz="1400" i="1">
                <a:solidFill>
                  <a:schemeClr val="bg1"/>
                </a:solidFill>
                <a:latin typeface="+mn-lt"/>
              </a:rPr>
              <a:t>8</a:t>
            </a:fld>
            <a:fld id="{97BBEA7B-813E-4FC7-ADFD-C970B934FBBD}" type="slidenum">
              <a:rPr lang="cs-CZ" sz="1400" i="1">
                <a:solidFill>
                  <a:schemeClr val="bg1"/>
                </a:solidFill>
                <a:latin typeface="+mn-lt"/>
              </a:rPr>
              <a:t>8</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8: Charakteristika metalurgických pochodů výroby a mimopecní zpracování litin</a:t>
            </a:r>
            <a:endParaRPr lang="cs-CZ" sz="1300" i="1" dirty="0">
              <a:solidFill>
                <a:schemeClr val="bg1"/>
              </a:solidFill>
              <a:latin typeface="+mn-lt"/>
            </a:endParaRPr>
          </a:p>
          <a:p>
            <a:pPr algn="l">
              <a:defRPr/>
            </a:pPr>
            <a:endParaRPr lang="sk-SK" dirty="0"/>
          </a:p>
        </p:txBody>
      </p:sp>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5" y="965199"/>
            <a:ext cx="11500383" cy="5613401"/>
          </a:xfrm>
        </p:spPr>
        <p:txBody>
          <a:bodyPr>
            <a:normAutofit/>
          </a:bodyPr>
          <a:lstStyle/>
          <a:p>
            <a:pPr algn="just">
              <a:lnSpc>
                <a:spcPct val="100000"/>
              </a:lnSpc>
              <a:spcBef>
                <a:spcPts val="300"/>
              </a:spcBef>
              <a:spcAft>
                <a:spcPts val="300"/>
              </a:spcAft>
              <a:buClr>
                <a:srgbClr val="98141B"/>
              </a:buClr>
              <a:buFont typeface="Wingdings" panose="05000000000000000000" pitchFamily="2" charset="2"/>
              <a:buChar char="ü"/>
            </a:pPr>
            <a:r>
              <a:rPr lang="cs-CZ" sz="1800" dirty="0">
                <a:ea typeface="Calibri" panose="020F0502020204030204" pitchFamily="34" charset="0"/>
                <a:cs typeface="Times New Roman" panose="02020603050405020304" pitchFamily="18" charset="0"/>
              </a:rPr>
              <a:t>Účinek očkovadla na krystalizaci grafitu je časově omezený, největší účinek je po naočkování a s časem odeznívá</a:t>
            </a:r>
          </a:p>
          <a:p>
            <a:pPr algn="just">
              <a:lnSpc>
                <a:spcPct val="100000"/>
              </a:lnSpc>
              <a:spcBef>
                <a:spcPts val="300"/>
              </a:spcBef>
              <a:spcAft>
                <a:spcPts val="300"/>
              </a:spcAft>
              <a:buClr>
                <a:srgbClr val="98141B"/>
              </a:buClr>
              <a:buFont typeface="Wingdings" panose="05000000000000000000" pitchFamily="2" charset="2"/>
              <a:buChar char="ü"/>
            </a:pPr>
            <a:r>
              <a:rPr lang="cs-CZ" sz="1800" dirty="0">
                <a:ea typeface="Calibri" panose="020F0502020204030204" pitchFamily="34" charset="0"/>
                <a:cs typeface="Times New Roman" panose="02020603050405020304" pitchFamily="18" charset="0"/>
              </a:rPr>
              <a:t>Odeznívání může být způsobeno koagulací zárodků nebo také v důsledku chemické homogenizace taveniny (mizí oblasti s místním přesycením grafitotvorných prvků, které podporuje nukleaci grafitu)</a:t>
            </a:r>
            <a:endParaRPr lang="cs-CZ" sz="1800" b="1" dirty="0">
              <a:ea typeface="Calibri" panose="020F0502020204030204" pitchFamily="34" charset="0"/>
              <a:cs typeface="Times New Roman" panose="02020603050405020304" pitchFamily="18" charset="0"/>
            </a:endParaRPr>
          </a:p>
          <a:p>
            <a:pPr algn="just">
              <a:lnSpc>
                <a:spcPct val="100000"/>
              </a:lnSpc>
              <a:spcBef>
                <a:spcPts val="300"/>
              </a:spcBef>
              <a:spcAft>
                <a:spcPts val="300"/>
              </a:spcAft>
              <a:buClr>
                <a:srgbClr val="98141B"/>
              </a:buClr>
              <a:buFont typeface="Wingdings" panose="05000000000000000000" pitchFamily="2" charset="2"/>
              <a:buChar char="ü"/>
            </a:pPr>
            <a:r>
              <a:rPr lang="cs-CZ" sz="1800" dirty="0">
                <a:ea typeface="Calibri" panose="020F0502020204030204" pitchFamily="34" charset="0"/>
                <a:cs typeface="Times New Roman" panose="02020603050405020304" pitchFamily="18" charset="0"/>
              </a:rPr>
              <a:t>Některé prvky (Ba, Sr) zpomalují rychlost odeznívání očkovacího účinku, viz obrázek</a:t>
            </a:r>
          </a:p>
          <a:p>
            <a:pPr algn="just">
              <a:lnSpc>
                <a:spcPct val="100000"/>
              </a:lnSpc>
              <a:spcBef>
                <a:spcPts val="300"/>
              </a:spcBef>
              <a:spcAft>
                <a:spcPts val="300"/>
              </a:spcAft>
              <a:buClr>
                <a:srgbClr val="98141B"/>
              </a:buClr>
              <a:buFont typeface="Wingdings" panose="05000000000000000000" pitchFamily="2" charset="2"/>
              <a:buChar char="ü"/>
            </a:pPr>
            <a:r>
              <a:rPr lang="cs-CZ" sz="1800" dirty="0">
                <a:ea typeface="Calibri" panose="020F0502020204030204" pitchFamily="34" charset="0"/>
                <a:cs typeface="Times New Roman" panose="02020603050405020304" pitchFamily="18" charset="0"/>
              </a:rPr>
              <a:t>Jak je vidět, při použití FeSi je odeznívání rychlé</a:t>
            </a:r>
          </a:p>
          <a:p>
            <a:pPr algn="just">
              <a:lnSpc>
                <a:spcPct val="100000"/>
              </a:lnSpc>
              <a:spcBef>
                <a:spcPts val="300"/>
              </a:spcBef>
              <a:spcAft>
                <a:spcPts val="300"/>
              </a:spcAft>
              <a:buClr>
                <a:srgbClr val="98141B"/>
              </a:buClr>
              <a:buFont typeface="Wingdings" panose="05000000000000000000" pitchFamily="2" charset="2"/>
              <a:buChar char="ü"/>
            </a:pPr>
            <a:r>
              <a:rPr lang="cs-CZ" sz="1800" dirty="0">
                <a:ea typeface="Calibri" panose="020F0502020204030204" pitchFamily="34" charset="0"/>
                <a:cs typeface="Times New Roman" panose="02020603050405020304" pitchFamily="18" charset="0"/>
              </a:rPr>
              <a:t>Při použití Ba nebo Sr je odeznívání očkovacího účinku výrazně zpomaleno</a:t>
            </a:r>
          </a:p>
          <a:p>
            <a:pPr algn="just">
              <a:lnSpc>
                <a:spcPct val="100000"/>
              </a:lnSpc>
              <a:spcBef>
                <a:spcPts val="300"/>
              </a:spcBef>
              <a:spcAft>
                <a:spcPts val="300"/>
              </a:spcAft>
              <a:buClr>
                <a:srgbClr val="98141B"/>
              </a:buClr>
              <a:buFont typeface="Wingdings" panose="05000000000000000000" pitchFamily="2" charset="2"/>
              <a:buChar char="ü"/>
            </a:pPr>
            <a:r>
              <a:rPr lang="cs-CZ" sz="1800" dirty="0">
                <a:ea typeface="Calibri" panose="020F0502020204030204" pitchFamily="34" charset="0"/>
                <a:cs typeface="Times New Roman" panose="02020603050405020304" pitchFamily="18" charset="0"/>
              </a:rPr>
              <a:t>Obecně je taveninu nutné odlít co nejdříve po naočkování, obvykle do 10 minut</a:t>
            </a:r>
          </a:p>
          <a:p>
            <a:pPr marL="0" indent="0" algn="just">
              <a:lnSpc>
                <a:spcPct val="100000"/>
              </a:lnSpc>
              <a:spcBef>
                <a:spcPts val="0"/>
              </a:spcBef>
              <a:buNone/>
            </a:pPr>
            <a:endParaRPr lang="cs-CZ" sz="1800" b="1" dirty="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ea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i="1" dirty="0">
              <a:latin typeface="Calibri" panose="020F0502020204030204" pitchFamily="34" charset="0"/>
              <a:cs typeface="Times New Roman" panose="02020603050405020304" pitchFamily="18" charset="0"/>
            </a:endParaRPr>
          </a:p>
          <a:p>
            <a:pPr marL="554038" indent="-285750" algn="just">
              <a:lnSpc>
                <a:spcPct val="100000"/>
              </a:lnSpc>
              <a:spcBef>
                <a:spcPts val="300"/>
              </a:spcBef>
              <a:spcAft>
                <a:spcPts val="300"/>
              </a:spcAft>
              <a:buFont typeface="Wingdings" panose="05000000000000000000" pitchFamily="2" charset="2"/>
              <a:buChar char="Ø"/>
            </a:pPr>
            <a:endParaRPr lang="cs-CZ" altLang="cs-CZ" sz="1800" b="1" i="1" dirty="0">
              <a:latin typeface="Calibri" panose="020F0502020204030204" pitchFamily="34" charset="0"/>
              <a:cs typeface="Times New Roman" panose="02020603050405020304" pitchFamily="18" charset="0"/>
            </a:endParaRPr>
          </a:p>
          <a:p>
            <a:pPr marL="0" indent="0" algn="just">
              <a:lnSpc>
                <a:spcPct val="100000"/>
              </a:lnSpc>
              <a:spcBef>
                <a:spcPts val="300"/>
              </a:spcBef>
              <a:spcAft>
                <a:spcPts val="300"/>
              </a:spcAft>
              <a:buNone/>
            </a:pPr>
            <a:endParaRPr lang="cs-CZ" sz="1800" dirty="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ea typeface="Calibri" panose="020F0502020204030204" pitchFamily="34" charset="0"/>
              <a:cs typeface="Times New Roman" panose="02020603050405020304" pitchFamily="18" charset="0"/>
            </a:endParaRP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Obrázek 5">
            <a:extLst>
              <a:ext uri="{FF2B5EF4-FFF2-40B4-BE49-F238E27FC236}">
                <a16:creationId xmlns:a16="http://schemas.microsoft.com/office/drawing/2014/main" id="{4AF1A3FE-E19C-488A-ACBF-A15D63CC4830}"/>
              </a:ext>
            </a:extLst>
          </p:cNvPr>
          <p:cNvPicPr>
            <a:picLocks noChangeAspect="1"/>
          </p:cNvPicPr>
          <p:nvPr/>
        </p:nvPicPr>
        <p:blipFill>
          <a:blip r:embed="rId4"/>
          <a:stretch>
            <a:fillRect/>
          </a:stretch>
        </p:blipFill>
        <p:spPr>
          <a:xfrm>
            <a:off x="3854767" y="3654164"/>
            <a:ext cx="4482465" cy="2538413"/>
          </a:xfrm>
          <a:prstGeom prst="rect">
            <a:avLst/>
          </a:prstGeom>
        </p:spPr>
      </p:pic>
      <p:sp>
        <p:nvSpPr>
          <p:cNvPr id="9" name="Zástupný symbol pro číslo snímku 8">
            <a:extLst>
              <a:ext uri="{FF2B5EF4-FFF2-40B4-BE49-F238E27FC236}">
                <a16:creationId xmlns:a16="http://schemas.microsoft.com/office/drawing/2014/main" id="{28DC9CED-3779-4B57-AE37-7D8AA0515432}"/>
              </a:ext>
            </a:extLst>
          </p:cNvPr>
          <p:cNvSpPr>
            <a:spLocks noGrp="1"/>
          </p:cNvSpPr>
          <p:nvPr>
            <p:ph type="sldNum" sz="quarter" idx="12"/>
          </p:nvPr>
        </p:nvSpPr>
        <p:spPr/>
        <p:txBody>
          <a:bodyPr/>
          <a:lstStyle/>
          <a:p>
            <a:pPr>
              <a:defRPr/>
            </a:pPr>
            <a:fld id="{8B7A71C2-0F8F-7841-B85A-445BD80B66CF}" type="slidenum">
              <a:rPr lang="sk-SK" altLang="cs-CZ" smtClean="0"/>
              <a:pPr>
                <a:defRPr/>
              </a:pPr>
              <a:t>8</a:t>
            </a:fld>
            <a:r>
              <a:rPr lang="sk-SK" altLang="cs-CZ"/>
              <a:t>/23</a:t>
            </a:r>
            <a:endParaRPr lang="sk-SK" altLang="cs-CZ" dirty="0"/>
          </a:p>
        </p:txBody>
      </p:sp>
    </p:spTree>
    <p:extLst>
      <p:ext uri="{BB962C8B-B14F-4D97-AF65-F5344CB8AC3E}">
        <p14:creationId xmlns:p14="http://schemas.microsoft.com/office/powerpoint/2010/main" val="867261779"/>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Druhy očkovadel</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9</a:t>
            </a:fld>
            <a:fld id="{31E77A96-41B8-48BF-B2E4-2BF7EFD47B93}" type="slidenum">
              <a:rPr lang="cs-CZ" sz="1400" i="1">
                <a:solidFill>
                  <a:schemeClr val="bg1"/>
                </a:solidFill>
                <a:latin typeface="+mn-lt"/>
              </a:rPr>
              <a:t>9</a:t>
            </a:fld>
            <a:fld id="{97BBEA7B-813E-4FC7-ADFD-C970B934FBBD}" type="slidenum">
              <a:rPr lang="cs-CZ" sz="1400" i="1">
                <a:solidFill>
                  <a:schemeClr val="bg1"/>
                </a:solidFill>
                <a:latin typeface="+mn-lt"/>
              </a:rPr>
              <a:t>9</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8: Charakteristika metalurgických pochodů výroby a mimopecní zpracování litin</a:t>
            </a:r>
            <a:endParaRPr lang="cs-CZ" sz="1300" i="1" dirty="0">
              <a:solidFill>
                <a:schemeClr val="bg1"/>
              </a:solidFill>
              <a:latin typeface="+mn-lt"/>
            </a:endParaRPr>
          </a:p>
          <a:p>
            <a:pPr algn="l">
              <a:defRPr/>
            </a:pPr>
            <a:endParaRPr lang="sk-SK" dirty="0"/>
          </a:p>
        </p:txBody>
      </p:sp>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4" y="965199"/>
            <a:ext cx="11641391" cy="5613401"/>
          </a:xfrm>
        </p:spPr>
        <p:txBody>
          <a:bodyPr/>
          <a:lstStyle/>
          <a:p>
            <a:pPr algn="just">
              <a:lnSpc>
                <a:spcPct val="100000"/>
              </a:lnSpc>
              <a:spcBef>
                <a:spcPts val="300"/>
              </a:spcBef>
              <a:spcAft>
                <a:spcPts val="300"/>
              </a:spcAft>
              <a:buClr>
                <a:srgbClr val="98141B"/>
              </a:buClr>
              <a:buFont typeface="Wingdings" panose="05000000000000000000" pitchFamily="2" charset="2"/>
              <a:buChar char="ü"/>
            </a:pPr>
            <a:r>
              <a:rPr lang="cs-CZ" sz="1800" dirty="0">
                <a:latin typeface="Calibri" panose="020F0502020204030204" pitchFamily="34" charset="0"/>
                <a:ea typeface="Calibri" panose="020F0502020204030204" pitchFamily="34" charset="0"/>
                <a:cs typeface="Times New Roman" panose="02020603050405020304" pitchFamily="18" charset="0"/>
              </a:rPr>
              <a:t>Existuje celá řada druhů očkovadel, mezi ty nejpoužívanější patří </a:t>
            </a:r>
            <a:r>
              <a:rPr lang="cs-CZ" sz="1800" b="1" dirty="0">
                <a:latin typeface="Calibri" panose="020F0502020204030204" pitchFamily="34" charset="0"/>
                <a:ea typeface="Calibri" panose="020F0502020204030204" pitchFamily="34" charset="0"/>
                <a:cs typeface="Times New Roman" panose="02020603050405020304" pitchFamily="18" charset="0"/>
              </a:rPr>
              <a:t>očkovadla na bázi křemíku:</a:t>
            </a:r>
          </a:p>
          <a:p>
            <a:pPr algn="just">
              <a:lnSpc>
                <a:spcPct val="100000"/>
              </a:lnSpc>
              <a:spcBef>
                <a:spcPts val="300"/>
              </a:spcBef>
              <a:spcAft>
                <a:spcPts val="300"/>
              </a:spcAft>
              <a:buClr>
                <a:srgbClr val="98141B"/>
              </a:buClr>
              <a:buFont typeface="Wingdings" panose="05000000000000000000" pitchFamily="2" charset="2"/>
              <a:buChar char="ü"/>
            </a:pPr>
            <a:r>
              <a:rPr lang="cs-CZ" sz="1800" dirty="0">
                <a:latin typeface="Calibri" panose="020F0502020204030204" pitchFamily="34" charset="0"/>
                <a:ea typeface="Calibri" panose="020F0502020204030204" pitchFamily="34" charset="0"/>
                <a:cs typeface="Times New Roman" panose="02020603050405020304" pitchFamily="18" charset="0"/>
              </a:rPr>
              <a:t>Nejběžnějším druhem je </a:t>
            </a:r>
            <a:r>
              <a:rPr lang="cs-CZ" sz="1800" b="1" dirty="0">
                <a:latin typeface="Calibri" panose="020F0502020204030204" pitchFamily="34" charset="0"/>
                <a:ea typeface="Calibri" panose="020F0502020204030204" pitchFamily="34" charset="0"/>
                <a:cs typeface="Times New Roman" panose="02020603050405020304" pitchFamily="18" charset="0"/>
              </a:rPr>
              <a:t>ferosilicium</a:t>
            </a:r>
            <a:r>
              <a:rPr lang="cs-CZ" sz="1800" dirty="0">
                <a:latin typeface="Calibri" panose="020F0502020204030204" pitchFamily="34" charset="0"/>
                <a:ea typeface="Calibri" panose="020F0502020204030204" pitchFamily="34" charset="0"/>
                <a:cs typeface="Times New Roman" panose="02020603050405020304" pitchFamily="18" charset="0"/>
              </a:rPr>
              <a:t> s obsahem kolem 65–75 % Si, 1–2 % Al a 0,2–1 % Ca</a:t>
            </a:r>
          </a:p>
          <a:p>
            <a:pPr algn="just">
              <a:lnSpc>
                <a:spcPct val="100000"/>
              </a:lnSpc>
              <a:spcBef>
                <a:spcPts val="300"/>
              </a:spcBef>
              <a:spcAft>
                <a:spcPts val="300"/>
              </a:spcAft>
              <a:buClr>
                <a:srgbClr val="98141B"/>
              </a:buClr>
              <a:buFont typeface="Wingdings" panose="05000000000000000000" pitchFamily="2" charset="2"/>
              <a:buChar char="ü"/>
            </a:pPr>
            <a:r>
              <a:rPr lang="cs-CZ" sz="1800" dirty="0">
                <a:latin typeface="Calibri" panose="020F0502020204030204" pitchFamily="34" charset="0"/>
                <a:ea typeface="Calibri" panose="020F0502020204030204" pitchFamily="34" charset="0"/>
                <a:cs typeface="Times New Roman" panose="02020603050405020304" pitchFamily="18" charset="0"/>
              </a:rPr>
              <a:t>Komplexní očkovadla na bázi ferosilicia obsahují i další krystalizačně aktivní prvky, jejichž účelem je zlepšení očkovacího účinku, a to:</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b="1" i="1" dirty="0">
                <a:latin typeface="Calibri" panose="020F0502020204030204" pitchFamily="34" charset="0"/>
                <a:cs typeface="Times New Roman" panose="02020603050405020304" pitchFamily="18" charset="0"/>
              </a:rPr>
              <a:t>Sr</a:t>
            </a:r>
            <a:r>
              <a:rPr lang="cs-CZ" altLang="cs-CZ" sz="1800" i="1" dirty="0">
                <a:latin typeface="Calibri" panose="020F0502020204030204" pitchFamily="34" charset="0"/>
                <a:cs typeface="Times New Roman" panose="02020603050405020304" pitchFamily="18" charset="0"/>
              </a:rPr>
              <a:t> (0,5–1,0 %) zvyšuje rychlost rozpouštění očkovadla i při nízkých teplotách, zaručuje dlouhodobý a velmi dobrý očkovací účinek i při nízkém dávkování</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b="1" i="1" dirty="0">
                <a:latin typeface="Calibri" panose="020F0502020204030204" pitchFamily="34" charset="0"/>
                <a:cs typeface="Times New Roman" panose="02020603050405020304" pitchFamily="18" charset="0"/>
              </a:rPr>
              <a:t>Ba </a:t>
            </a:r>
            <a:r>
              <a:rPr lang="cs-CZ" altLang="cs-CZ" sz="1800" i="1" dirty="0">
                <a:latin typeface="Calibri" panose="020F0502020204030204" pitchFamily="34" charset="0"/>
                <a:cs typeface="Times New Roman" panose="02020603050405020304" pitchFamily="18" charset="0"/>
              </a:rPr>
              <a:t>(1–6 %) tvoří chemicky stálé zárodky s vysokou hustotou, prodlužuje dobu očkovacího účinku</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b="1" i="1" dirty="0">
                <a:latin typeface="Calibri" panose="020F0502020204030204" pitchFamily="34" charset="0"/>
                <a:cs typeface="Times New Roman" panose="02020603050405020304" pitchFamily="18" charset="0"/>
              </a:rPr>
              <a:t>Zr</a:t>
            </a:r>
            <a:r>
              <a:rPr lang="cs-CZ" altLang="cs-CZ" sz="1800" i="1" dirty="0">
                <a:latin typeface="Calibri" panose="020F0502020204030204" pitchFamily="34" charset="0"/>
                <a:cs typeface="Times New Roman" panose="02020603050405020304" pitchFamily="18" charset="0"/>
              </a:rPr>
              <a:t> (1–6 %) má vysokou dezoxidační schopnost (snižuje obsah kyslíku v tavenině při výrobě oceli), váže dusík, čímž omezuje nebezpečí vzniku bublin</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b="1" i="1" dirty="0">
                <a:latin typeface="Calibri" panose="020F0502020204030204" pitchFamily="34" charset="0"/>
                <a:cs typeface="Times New Roman" panose="02020603050405020304" pitchFamily="18" charset="0"/>
              </a:rPr>
              <a:t>Mn </a:t>
            </a:r>
            <a:r>
              <a:rPr lang="cs-CZ" altLang="cs-CZ" sz="1800" i="1" dirty="0">
                <a:latin typeface="Calibri" panose="020F0502020204030204" pitchFamily="34" charset="0"/>
                <a:cs typeface="Times New Roman" panose="02020603050405020304" pitchFamily="18" charset="0"/>
              </a:rPr>
              <a:t>(až 10 % Mn) zlepšuje rozpustnost očkovadla při nízkých teplotách litiny</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b="1" i="1" dirty="0">
                <a:latin typeface="Calibri" panose="020F0502020204030204" pitchFamily="34" charset="0"/>
                <a:cs typeface="Times New Roman" panose="02020603050405020304" pitchFamily="18" charset="0"/>
              </a:rPr>
              <a:t>Ce </a:t>
            </a:r>
            <a:r>
              <a:rPr lang="cs-CZ" altLang="cs-CZ" sz="1800" i="1" dirty="0">
                <a:latin typeface="Calibri" panose="020F0502020204030204" pitchFamily="34" charset="0"/>
                <a:cs typeface="Times New Roman" panose="02020603050405020304" pitchFamily="18" charset="0"/>
              </a:rPr>
              <a:t>(0,5–1,0 %) v očkovadlech se používá pouze zřídka</a:t>
            </a:r>
          </a:p>
          <a:p>
            <a:pPr marL="554038" indent="-285750" algn="just">
              <a:lnSpc>
                <a:spcPct val="100000"/>
              </a:lnSpc>
              <a:spcBef>
                <a:spcPts val="300"/>
              </a:spcBef>
              <a:spcAft>
                <a:spcPts val="300"/>
              </a:spcAft>
              <a:buClr>
                <a:srgbClr val="98141B"/>
              </a:buClr>
              <a:buFont typeface="Wingdings" panose="05000000000000000000" pitchFamily="2" charset="2"/>
              <a:buChar char="Ø"/>
            </a:pPr>
            <a:r>
              <a:rPr lang="cs-CZ" altLang="cs-CZ" sz="1800" b="1" i="1" dirty="0">
                <a:latin typeface="Calibri" panose="020F0502020204030204" pitchFamily="34" charset="0"/>
                <a:cs typeface="Times New Roman" panose="02020603050405020304" pitchFamily="18" charset="0"/>
              </a:rPr>
              <a:t>Ti</a:t>
            </a:r>
            <a:r>
              <a:rPr lang="cs-CZ" altLang="cs-CZ" sz="1800" i="1" dirty="0">
                <a:latin typeface="Calibri" panose="020F0502020204030204" pitchFamily="34" charset="0"/>
                <a:cs typeface="Times New Roman" panose="02020603050405020304" pitchFamily="18" charset="0"/>
              </a:rPr>
              <a:t> (až 10 %) používají se dosti zřídka a to pro očkování LLG a LVG (vermikulární litina), pro očkování LKG se nepoužívá jelikož zabraňuje vzniku kuličkového grafitu</a:t>
            </a:r>
          </a:p>
          <a:p>
            <a:pPr algn="just">
              <a:lnSpc>
                <a:spcPct val="100000"/>
              </a:lnSpc>
              <a:spcBef>
                <a:spcPts val="300"/>
              </a:spcBef>
              <a:spcAft>
                <a:spcPts val="300"/>
              </a:spcAft>
              <a:buFont typeface="Wingdings" panose="05000000000000000000" pitchFamily="2" charset="2"/>
              <a:buChar char="ü"/>
            </a:pPr>
            <a:endParaRPr lang="cs-CZ"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Zástupný symbol pro číslo snímku 7">
            <a:extLst>
              <a:ext uri="{FF2B5EF4-FFF2-40B4-BE49-F238E27FC236}">
                <a16:creationId xmlns:a16="http://schemas.microsoft.com/office/drawing/2014/main" id="{9D5208E0-0722-40B9-854C-BAD8BBDECFF6}"/>
              </a:ext>
            </a:extLst>
          </p:cNvPr>
          <p:cNvSpPr>
            <a:spLocks noGrp="1"/>
          </p:cNvSpPr>
          <p:nvPr>
            <p:ph type="sldNum" sz="quarter" idx="12"/>
          </p:nvPr>
        </p:nvSpPr>
        <p:spPr/>
        <p:txBody>
          <a:bodyPr/>
          <a:lstStyle/>
          <a:p>
            <a:pPr>
              <a:defRPr/>
            </a:pPr>
            <a:fld id="{8B7A71C2-0F8F-7841-B85A-445BD80B66CF}" type="slidenum">
              <a:rPr lang="sk-SK" altLang="cs-CZ" smtClean="0"/>
              <a:pPr>
                <a:defRPr/>
              </a:pPr>
              <a:t>9</a:t>
            </a:fld>
            <a:r>
              <a:rPr lang="sk-SK" altLang="cs-CZ"/>
              <a:t>/23</a:t>
            </a:r>
            <a:endParaRPr lang="sk-SK" altLang="cs-CZ" dirty="0"/>
          </a:p>
        </p:txBody>
      </p:sp>
    </p:spTree>
    <p:extLst>
      <p:ext uri="{BB962C8B-B14F-4D97-AF65-F5344CB8AC3E}">
        <p14:creationId xmlns:p14="http://schemas.microsoft.com/office/powerpoint/2010/main" val="1209579279"/>
      </p:ext>
    </p:extLst>
  </p:cSld>
  <p:clrMapOvr>
    <a:masterClrMapping/>
  </p:clrMapOvr>
  <p:transition spd="slow" advClick="0"/>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10791</TotalTime>
  <Words>3054</Words>
  <Application>Microsoft Office PowerPoint</Application>
  <PresentationFormat>Širokoúhlá obrazovka</PresentationFormat>
  <Paragraphs>435</Paragraphs>
  <Slides>23</Slides>
  <Notes>23</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23</vt:i4>
      </vt:variant>
    </vt:vector>
  </HeadingPairs>
  <TitlesOfParts>
    <vt:vector size="28" baseType="lpstr">
      <vt:lpstr>Arial</vt:lpstr>
      <vt:lpstr>Calibri</vt:lpstr>
      <vt:lpstr>Calibri Light</vt:lpstr>
      <vt:lpstr>Wingdings</vt:lpstr>
      <vt:lpstr>Motiv Office</vt:lpstr>
      <vt:lpstr> Vysoká škola technická a ekonomická v Českých Budějovicích</vt:lpstr>
      <vt:lpstr> Vysoká škola technická a ekonomická v Českých Budějovicích</vt:lpstr>
      <vt:lpstr> Rozdělení litin</vt:lpstr>
      <vt:lpstr> Litiny</vt:lpstr>
      <vt:lpstr> Ovlivnění krystalizace litin</vt:lpstr>
      <vt:lpstr>Očkování</vt:lpstr>
      <vt:lpstr>Očkování – složení a princip působení </vt:lpstr>
      <vt:lpstr>Očkování – odeznívání očkovacího účinku</vt:lpstr>
      <vt:lpstr>Druhy očkovadel</vt:lpstr>
      <vt:lpstr>Druhy očkovadel</vt:lpstr>
      <vt:lpstr>Způsob očkování</vt:lpstr>
      <vt:lpstr>Způsob očkování</vt:lpstr>
      <vt:lpstr>Způsob očkování</vt:lpstr>
      <vt:lpstr>Kontrola očkovacího účinku</vt:lpstr>
      <vt:lpstr>Modifikace</vt:lpstr>
      <vt:lpstr>Technologie modifikace</vt:lpstr>
      <vt:lpstr>Metody modifikace – metoda SANDWICH</vt:lpstr>
      <vt:lpstr>Metody modifikace – metoda TUNDISH</vt:lpstr>
      <vt:lpstr>Metody modifikace – modifikace ze sferoklávu</vt:lpstr>
      <vt:lpstr>Metody modifikace – modifikace v konvertoru +GF+</vt:lpstr>
      <vt:lpstr>Metody modifikace – modifikace plněným profilem</vt:lpstr>
      <vt:lpstr>Metody modifikace – metoda IN MOLD</vt:lpstr>
      <vt:lpstr> Použitá literatura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Monika</dc:creator>
  <cp:lastModifiedBy>Ladislav Socha</cp:lastModifiedBy>
  <cp:revision>302</cp:revision>
  <dcterms:created xsi:type="dcterms:W3CDTF">2015-10-09T09:08:26Z</dcterms:created>
  <dcterms:modified xsi:type="dcterms:W3CDTF">2022-01-13T07:20:01Z</dcterms:modified>
</cp:coreProperties>
</file>