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21"/>
  </p:notesMasterIdLst>
  <p:handoutMasterIdLst>
    <p:handoutMasterId r:id="rId22"/>
  </p:handoutMasterIdLst>
  <p:sldIdLst>
    <p:sldId id="358" r:id="rId2"/>
    <p:sldId id="334" r:id="rId3"/>
    <p:sldId id="335" r:id="rId4"/>
    <p:sldId id="357" r:id="rId5"/>
    <p:sldId id="340" r:id="rId6"/>
    <p:sldId id="341" r:id="rId7"/>
    <p:sldId id="351" r:id="rId8"/>
    <p:sldId id="343" r:id="rId9"/>
    <p:sldId id="344" r:id="rId10"/>
    <p:sldId id="345" r:id="rId11"/>
    <p:sldId id="353" r:id="rId12"/>
    <p:sldId id="354" r:id="rId13"/>
    <p:sldId id="346" r:id="rId14"/>
    <p:sldId id="347" r:id="rId15"/>
    <p:sldId id="348" r:id="rId16"/>
    <p:sldId id="349" r:id="rId17"/>
    <p:sldId id="355" r:id="rId18"/>
    <p:sldId id="350" r:id="rId19"/>
    <p:sldId id="35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Študlar" initials="VŠ" lastIdx="4" clrIdx="0">
    <p:extLst>
      <p:ext uri="{19B8F6BF-5375-455C-9EA6-DF929625EA0E}">
        <p15:presenceInfo xmlns:p15="http://schemas.microsoft.com/office/powerpoint/2012/main" userId="Václav Študl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14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C235BEF-93ED-4972-9BF3-3200EA19B0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00B2B45-1ABA-4B8E-A830-236006569A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4748F-E492-48A2-BD45-4CC7E39E4E44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41F236-3B2E-44AD-A868-F22AAF3CFD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19C63D-A00D-4FD8-8F4B-F6156400D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D0F9B-5141-4ECA-974F-C18517D02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151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036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7112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022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0346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7436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5585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036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641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402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216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0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679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04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977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71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111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025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395" y="6610825"/>
            <a:ext cx="4114800" cy="236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sk-SK" dirty="0" err="1"/>
              <a:t>Přednáška</a:t>
            </a:r>
            <a:r>
              <a:rPr lang="sk-SK" dirty="0"/>
              <a:t> č. 7 </a:t>
            </a:r>
            <a:r>
              <a:rPr lang="sk-SK" dirty="0" err="1"/>
              <a:t>Slévárenské</a:t>
            </a:r>
            <a:r>
              <a:rPr lang="sk-SK" dirty="0"/>
              <a:t> </a:t>
            </a:r>
            <a:r>
              <a:rPr lang="sk-SK" dirty="0" err="1"/>
              <a:t>zařízení</a:t>
            </a:r>
            <a:r>
              <a:rPr lang="sk-SK" dirty="0"/>
              <a:t> a postupy tavení </a:t>
            </a:r>
            <a:r>
              <a:rPr lang="sk-SK" dirty="0" err="1"/>
              <a:t>litiny</a:t>
            </a:r>
            <a:r>
              <a:rPr lang="sk-SK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631736"/>
            <a:ext cx="2743200" cy="2155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r>
              <a:rPr lang="sk-SK" altLang="cs-CZ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/>
              <a:t>Přednáška č. 7 Slévárenské zařízení a postupy tavení litiny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vosvit.cz/download/FileUploadComponent-502448294/1456991881_cs_48db53e5d1e4edb83bc3ede266f43691.pdf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kovosvit.cz/slevarna/zakladni-informac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search?q=kuplovna+&amp;tbm=isch&amp;ved=2ahUKEwjlidGT-PHyAhUqu6QKHcJ2BgMQ2-cCegQIABAA&amp;oq=kuplovna+&amp;" TargetMode="External"/><Relationship Id="rId5" Type="http://schemas.openxmlformats.org/officeDocument/2006/relationships/hyperlink" Target="https://www.sspu-opava.cz/static/UserFiles/File/_sablony/STT_I/VY_32_INOVACE_B-06-03.pdf" TargetMode="External"/><Relationship Id="rId10" Type="http://schemas.openxmlformats.org/officeDocument/2006/relationships/hyperlink" Target="https://kk.atomiyme.com/coreless-%D0%B8%D0%BD%D0%B4%D1%83%D0%BA%D1%86%D0%B8%D1%8F%D0%BB%D1%8B%D2%9B-%D0%BF%D0%B5%D1%88-%D0%B6%D2%B1%D0%BC%D1%8B%D1%81-%D0%BF%D1%80%D0%B8%D0%BD%D1%86%D0%B8%D0%BF%D1%96/" TargetMode="External"/><Relationship Id="rId4" Type="http://schemas.openxmlformats.org/officeDocument/2006/relationships/hyperlink" Target="https://www.viktormacha.com/klicova-slova/viadrus-foundry-453.html" TargetMode="External"/><Relationship Id="rId9" Type="http://schemas.openxmlformats.org/officeDocument/2006/relationships/hyperlink" Target="https://inductionheating.nl/hoogfrequent-verwarm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468937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Indukční kelímková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65199"/>
            <a:ext cx="6013529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Tavící a udržovací pec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Kelímková pec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cs-CZ" sz="1800" dirty="0">
              <a:solidFill>
                <a:schemeClr val="tx1"/>
              </a:solidFill>
            </a:endParaRP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Vsázka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Až 100 % odpadu, surové železo, přísady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 Vsázka je ohřívána vířivými proudy e</a:t>
            </a:r>
            <a:r>
              <a:rPr lang="cs-CZ" sz="1800" i="1" dirty="0">
                <a:solidFill>
                  <a:schemeClr val="tx1"/>
                </a:solidFill>
              </a:rPr>
              <a:t>lektromagnetického pole</a:t>
            </a:r>
          </a:p>
          <a:p>
            <a:pPr marL="292608" lvl="1" indent="0" algn="just">
              <a:buClr>
                <a:srgbClr val="983033"/>
              </a:buClr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indukční kelímkové peci proud v cívce vytváří střídavé magnetické pole, které indukuje v kelímku střídavé vířivé proudy. Tím vzniká teplo, které taví vsázku.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A7DE81-5CFB-4385-8345-06A091F1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563" y="1806006"/>
            <a:ext cx="4801270" cy="4086795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515AA43-9A2C-46FA-A241-D93EBF14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10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DCDFDC8-BA0E-482E-83C4-1BCE82FF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33935716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Indukční kelímková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/>
              <a:t>Elektrické a indukční tavící a udržovací pece mají před tavbou v kupolových pecích řadu předností: 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velmi přesné a pružně řiditelné chemické složení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 téměř neomezeně řiditelná provozní </a:t>
            </a:r>
            <a:r>
              <a:rPr lang="cs-CZ" sz="1800" i="1" dirty="0"/>
              <a:t>teplota (tavení, příhřev, udržování)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 operativní změna chemického složení litiny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 možnost použití méně hodnotné vsázky (až 100% odpadu nebo kovové třísky) bez použití nových surových želez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 d</a:t>
            </a:r>
            <a:r>
              <a:rPr lang="cs-CZ" sz="1800" i="1" dirty="0">
                <a:solidFill>
                  <a:schemeClr val="tx1"/>
                </a:solidFill>
              </a:rPr>
              <a:t>okonalá homogenizace nataveného kovu vířivými proudy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 nižší propal prvků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 ekologičtější tavení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 celkově dokonalejší řízení celého procesu tavby</a:t>
            </a:r>
          </a:p>
          <a:p>
            <a:pPr marL="0" indent="0" algn="just">
              <a:buClr>
                <a:srgbClr val="983033"/>
              </a:buClr>
              <a:buNone/>
            </a:pPr>
            <a:endParaRPr lang="cs-CZ" sz="1800" dirty="0"/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Základní metalurgické postupy tavení jsou: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 přetavba vsázky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 legování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 očkování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476F11-2A85-42AF-9417-3D637462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8" y="3429000"/>
            <a:ext cx="4001223" cy="22742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7F49B9-64B3-47BF-AA0E-C4A50E8CEC61}"/>
              </a:ext>
            </a:extLst>
          </p:cNvPr>
          <p:cNvSpPr txBox="1"/>
          <p:nvPr/>
        </p:nvSpPr>
        <p:spPr>
          <a:xfrm>
            <a:off x="7635209" y="5950693"/>
            <a:ext cx="17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Indukční ohřev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E116DDE0-ED4B-4503-9724-0BCD4BCD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11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B54D6055-1824-485D-A7DE-F03610CD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86586438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Indukční kelímková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Při procesu tavení je elektrická energie přiváděna do vsázky prostřednictvím elektromagnetické indukce. Střídavý proud o vhodné frekvenci přiváděný do primární cívky – induktoru iniciuje v jejím okolí střídavé elektromagnetické pole, které vyvolává ve vsázce uložené v působnosti tohoto pole vznik vířivých proudů, protékajících vsázkou a způsobující její ohřev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/>
              <a:t>Postupy tavení v elektrické indukční peci: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synteticky – ocelový odpad, nauhličovadla, feroslitiny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polysynteticky (nejobvyklejší způsob) – ocelový odpad, vrat, třísky, surové železo, zlomková litina, nauhličovadla, feroslitiny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 přetavováním – bez nauhličování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v elektrické indukční peci probíhá oduhličování (působením oxidů obsažených na povrchu vsázky) podle okysličujících reakcí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/>
              <a:t> nauhličování (nauhličujícími přísadami)  </a:t>
            </a:r>
          </a:p>
          <a:p>
            <a:pPr marL="0" indent="0">
              <a:buClr>
                <a:srgbClr val="983033"/>
              </a:buClr>
              <a:buNone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A1BDBF-9CA4-465D-B009-56948C88B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18" y="4527154"/>
            <a:ext cx="7870625" cy="1882106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B4416E4-1C5B-4EE5-8E7E-0F2AAC17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12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B874D24-5663-480B-B6E8-EB7FB059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6000831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Indukční kelímková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Elektrické indukční pece jsou společně s kuplovnami nejdůležitějším tavicím agregátem pro výrobu litin. Tyto pece jsou instalovány ve slévárnách z důvodů ekologických, metalurgických a provozních. Principem tavení je prostřednictvím elektrického oblouku a chemické energie z kyslíkopalivových hořáků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Ekologické výhody jsou založeny na menším množství plynných i prachových exhalací, než je tomu při tavení v kuplovnách. Dále výhodou je snadnější zachycování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Metalurgické výhody jsou: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velká operativnost provozu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velká variabilita použitelných vsázkových surovin, je možno tavit i ze 100% ocelové vsázky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snadná regulace tavicího  procesu a možnost dosažení vysokých teplot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míchání lázně zaručující homogenizaci teploty a chemického složení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menší propaly prvků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7C300C-A388-4CC6-8782-6C7EA0F5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97" y="3824734"/>
            <a:ext cx="3473605" cy="2431524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E000DB-4C63-4656-A7DB-38EB9375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13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162380F9-9B58-426E-812C-78A0A65B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0709385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Indukční kelímková pec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Provozní výhoda elektrických indukčních pecí je velká operativnost a pružnost. V kelímkových pecích v kterých se taví bez tekutého zbytku a je možné v po sobě následujících tavbách vyrábět litiny odlišného chemického složení. Roztavenou litinu můžeme v případě potřeby udržovat na teplotě  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E93B876-1A00-4E59-A6CC-4932206C9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9"/>
          <a:stretch/>
        </p:blipFill>
        <p:spPr>
          <a:xfrm>
            <a:off x="898662" y="2357140"/>
            <a:ext cx="4253495" cy="36600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5D7C0B-4DC8-486B-AE72-9A1E53049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52" y="2357140"/>
            <a:ext cx="4858727" cy="3644045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E3F86F-CA03-4A65-93ED-909D9F5F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14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45518E7A-5032-4D85-BD7B-4F3BFB86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5442552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Nadpis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Furnace Installation and Working Process 3D Animation - Kems Studio">
            <a:hlinkClick r:id="" action="ppaction://media"/>
            <a:extLst>
              <a:ext uri="{FF2B5EF4-FFF2-40B4-BE49-F238E27FC236}">
                <a16:creationId xmlns:a16="http://schemas.microsoft.com/office/drawing/2014/main" id="{6D7677F3-C7A8-4C41-A453-260B19F0A1A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86" y="290512"/>
            <a:ext cx="10957746" cy="6163732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0F8826F-6017-4580-9162-5DB93456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15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81046F35-225E-4904-AF79-97C74F98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87501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Elektrická oblouková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5AB124A-D900-4BB1-A6B1-23ADF20F5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42" y="965198"/>
            <a:ext cx="4045403" cy="27970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5684762-092F-4DB4-B7ED-3DBB083B4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" y="1000513"/>
            <a:ext cx="5941339" cy="39608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659934E-8562-4D92-8A78-5CAF0D279F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42" y="3760693"/>
            <a:ext cx="4045403" cy="2206457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9014835-A65A-4CB9-AA97-503EF205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16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14CC599-E9F5-4886-AF1D-18CF8D84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7238983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Elektrická oblouková pec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Tavení prostřednictvím elektrického oblouku a chemické energie z kyslíkopalivových hořáků (jako přídavného zdroje tepla)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Principem elektrické obloukové pece je přeměna elektrické energie v tepelnou, pomocí elektrického oblouku hořícího mezi elektrodami a vsázkou. Sáláním přechází teplo z elektrického oblouku do vsázky. Reakcí chemických prvků a průchodem proudu skrze vsázku vzniká teplo v peci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7F158C-1EF0-427F-BCEC-E97D2BAE2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1" y="2897498"/>
            <a:ext cx="3947841" cy="339059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605FAEE-42B1-4C43-A9DF-E108481806C0}"/>
              </a:ext>
            </a:extLst>
          </p:cNvPr>
          <p:cNvSpPr txBox="1"/>
          <p:nvPr/>
        </p:nvSpPr>
        <p:spPr>
          <a:xfrm>
            <a:off x="4859228" y="4362609"/>
            <a:ext cx="5842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Konstrukce elektrické obloukové pece</a:t>
            </a:r>
          </a:p>
          <a:p>
            <a:pPr algn="just"/>
            <a:r>
              <a:rPr lang="cs-CZ" dirty="0"/>
              <a:t>1 – pecní transformátor, 2 – krátké cesty, 3 – chladící potrubí, 4 – grafitové elektrody, 5 – držák elektrod, 6 – odvod plynů, 7 – odtok, 8 – víko pece, 9 – pecní prostor, 10, 11 – naklápěcí platforma umožňující vylití taveniny, 12 – řídící systém. 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8BFF456F-D824-4E2D-9740-6004AC26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17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17C3C35E-D1B4-492E-AAFA-2B1DF4BB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090810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Výhody a nevýhody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1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Kuplovna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Výhody: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plynulá dodávka kovu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vysoký tavicí výkon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Nevýhody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náročnost přípravy pece a výroba náročných druhů litin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i="1" dirty="0">
                <a:solidFill>
                  <a:srgbClr val="0C0C0C"/>
                </a:solidFill>
                <a:latin typeface="Calibri" panose="020F0502020204030204"/>
              </a:rPr>
              <a:t>I</a:t>
            </a:r>
            <a:r>
              <a:rPr kumimoji="0" lang="cs-CZ" sz="1800" b="1" i="1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ndukční</a:t>
            </a:r>
            <a:r>
              <a:rPr kumimoji="0" lang="cs-CZ" sz="1800" b="1" i="1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kelímková pec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Výhody: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velmi přesné chemické složení a řízení teploty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bez použití surového železa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dokonalá homogenizace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Nevýhody: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vysoké provozní náklady a malý tavící výkon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cs-CZ" sz="1800" b="1" i="1" dirty="0">
                <a:solidFill>
                  <a:srgbClr val="0C0C0C"/>
                </a:solidFill>
                <a:latin typeface="Calibri" panose="020F0502020204030204"/>
              </a:rPr>
              <a:t>Elektrická oblouková pec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1800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Výhody: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Obsluha pece je jednoduchá a vesměs automatická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Pružné řízení a regulace teploty vsázky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cs-CZ" sz="1800" dirty="0">
                <a:solidFill>
                  <a:srgbClr val="FF0000"/>
                </a:solidFill>
                <a:latin typeface="Calibri" panose="020F0502020204030204"/>
              </a:rPr>
              <a:t>Nevýhody: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1800" dirty="0">
                <a:solidFill>
                  <a:srgbClr val="FF0000"/>
                </a:solidFill>
                <a:latin typeface="Calibri" panose="020F0502020204030204"/>
              </a:rPr>
              <a:t>Odebírá značné výkony, které jsou koncentrovány na malém území, což klade nároky na elektrickou soustavu</a:t>
            </a:r>
            <a:endParaRPr kumimoji="0" lang="cs-CZ" sz="180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77FD58-9E34-4FFD-8CB3-4636C64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52" y="1289327"/>
            <a:ext cx="5065502" cy="3363810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B29DCF7-2CB2-4761-B6CC-4FAB54AB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18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EB6AB8BE-232D-440D-9A46-2A2E08D0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6522754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SKÁLOVÁ, Jana, Jaroslav KOUTSKÝ a Vladislav MOTYČKA. </a:t>
            </a:r>
            <a:r>
              <a:rPr lang="cs-CZ" sz="1800" b="0" i="1" dirty="0">
                <a:solidFill>
                  <a:schemeClr val="tx1"/>
                </a:solidFill>
                <a:effectLst/>
                <a:latin typeface="Open Sans"/>
              </a:rPr>
              <a:t>Nauka o materiálech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. 4. vyd. V Plzni: Západočeská univerzita, 2010. ISBN 978-80-7043-244-0.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FISCHER, Ulrich. </a:t>
            </a:r>
            <a:r>
              <a:rPr lang="cs-CZ" sz="1800" b="0" i="1" dirty="0">
                <a:solidFill>
                  <a:schemeClr val="tx1"/>
                </a:solidFill>
                <a:effectLst/>
                <a:latin typeface="Open Sans"/>
              </a:rPr>
              <a:t>Základy strojnictví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. Praha: Europa-Sobotáles, 2004. ISBN 80-86706-09-5.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4"/>
              </a:rPr>
              <a:t>https://www.viktormacha.com/klicova-slova/viadrus-foundry-453.html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5"/>
              </a:rPr>
              <a:t>https://www.sspu-opava.cz/static/UserFiles/File/_sablony/STT_I/VY_32_INOVACE_B-06-03.pdf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6"/>
              </a:rPr>
              <a:t>https://www.google.cz/search?q=kuplovna+&amp;tbm=isch&amp;ved=2ahUKEwjlidGT-PHyAhUqu6QKHcJ2BgMQ2-cCegQIABAA&amp;oq=kuplovna+&amp;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7"/>
              </a:rPr>
              <a:t>https://www.kovosvit.cz/slevarna/zakladni-informace.html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8"/>
              </a:rPr>
              <a:t>https://www.kovosvit.cz/download/FileUploadComponent-502448294/1456991881_cs_48db53e5d1e4edb83bc3ede266f43691.pdf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9"/>
              </a:rPr>
              <a:t>https://inductionheating.nl/hoogfrequent-verwarmen/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10"/>
              </a:rPr>
              <a:t>https://kk.atomiyme.com/coreless-%D0%B8%D0%BD%D0%B4%D1%83</a:t>
            </a:r>
            <a:endParaRPr lang="cs-CZ" alt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985195E-5B3B-4AA7-99A4-906E6E60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19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1CB954CC-684B-4425-BE17-A2DDAC0A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5088474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altLang="cs-CZ" sz="6600" dirty="0"/>
              <a:t>Slévárenské zařízení a postupy tavení litiny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7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Typy agregátů pro tavení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Tyto tav</a:t>
            </a:r>
            <a:r>
              <a:rPr lang="cs-CZ" sz="1800" dirty="0"/>
              <a:t>ící agregáty se používají pro výrobu litiny</a:t>
            </a:r>
            <a:endParaRPr lang="cs-CZ" sz="1800" dirty="0">
              <a:solidFill>
                <a:schemeClr val="tx1"/>
              </a:solidFill>
            </a:endParaRP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Kuplovna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/>
              <a:t>I</a:t>
            </a:r>
            <a:r>
              <a:rPr lang="cs-CZ" sz="1800" i="1" dirty="0">
                <a:solidFill>
                  <a:schemeClr val="tx1"/>
                </a:solidFill>
              </a:rPr>
              <a:t>ndukční kelímková pec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Elektrická oblouková pec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22E5BA-CA77-4391-8F82-587A6FB6A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6" y="3346091"/>
            <a:ext cx="3763493" cy="24323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ED06BC-D4E2-457F-ADE4-EEF89D12F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9" y="3014944"/>
            <a:ext cx="3807382" cy="30117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A97BFD-EBE8-4AA4-9243-51BC96E07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62" y="3511488"/>
            <a:ext cx="3336366" cy="2515185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22D9F59-866F-41DE-B58A-6DB5D939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3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B78C72D-9738-4DF7-8B44-4D32E5B4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1716483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Zařízení na výrobu litiny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2AEF90D7-CF8C-4764-B350-A4CE8F8689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17263"/>
              </p:ext>
            </p:extLst>
          </p:nvPr>
        </p:nvGraphicFramePr>
        <p:xfrm>
          <a:off x="838200" y="1825625"/>
          <a:ext cx="10515600" cy="34399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2176606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22605326"/>
                    </a:ext>
                  </a:extLst>
                </a:gridCol>
              </a:tblGrid>
              <a:tr h="1062541">
                <a:tc>
                  <a:txBody>
                    <a:bodyPr/>
                    <a:lstStyle/>
                    <a:p>
                      <a:r>
                        <a:rPr lang="cs-CZ" b="1" dirty="0"/>
                        <a:t>Kuplovna – šachtová pec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Vsázka + koks (palivo, C) + struskotvorné přísady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14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Indukční kelímková pec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dirty="0"/>
                        <a:t>Využívá se k tavení a udržování teploty roztavené litiny. Tato pec se skládá ze žáruvzdorného kelímku, kolem kterého se nachází vodou chlazená měděná cívka. Princip spočívá v průchodu střídavého proudu kde vzniká elektromagnetické pole, které taví vsázku a míchá ji.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04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Elektrická oblouková pec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Předností této pece, že lze z ní získat taveninu s přesným složením a velkou čistotou.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604674"/>
                  </a:ext>
                </a:extLst>
              </a:tr>
            </a:tbl>
          </a:graphicData>
        </a:graphic>
      </p:graphicFrame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1A10A0E-392B-4B1C-B6D0-5E75E762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4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959A4832-54D0-421A-874B-D7BCC4C2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480731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Kuplovna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Šachtová pec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Protiproudý výměník tepla 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Vsázka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Surové železo, vratný materiál, koks, přísady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Základní metalurgické pochody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Nauhličení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Propal Si, Mn, Fe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Změna obsahu P a S</a:t>
            </a:r>
          </a:p>
          <a:p>
            <a:pPr marL="578358" lvl="1" indent="-285750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Změna obsahu ostatních prvků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E624D79-B524-48EE-954D-F5EAB782B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52" y="3892731"/>
            <a:ext cx="2307089" cy="19435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0246BB-876F-4988-A5B1-06115E09E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69" y="1838885"/>
            <a:ext cx="2120153" cy="15901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9DBB859-BCA2-4A85-B50D-4B856965B9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r="3185"/>
          <a:stretch/>
        </p:blipFill>
        <p:spPr bwMode="auto">
          <a:xfrm>
            <a:off x="5345574" y="550477"/>
            <a:ext cx="3852548" cy="5285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5FCEA71-F2F5-4D82-8726-4B5A4230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5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B1FB06E7-C37C-485F-957A-743FD259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6251322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Kuplovna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Kuplovna je šachtová pec, která funguje jako protiproudý výměník tepla. Hlavním zdrojem tepla je koks a výjimečně se používá plyn nebo tekutá paliva. Horem se sází vstupní materiály a spodem je přiváděn spalovací vzduch. Toto zařízení je nejčastěji používaným pro tavení slitin železa na odlitky, především litin s lupínkovým grafitem, přičemž funguje jako protiproudý výměník tepla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Kuplovna se skládá z ocelového pláště a buď po celé výšce nebo jen částečně vyzděná žáruvzdornou vyzdívkou</a:t>
            </a:r>
          </a:p>
          <a:p>
            <a:pPr marL="0" indent="0">
              <a:buClr>
                <a:srgbClr val="983033"/>
              </a:buClr>
              <a:buNone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Základní části: 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komín – část nad zavážecím otvorem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šachta – část mezi zavážecím otvorem a dmyšnami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nístěj – část mezi dmyšnami a dnem kuplovny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A54445-1C85-492E-99A8-2B41C410F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03369"/>
            <a:ext cx="2791522" cy="342517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FDE7A4F-1EAE-4668-9AD2-48D5D8C2FA37}"/>
              </a:ext>
            </a:extLst>
          </p:cNvPr>
          <p:cNvSpPr txBox="1"/>
          <p:nvPr/>
        </p:nvSpPr>
        <p:spPr>
          <a:xfrm>
            <a:off x="6660995" y="6130423"/>
            <a:ext cx="166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Kuplovna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29DA09C-3024-44C4-A672-3832C1B5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6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B4C8E1B5-BF9E-49B6-98A1-CFBB563F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5802673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Kuplovna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Kuplovna má šachtovitý, žáruvzdorně vyzděný pecní prostor. Spalovací vzduch „vítr“ je vháněn tryskami a spaluje koks. Stoupající spaliny zahřívají vsázku, která se seshora sesouvá. Nedaleko trysek se vsázka taví a odkapává do nístěje. Kapalná litina vytéká z kuplovny do předpecí, které slouží jako sběrná jímka. Sifonovým odtokem se litina odděluje od lehčí strusky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Základní metalurgické pochody v kuplové peci jsou velmi složité, zlepšení jednoho z nich může negativně ovlivnit ostatní. Proto litina vytavená z kuplové pece má často velký rozptyl vlastností (např. chemického složení). To je dáno tím, že pochody v kuplové peci mají určitou setrvačnost, která vyplývá z relativně dlouhé odezvy na změnu vsázky – např. snížení obsahu uhlíku, přidáváním ocelového šrotu probíhá natavováním a postupnou homogenizací vsázky v řádu hodin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/>
              <a:t> </a:t>
            </a:r>
            <a:r>
              <a:rPr lang="cs-CZ" altLang="cs-CZ" sz="1800" b="1" dirty="0"/>
              <a:t>Základní metalurgické pochody v kuplové peci rozdělujeme na: 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altLang="cs-CZ" sz="1800" i="1" dirty="0"/>
              <a:t> nauhličení litiny,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altLang="cs-CZ" sz="1800" i="1" dirty="0"/>
              <a:t> propal Si, Mn, </a:t>
            </a:r>
            <a:r>
              <a:rPr lang="cs-CZ" altLang="cs-CZ" sz="1800" i="1" dirty="0" err="1"/>
              <a:t>Fe</a:t>
            </a:r>
            <a:endParaRPr lang="cs-CZ" altLang="cs-CZ" sz="1800" i="1" dirty="0"/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altLang="cs-CZ" sz="1800" i="1" dirty="0"/>
              <a:t> změna obsahu P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altLang="cs-CZ" sz="1800" i="1" dirty="0"/>
              <a:t> změna obsahu S</a:t>
            </a:r>
          </a:p>
          <a:p>
            <a:pPr marL="800100" lvl="1" indent="-342900" algn="just">
              <a:buClr>
                <a:srgbClr val="983033"/>
              </a:buClr>
              <a:buFont typeface="+mj-lt"/>
              <a:buAutoNum type="arabicPeriod"/>
            </a:pPr>
            <a:r>
              <a:rPr lang="cs-CZ" altLang="cs-CZ" sz="1800" i="1" dirty="0"/>
              <a:t> změna obsahu ostatních prvků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Řízení výkonu kuplové pece: </a:t>
            </a:r>
            <a:r>
              <a:rPr lang="cs-CZ" altLang="cs-CZ" sz="1800" dirty="0"/>
              <a:t>výkon se udává v tunách vytavené litiny za hodinu, závisí na průměru pece v úrovni </a:t>
            </a:r>
            <a:r>
              <a:rPr lang="cs-CZ" altLang="cs-CZ" sz="1800" dirty="0" err="1"/>
              <a:t>dmyšen</a:t>
            </a:r>
            <a:endParaRPr lang="cs-CZ" altLang="cs-CZ" sz="1800" dirty="0"/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Tavící výkon se mění v závislosti na: </a:t>
            </a:r>
            <a:r>
              <a:rPr lang="cs-CZ" altLang="cs-CZ" sz="1800" dirty="0"/>
              <a:t>množství foukaného vzduchu, účinnosti spalování, kvalitě vsázky tj. složení, kusovosti, množství, kvalitě a obsahu C v koksu</a:t>
            </a:r>
          </a:p>
          <a:p>
            <a:pPr marL="0" indent="0">
              <a:buClr>
                <a:srgbClr val="983033"/>
              </a:buClr>
              <a:buNone/>
            </a:pPr>
            <a:endParaRPr lang="cs-CZ" altLang="cs-CZ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4861E52-4A0E-4429-92DD-3383CDF5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7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2E23C5D9-8FE3-41EF-82FE-6BE70A9B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1818514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Kuplovna s předpecí 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A8920D99-4479-49D0-B7BC-8A47E29B4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94" y="1530351"/>
            <a:ext cx="4467065" cy="4351338"/>
          </a:xfr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79C836-01F7-4AC0-9AF2-3E4851FE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8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150547F-65D0-44FA-841E-C7B282EA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5421469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Nadpis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Cupola Furnace &amp; Electric Arc Furnace (3D Animation)">
            <a:hlinkClick r:id="" action="ppaction://media"/>
            <a:extLst>
              <a:ext uri="{FF2B5EF4-FFF2-40B4-BE49-F238E27FC236}">
                <a16:creationId xmlns:a16="http://schemas.microsoft.com/office/drawing/2014/main" id="{D4F809E5-39E7-46FE-9C7B-351709EA89C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58" end="413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42" y="242888"/>
            <a:ext cx="11068752" cy="622617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1FAAFC5-0F5A-4B75-83E1-627D1EB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9</a:t>
            </a:fld>
            <a:r>
              <a:rPr lang="sk-SK" altLang="cs-CZ"/>
              <a:t>/19</a:t>
            </a:r>
            <a:endParaRPr lang="sk-SK" alt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105CA96B-BEEE-4DC9-9BD5-2362BDEE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7 Slévárenské zařízení a postupy tavení litiny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833436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3265</TotalTime>
  <Words>1811</Words>
  <Application>Microsoft Office PowerPoint</Application>
  <PresentationFormat>Širokoúhlá obrazovka</PresentationFormat>
  <Paragraphs>205</Paragraphs>
  <Slides>19</Slides>
  <Notes>19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Typy agregátů pro tavení litin </vt:lpstr>
      <vt:lpstr>Zařízení na výrobu litiny </vt:lpstr>
      <vt:lpstr> Kuplovna </vt:lpstr>
      <vt:lpstr>Kuplovna </vt:lpstr>
      <vt:lpstr>Kuplovna </vt:lpstr>
      <vt:lpstr>Kuplovna s předpecí  </vt:lpstr>
      <vt:lpstr> Nadpis</vt:lpstr>
      <vt:lpstr> Indukční kelímková pec </vt:lpstr>
      <vt:lpstr>Indukční kelímková pec </vt:lpstr>
      <vt:lpstr>Indukční kelímková pec </vt:lpstr>
      <vt:lpstr>Indukční kelímková pec </vt:lpstr>
      <vt:lpstr>Indukční kelímková pec</vt:lpstr>
      <vt:lpstr> Nadpis</vt:lpstr>
      <vt:lpstr>Elektrická oblouková pec </vt:lpstr>
      <vt:lpstr>Elektrická oblouková pec </vt:lpstr>
      <vt:lpstr>Výhody a nevýhody </vt:lpstr>
      <vt:lpstr>Použitá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212</cp:revision>
  <dcterms:created xsi:type="dcterms:W3CDTF">2015-10-09T09:08:26Z</dcterms:created>
  <dcterms:modified xsi:type="dcterms:W3CDTF">2022-01-13T07:19:42Z</dcterms:modified>
</cp:coreProperties>
</file>