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4" r:id="rId1"/>
  </p:sldMasterIdLst>
  <p:notesMasterIdLst>
    <p:notesMasterId r:id="rId18"/>
  </p:notesMasterIdLst>
  <p:handoutMasterIdLst>
    <p:handoutMasterId r:id="rId19"/>
  </p:handoutMasterIdLst>
  <p:sldIdLst>
    <p:sldId id="361" r:id="rId2"/>
    <p:sldId id="334" r:id="rId3"/>
    <p:sldId id="356" r:id="rId4"/>
    <p:sldId id="335" r:id="rId5"/>
    <p:sldId id="338" r:id="rId6"/>
    <p:sldId id="340" r:id="rId7"/>
    <p:sldId id="354" r:id="rId8"/>
    <p:sldId id="351" r:id="rId9"/>
    <p:sldId id="359" r:id="rId10"/>
    <p:sldId id="341" r:id="rId11"/>
    <p:sldId id="342" r:id="rId12"/>
    <p:sldId id="355" r:id="rId13"/>
    <p:sldId id="360" r:id="rId14"/>
    <p:sldId id="357" r:id="rId15"/>
    <p:sldId id="352" r:id="rId16"/>
    <p:sldId id="35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41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redný štý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0" autoAdjust="0"/>
    <p:restoredTop sz="97444" autoAdjust="0"/>
  </p:normalViewPr>
  <p:slideViewPr>
    <p:cSldViewPr snapToGrid="0">
      <p:cViewPr varScale="1">
        <p:scale>
          <a:sx n="108" d="100"/>
          <a:sy n="108" d="100"/>
        </p:scale>
        <p:origin x="114" y="11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2664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8C2B3862-F609-4910-9686-DC1A562AA6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30857DE-5609-49D6-BD86-DCD95D70D1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7D321-5766-4D04-9A1B-7E2C52086ABC}" type="datetimeFigureOut">
              <a:rPr lang="cs-CZ" smtClean="0"/>
              <a:t>13.01.2022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31D6C3B-E999-4B4E-B64D-C84422A25C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6C4C435-9639-4F6A-8CBB-6D0E88BC90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695AB-30D3-4A02-8EE7-C5C81881E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3814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>
            <a:extLst>
              <a:ext uri="{FF2B5EF4-FFF2-40B4-BE49-F238E27FC236}">
                <a16:creationId xmlns:a16="http://schemas.microsoft.com/office/drawing/2014/main" id="{E169075B-CC2A-A246-9BE2-44B3792662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dátumu 2">
            <a:extLst>
              <a:ext uri="{FF2B5EF4-FFF2-40B4-BE49-F238E27FC236}">
                <a16:creationId xmlns:a16="http://schemas.microsoft.com/office/drawing/2014/main" id="{0D72DE7B-9807-304E-B113-07106B5FE3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66E3F7-B81A-E347-899F-ECE6E9467646}" type="datetimeFigureOut">
              <a:rPr lang="cs-CZ"/>
              <a:pPr>
                <a:defRPr/>
              </a:pPr>
              <a:t>13.01.2022</a:t>
            </a:fld>
            <a:endParaRPr lang="cs-CZ"/>
          </a:p>
        </p:txBody>
      </p:sp>
      <p:sp>
        <p:nvSpPr>
          <p:cNvPr id="4" name="Zástupný symbol obrazu snímky 3">
            <a:extLst>
              <a:ext uri="{FF2B5EF4-FFF2-40B4-BE49-F238E27FC236}">
                <a16:creationId xmlns:a16="http://schemas.microsoft.com/office/drawing/2014/main" id="{7C452DB2-D0A0-9048-BA12-FEF1EBDB4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oznámok 4">
            <a:extLst>
              <a:ext uri="{FF2B5EF4-FFF2-40B4-BE49-F238E27FC236}">
                <a16:creationId xmlns:a16="http://schemas.microsoft.com/office/drawing/2014/main" id="{F1CC6C1C-37F6-1445-88D8-C0C315223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Upravte štýl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  <a:endParaRPr lang="cs-CZ" noProof="0"/>
          </a:p>
        </p:txBody>
      </p:sp>
      <p:sp>
        <p:nvSpPr>
          <p:cNvPr id="6" name="Zástupný symbol päty 5">
            <a:extLst>
              <a:ext uri="{FF2B5EF4-FFF2-40B4-BE49-F238E27FC236}">
                <a16:creationId xmlns:a16="http://schemas.microsoft.com/office/drawing/2014/main" id="{22E57085-77BB-3B47-9F92-3AF9F2BD46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čísla snímky 6">
            <a:extLst>
              <a:ext uri="{FF2B5EF4-FFF2-40B4-BE49-F238E27FC236}">
                <a16:creationId xmlns:a16="http://schemas.microsoft.com/office/drawing/2014/main" id="{5A75D23F-AD84-E848-AE8A-0ADFDF92E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6AC7EC-89F2-3946-BE34-997CEAFD66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6799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5964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1915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7371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639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2887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0037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4283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3328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23624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2507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4967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4318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5217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9459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522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6 Základní rozdělení slévárenských slitin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CB1D7E-5C34-B64F-BD06-258E36215471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294546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6 Základní rozdělení slévárenských slitin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86F83-658E-734E-B2D6-C089A0C8927C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559438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6 Základní rozdělení slévárenských slitin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3E346-8FF3-E940-B041-3BCDA563A3A6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37018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8575" y="6589986"/>
            <a:ext cx="4114800" cy="2680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>
              <a:defRPr/>
            </a:pPr>
            <a:r>
              <a:rPr lang="sk-SK" dirty="0" err="1"/>
              <a:t>Přednáška</a:t>
            </a:r>
            <a:r>
              <a:rPr lang="sk-SK" dirty="0"/>
              <a:t> č. 6 Základní </a:t>
            </a:r>
            <a:r>
              <a:rPr lang="sk-SK" dirty="0" err="1"/>
              <a:t>rozdělení</a:t>
            </a:r>
            <a:r>
              <a:rPr lang="sk-SK" dirty="0"/>
              <a:t> </a:t>
            </a:r>
            <a:r>
              <a:rPr lang="sk-SK" dirty="0" err="1"/>
              <a:t>slévárenských</a:t>
            </a:r>
            <a:r>
              <a:rPr lang="sk-SK" dirty="0"/>
              <a:t> </a:t>
            </a:r>
            <a:r>
              <a:rPr lang="sk-SK" dirty="0" err="1"/>
              <a:t>slitin</a:t>
            </a:r>
            <a:r>
              <a:rPr lang="sk-SK" dirty="0"/>
              <a:t>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589986"/>
            <a:ext cx="2743200" cy="2680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‹#›</a:t>
            </a:fld>
            <a:r>
              <a:rPr lang="sk-SK" altLang="cs-CZ" dirty="0"/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3646641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6 Základní rozdělení slévárenských slitin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D6F78-11B3-2F44-8E28-F00375AFEB20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3905422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6 Základní rozdělení slévárenských slitin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9CFDD-4BB7-E040-A703-D885B8F7A5F8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55895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6 Základní rozdělení slévárenských slitin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AB8B44-A719-9A43-BC2A-4E13B0219636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0471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6 Základní rozdělení slévárenských slitin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9CACA-88A4-DF48-B2B1-21296B9A5FCD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95081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6 Základní rozdělení slévárenských slitin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C4A00B-BB65-9541-BBE2-F2C7D3CA9B0B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57867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6 Základní rozdělení slévárenských slitin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17D85-8CDA-5F43-89CD-3D83123EFD9B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114179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6 Základní rozdělení slévárenských slitin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303C0-B19C-2B48-9660-EBD0F9BC4F1E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80949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sk-SK"/>
              <a:t>Přednáška č. 6 Základní rozdělení slévárenských slitin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EEBE5B-DA56-624C-A424-F3D277D4DBAD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77591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iscounts.clearancesales2021.ru/category?name=v%C3%BDkup%20%C5%BEeleza%20ostrava%20cen%C3%ADk%20Amazon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seco-foundry.com/automotive-production/" TargetMode="External"/><Relationship Id="rId12" Type="http://schemas.openxmlformats.org/officeDocument/2006/relationships/hyperlink" Target="https://www.seco-slevarna.cz/seda-litina-vlozky-valcu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tinove-nadobi.cz/hrnce-a-pekace/litinovy-hrnec-2l/" TargetMode="External"/><Relationship Id="rId11" Type="http://schemas.openxmlformats.org/officeDocument/2006/relationships/hyperlink" Target="http://www.kovintrade.cz/prodejni-program/metalurgie/feroslitiny/" TargetMode="External"/><Relationship Id="rId5" Type="http://schemas.openxmlformats.org/officeDocument/2006/relationships/hyperlink" Target="https://www.sportchek.ca/categories/shop-by-sport/fitness/weightlifting/bars-plates-sets/product/york-50-lb-cast-iron-plate-282010061.html" TargetMode="External"/><Relationship Id="rId10" Type="http://schemas.openxmlformats.org/officeDocument/2006/relationships/hyperlink" Target="https://www.resorbent.cz/kalcinovany-antracit" TargetMode="External"/><Relationship Id="rId4" Type="http://schemas.openxmlformats.org/officeDocument/2006/relationships/hyperlink" Target="https://norelem.se/sv/Flexibelt-standarddelsystem/01000/Plattor/Bottenplattor-med-T-sp%C3%A5r-gr%C3%A5j%C3%A4rn/p/agid.2133" TargetMode="External"/><Relationship Id="rId9" Type="http://schemas.openxmlformats.org/officeDocument/2006/relationships/hyperlink" Target="https://www.druso-plzen.cz/produkty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lideplayer.cz/slide/2802025/" TargetMode="External"/><Relationship Id="rId5" Type="http://schemas.openxmlformats.org/officeDocument/2006/relationships/hyperlink" Target="https://www.chcipisek.cz/slevarenske-pisky/vysoce-teplotne-odolny-kremenny-pisek/?parameterValueId=65" TargetMode="External"/><Relationship Id="rId4" Type="http://schemas.openxmlformats.org/officeDocument/2006/relationships/hyperlink" Target="https://cs.wikipedia.org/wiki/Litin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/>
          <a:lstStyle/>
          <a:p>
            <a:r>
              <a:rPr lang="cs-CZ" altLang="cs-CZ" sz="2400" b="1" spc="100" dirty="0">
                <a:solidFill>
                  <a:srgbClr val="98141B"/>
                </a:solidFill>
              </a:rPr>
              <a:t> Vysoká škola technická a ekonomická v Českých Budějovicích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6954" y="1787237"/>
            <a:ext cx="11116394" cy="1990612"/>
          </a:xfrm>
        </p:spPr>
        <p:txBody>
          <a:bodyPr anchor="b" anchorCtr="0"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Moderní slévárenské</a:t>
            </a: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technologie</a:t>
            </a:r>
            <a:endParaRPr lang="cs-CZ" altLang="cs-CZ" sz="66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A826A9D-9A51-43E2-9423-81616755B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54" y="4023360"/>
            <a:ext cx="11116394" cy="152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i="1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Přednášky pro studijní program Strojírenství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Doc. Ing. Ladislav SOCHA, Ph.D. a kol.</a:t>
            </a:r>
            <a:endParaRPr lang="cs-CZ" altLang="cs-CZ" sz="2400" b="1" spc="100" dirty="0">
              <a:solidFill>
                <a:srgbClr val="98141B"/>
              </a:solidFill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F7C352C-EE08-4B71-B4D5-543525C3B5F9}"/>
              </a:ext>
            </a:extLst>
          </p:cNvPr>
          <p:cNvCxnSpPr>
            <a:cxnSpLocks/>
          </p:cNvCxnSpPr>
          <p:nvPr/>
        </p:nvCxnSpPr>
        <p:spPr>
          <a:xfrm>
            <a:off x="556954" y="3849329"/>
            <a:ext cx="11116394" cy="0"/>
          </a:xfrm>
          <a:prstGeom prst="line">
            <a:avLst/>
          </a:prstGeom>
          <a:ln>
            <a:solidFill>
              <a:srgbClr val="9814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151758"/>
      </p:ext>
    </p:ext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Suroviny pro tavení litin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10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10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10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4BB6F887-2560-4B01-9BE4-753BC9C41D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chemeClr val="tx1"/>
                </a:solidFill>
              </a:rPr>
              <a:t>Surová železa </a:t>
            </a:r>
            <a:r>
              <a:rPr lang="cs-CZ" sz="1800" dirty="0">
                <a:solidFill>
                  <a:schemeClr val="tx1"/>
                </a:solidFill>
              </a:rPr>
              <a:t>– jsou základním materiálem pro kovové vsázky pro všechny druhy litin dle normy EN – ČSN – 421221 </a:t>
            </a:r>
          </a:p>
          <a:p>
            <a:pPr lvl="1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/>
              <a:t>Surová železa jsou velmi kvalitní, ale zároveň jsou drahou složkou kovové vsázky. Vyznačují se nízkým obsahem síry a ostatních nečistot. Do sléváren se dodávají ve tvaru housek. Některé housky jsou označeny vrubem podle typu a velikosti a tím je usnadněno jejich dělení </a:t>
            </a:r>
          </a:p>
          <a:p>
            <a:pPr lvl="1" algn="just"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/>
              <a:t>Surová železa rozdělujeme podle obsahu křemíku, manganu, fosforu a případně podle dalších prvků. Při výrobě litiny s kuličkovým grafitem je potřeba použít vysokopecní surová železa s nižším obsahem nečistot, nebo surová železa vyrobená speciálními rafinačními postupy</a:t>
            </a:r>
          </a:p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chemeClr val="tx1"/>
                </a:solidFill>
              </a:rPr>
              <a:t>Podle obsahu základních prvků se rozdělují na: </a:t>
            </a:r>
          </a:p>
          <a:p>
            <a:pPr marL="914400" lvl="1" indent="-4572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>
                <a:solidFill>
                  <a:schemeClr val="tx1"/>
                </a:solidFill>
              </a:rPr>
              <a:t> slévárenská s obsahem Si nad 1,25 % a C = 3,75 – 4,25 %</a:t>
            </a:r>
          </a:p>
          <a:p>
            <a:pPr marL="914400" lvl="1" indent="-4572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>
                <a:solidFill>
                  <a:schemeClr val="tx1"/>
                </a:solidFill>
              </a:rPr>
              <a:t> ocelárenská s obsahem Si do 1,25 % a C = 4,20 – 4,7 % </a:t>
            </a:r>
          </a:p>
          <a:p>
            <a:pPr marL="914400" lvl="1" indent="-4572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>
                <a:solidFill>
                  <a:schemeClr val="tx1"/>
                </a:solidFill>
              </a:rPr>
              <a:t> speciální na výrobu litin s kuličkovým grafitem s nízkým obsahem Mn, P, S.</a:t>
            </a:r>
          </a:p>
          <a:p>
            <a:pPr marL="914400" lvl="1" indent="-457200" algn="just">
              <a:buClr>
                <a:srgbClr val="983033"/>
              </a:buClr>
              <a:buFont typeface="+mj-lt"/>
              <a:buAutoNum type="arabicPeriod"/>
            </a:pPr>
            <a:r>
              <a:rPr lang="cs-CZ" sz="1800" i="1" dirty="0">
                <a:solidFill>
                  <a:schemeClr val="tx1"/>
                </a:solidFill>
              </a:rPr>
              <a:t> legovaná, která mají zvýšený obsah legur – Mn, Cr, Cu, Ni, V, P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Pro výrobu tvárné litiny se používají surová železa Sorel a Pig Nod</a:t>
            </a:r>
          </a:p>
        </p:txBody>
      </p:sp>
      <p:graphicFrame>
        <p:nvGraphicFramePr>
          <p:cNvPr id="5" name="Tabulka 9">
            <a:extLst>
              <a:ext uri="{FF2B5EF4-FFF2-40B4-BE49-F238E27FC236}">
                <a16:creationId xmlns:a16="http://schemas.microsoft.com/office/drawing/2014/main" id="{8ABE6C1A-2956-4765-8C84-C9479DEA7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465139"/>
              </p:ext>
            </p:extLst>
          </p:nvPr>
        </p:nvGraphicFramePr>
        <p:xfrm>
          <a:off x="2286171" y="5310306"/>
          <a:ext cx="8642024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3355">
                  <a:extLst>
                    <a:ext uri="{9D8B030D-6E8A-4147-A177-3AD203B41FA5}">
                      <a16:colId xmlns:a16="http://schemas.microsoft.com/office/drawing/2014/main" val="2372066906"/>
                    </a:ext>
                  </a:extLst>
                </a:gridCol>
                <a:gridCol w="1183355">
                  <a:extLst>
                    <a:ext uri="{9D8B030D-6E8A-4147-A177-3AD203B41FA5}">
                      <a16:colId xmlns:a16="http://schemas.microsoft.com/office/drawing/2014/main" val="778143220"/>
                    </a:ext>
                  </a:extLst>
                </a:gridCol>
                <a:gridCol w="1183355">
                  <a:extLst>
                    <a:ext uri="{9D8B030D-6E8A-4147-A177-3AD203B41FA5}">
                      <a16:colId xmlns:a16="http://schemas.microsoft.com/office/drawing/2014/main" val="2726252333"/>
                    </a:ext>
                  </a:extLst>
                </a:gridCol>
                <a:gridCol w="1183355">
                  <a:extLst>
                    <a:ext uri="{9D8B030D-6E8A-4147-A177-3AD203B41FA5}">
                      <a16:colId xmlns:a16="http://schemas.microsoft.com/office/drawing/2014/main" val="3900561653"/>
                    </a:ext>
                  </a:extLst>
                </a:gridCol>
                <a:gridCol w="1321352">
                  <a:extLst>
                    <a:ext uri="{9D8B030D-6E8A-4147-A177-3AD203B41FA5}">
                      <a16:colId xmlns:a16="http://schemas.microsoft.com/office/drawing/2014/main" val="836766875"/>
                    </a:ext>
                  </a:extLst>
                </a:gridCol>
                <a:gridCol w="1213345">
                  <a:extLst>
                    <a:ext uri="{9D8B030D-6E8A-4147-A177-3AD203B41FA5}">
                      <a16:colId xmlns:a16="http://schemas.microsoft.com/office/drawing/2014/main" val="2302713285"/>
                    </a:ext>
                  </a:extLst>
                </a:gridCol>
                <a:gridCol w="1373907">
                  <a:extLst>
                    <a:ext uri="{9D8B030D-6E8A-4147-A177-3AD203B41FA5}">
                      <a16:colId xmlns:a16="http://schemas.microsoft.com/office/drawing/2014/main" val="1632361736"/>
                    </a:ext>
                  </a:extLst>
                </a:gridCol>
              </a:tblGrid>
              <a:tr h="280800">
                <a:tc>
                  <a:txBody>
                    <a:bodyPr/>
                    <a:lstStyle/>
                    <a:p>
                      <a:r>
                        <a:rPr lang="cs-CZ" b="1" dirty="0"/>
                        <a:t>Prvek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Uhlík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Křemík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Mangan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Fosfor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Síra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Chrom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31106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pPr algn="l"/>
                      <a:r>
                        <a:rPr lang="cs-CZ" b="1" dirty="0"/>
                        <a:t>Sorel (%)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3,5 – 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&lt; 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&lt; 0,035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&lt; 0,035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&lt; 0,015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&lt; 0,010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4317911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pPr algn="l"/>
                      <a:r>
                        <a:rPr lang="cs-CZ" b="1" dirty="0"/>
                        <a:t>Pig Nod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3,5 – 4,6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0,51 – 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Max. 0,10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Max. 0,055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Max. 0,02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Max. 0,010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443140"/>
                  </a:ext>
                </a:extLst>
              </a:tr>
            </a:tbl>
          </a:graphicData>
        </a:graphic>
      </p:graphicFrame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EDD1CD9-6DE7-4BD2-A963-3560076EE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sk-SK"/>
              <a:t>Přednáška č. 6 Základní rozdělení slévárenských slitin  </a:t>
            </a:r>
            <a:endParaRPr lang="sk-SK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088470BC-B8A4-4CFC-9092-A004BBF3F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10</a:t>
            </a:fld>
            <a:r>
              <a:rPr lang="sk-SK" altLang="cs-CZ"/>
              <a:t>/16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826292475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Suroviny pro tavení litin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11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11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11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4BB6F887-2560-4B01-9BE4-753BC9C41D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5" y="965199"/>
            <a:ext cx="11641390" cy="5613401"/>
          </a:xfrm>
        </p:spPr>
        <p:txBody>
          <a:bodyPr>
            <a:normAutofit/>
          </a:bodyPr>
          <a:lstStyle/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b="1" dirty="0"/>
              <a:t>O</a:t>
            </a:r>
            <a:r>
              <a:rPr lang="cs-CZ" sz="1800" b="1" dirty="0">
                <a:solidFill>
                  <a:schemeClr val="tx1"/>
                </a:solidFill>
              </a:rPr>
              <a:t>celový odpad </a:t>
            </a:r>
            <a:r>
              <a:rPr lang="cs-CZ" sz="1800" dirty="0">
                <a:solidFill>
                  <a:schemeClr val="tx1"/>
                </a:solidFill>
              </a:rPr>
              <a:t>– tento odpad lze použít jako druhotnou surovinu (náhradu surového železa), pokud se jedná o kvalitní tříděný ocelový šrot s limitovanými obsahy neželezných kovů (Cu, P, Sn, Zn) a legur (Cr, Mn, Ni, Ti). Dále se používá na snížení obsahů C a Si  </a:t>
            </a:r>
            <a:endParaRPr lang="cs-CZ" sz="1800" dirty="0"/>
          </a:p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b="1" dirty="0"/>
              <a:t>Vsázkové materiály </a:t>
            </a:r>
            <a:r>
              <a:rPr lang="cs-CZ" sz="1800" dirty="0"/>
              <a:t>– surové železo, ocelový odpad, vratný materiál, zlomková litina, legury, nauhličovadla, očkovadla, modifikátory a struskotvorné přísady</a:t>
            </a:r>
            <a:endParaRPr lang="cs-CZ" sz="1800" dirty="0">
              <a:solidFill>
                <a:schemeClr val="tx1"/>
              </a:solidFill>
            </a:endParaRPr>
          </a:p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chemeClr val="tx1"/>
                </a:solidFill>
              </a:rPr>
              <a:t>Vratný materiál </a:t>
            </a:r>
            <a:r>
              <a:rPr lang="cs-CZ" sz="1800" dirty="0">
                <a:solidFill>
                  <a:schemeClr val="tx1"/>
                </a:solidFill>
              </a:rPr>
              <a:t>– technologický odpad ze slévárny, zvyšuje obsah síry a viskozitu strusky. Podíl ve vsázce by neměl být více jak 60 % </a:t>
            </a:r>
          </a:p>
          <a:p>
            <a:pPr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chemeClr val="tx1"/>
                </a:solidFill>
              </a:rPr>
              <a:t>Zlomková litina </a:t>
            </a:r>
            <a:r>
              <a:rPr lang="cs-CZ" sz="1800" dirty="0">
                <a:solidFill>
                  <a:schemeClr val="tx1"/>
                </a:solidFill>
              </a:rPr>
              <a:t>– smíšený odpad, lze použít jen za předpokladu oddělení neželezných složek</a:t>
            </a:r>
          </a:p>
          <a:p>
            <a:pPr marL="0" indent="0">
              <a:buNone/>
            </a:pPr>
            <a:endParaRPr lang="cs-CZ" altLang="cs-CZ" sz="24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1409112-B08A-489C-B255-26DC050F3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64" y="3739114"/>
            <a:ext cx="3298936" cy="246732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7A59EF2-6E74-4DB0-887A-B55D3EBA0B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50" y="3739114"/>
            <a:ext cx="5797296" cy="2467329"/>
          </a:xfrm>
          <a:prstGeom prst="rect">
            <a:avLst/>
          </a:prstGeom>
        </p:spPr>
      </p:pic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A7026DF-F5CC-4721-9481-15C52142C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sk-SK"/>
              <a:t>Přednáška č. 6 Základní rozdělení slévárenských slitin  </a:t>
            </a:r>
            <a:endParaRPr lang="sk-SK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14BC3B3B-4547-476A-8758-C400C86D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11</a:t>
            </a:fld>
            <a:r>
              <a:rPr lang="sk-SK" altLang="cs-CZ"/>
              <a:t>/16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545601225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Suroviny pro tavení litin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12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12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12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66C6679-8207-4BFC-B862-FB1FBF3D33EC}"/>
              </a:ext>
            </a:extLst>
          </p:cNvPr>
          <p:cNvSpPr txBox="1"/>
          <p:nvPr/>
        </p:nvSpPr>
        <p:spPr>
          <a:xfrm>
            <a:off x="401216" y="1207587"/>
            <a:ext cx="113366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chemeClr val="tx1"/>
                </a:solidFill>
              </a:rPr>
              <a:t>Legury</a:t>
            </a:r>
            <a:r>
              <a:rPr lang="cs-CZ" sz="1800" dirty="0">
                <a:solidFill>
                  <a:schemeClr val="tx1"/>
                </a:solidFill>
              </a:rPr>
              <a:t> – při výrobě zvyšují obsahy prospěšných prvků – Si, Mn, Cr, Cu, P, Ni, V, W, Mo, Al. Mikrolegury se používají Sn, Sb, Ti, B, Ca, Mg </a:t>
            </a:r>
          </a:p>
          <a:p>
            <a:pPr marL="285750" indent="-285750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chemeClr val="tx1"/>
                </a:solidFill>
              </a:rPr>
              <a:t>Nauhličovadla</a:t>
            </a:r>
            <a:r>
              <a:rPr lang="cs-CZ" sz="1800" dirty="0">
                <a:solidFill>
                  <a:schemeClr val="tx1"/>
                </a:solidFill>
              </a:rPr>
              <a:t> – vysokouhlíkové materiály (koks, antracit, grafit) pro použití v elektrických pecích za účelem zvýšení obsahu uhlíku</a:t>
            </a:r>
          </a:p>
          <a:p>
            <a:pPr marL="285750" indent="-285750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chemeClr val="tx1"/>
                </a:solidFill>
              </a:rPr>
              <a:t>Očkovadla</a:t>
            </a:r>
            <a:r>
              <a:rPr lang="cs-CZ" sz="1800" dirty="0">
                <a:solidFill>
                  <a:schemeClr val="tx1"/>
                </a:solidFill>
              </a:rPr>
              <a:t> – látky, které jsou na bázi Si a Ca se používají jako feroslitiny (FeSi75) pro očkování litin </a:t>
            </a:r>
          </a:p>
          <a:p>
            <a:pPr marL="285750" indent="-285750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chemeClr val="tx1"/>
                </a:solidFill>
              </a:rPr>
              <a:t>Modifikátory</a:t>
            </a:r>
            <a:r>
              <a:rPr lang="cs-CZ" sz="1800" dirty="0">
                <a:solidFill>
                  <a:schemeClr val="tx1"/>
                </a:solidFill>
              </a:rPr>
              <a:t> – používají se jako přísady na výrobu litiny s kuličkovým nebo červíkovitým grafitem</a:t>
            </a:r>
          </a:p>
          <a:p>
            <a:pPr marL="285750" indent="-285750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chemeClr val="tx1"/>
                </a:solidFill>
              </a:rPr>
              <a:t>Struskotvorné přísady </a:t>
            </a:r>
            <a:r>
              <a:rPr lang="cs-CZ" sz="1800" dirty="0">
                <a:solidFill>
                  <a:schemeClr val="tx1"/>
                </a:solidFill>
              </a:rPr>
              <a:t>– mezi tyto přísady patří vápenec, vápno, kazivec, dolomit, křemenný písek, kalcinovaná soda </a:t>
            </a:r>
          </a:p>
          <a:p>
            <a:endParaRPr lang="cs-CZ" dirty="0"/>
          </a:p>
        </p:txBody>
      </p:sp>
      <p:pic>
        <p:nvPicPr>
          <p:cNvPr id="14" name="Zástupný obsah 5">
            <a:extLst>
              <a:ext uri="{FF2B5EF4-FFF2-40B4-BE49-F238E27FC236}">
                <a16:creationId xmlns:a16="http://schemas.microsoft.com/office/drawing/2014/main" id="{3628C728-2A25-4077-8452-95B7FF704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62" y="3979225"/>
            <a:ext cx="3332275" cy="2210409"/>
          </a:xfr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1539FA9-8F2B-4C4E-98EC-29AAD5053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673" y="3861301"/>
            <a:ext cx="3104444" cy="232833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D4BFEEE-9754-4D27-A58C-A061697A7D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740" y="3861300"/>
            <a:ext cx="3516539" cy="2328333"/>
          </a:xfrm>
          <a:prstGeom prst="rect">
            <a:avLst/>
          </a:prstGeom>
        </p:spPr>
      </p:pic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2D24529-A4B9-41A0-B420-F5A8E8EF2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sk-SK"/>
              <a:t>Přednáška č. 6 Základní rozdělení slévárenských slitin  </a:t>
            </a:r>
            <a:endParaRPr lang="sk-SK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190C692-2907-4707-88E9-CC59210B0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12</a:t>
            </a:fld>
            <a:r>
              <a:rPr lang="sk-SK" altLang="cs-CZ"/>
              <a:t>/16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892681546"/>
      </p:ext>
    </p:extLst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Výhody a nevýhody slitin železa 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13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13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13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45FAE52-DB8A-44AF-9B71-3564FD170967}"/>
              </a:ext>
            </a:extLst>
          </p:cNvPr>
          <p:cNvSpPr txBox="1"/>
          <p:nvPr/>
        </p:nvSpPr>
        <p:spPr>
          <a:xfrm>
            <a:off x="1182029" y="1260088"/>
            <a:ext cx="491397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u="sng" dirty="0"/>
              <a:t>Ocel: </a:t>
            </a:r>
          </a:p>
          <a:p>
            <a:pPr algn="just"/>
            <a:endParaRPr lang="cs-CZ" dirty="0"/>
          </a:p>
          <a:p>
            <a:pPr algn="just"/>
            <a:r>
              <a:rPr lang="cs-CZ" i="1" dirty="0">
                <a:solidFill>
                  <a:srgbClr val="00B050"/>
                </a:solidFill>
              </a:rPr>
              <a:t>Výhody: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cs-CZ" dirty="0"/>
              <a:t>Homogenita a zároveň možnost velké tvarové variability při zachování vysoké přesnosti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cs-CZ" dirty="0"/>
              <a:t>Materiál je 100% recyklovatelný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cs-CZ" dirty="0"/>
              <a:t>Snadná montáž </a:t>
            </a:r>
          </a:p>
          <a:p>
            <a:pPr algn="just"/>
            <a:endParaRPr lang="cs-CZ" dirty="0"/>
          </a:p>
          <a:p>
            <a:pPr algn="just"/>
            <a:r>
              <a:rPr lang="cs-CZ" i="1" dirty="0">
                <a:solidFill>
                  <a:srgbClr val="FF0000"/>
                </a:solidFill>
              </a:rPr>
              <a:t>Nevýhody: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cs-CZ" dirty="0"/>
              <a:t> Velká štíhlost ocelových prvků a tím omezená stabilita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cs-CZ" dirty="0"/>
              <a:t> Nad teplotou 500 °C se snižují mechanické vlastnosti (ačkoliv je ocel nehořlavá)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cs-CZ" dirty="0"/>
              <a:t> Ocel je velmi náchylná na povětrnostní vlivy, z toho plyne koroze díl</a:t>
            </a:r>
          </a:p>
          <a:p>
            <a:endParaRPr lang="cs-CZ" sz="12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458F51A-34E0-452B-9790-731014A76E6A}"/>
              </a:ext>
            </a:extLst>
          </p:cNvPr>
          <p:cNvSpPr txBox="1"/>
          <p:nvPr/>
        </p:nvSpPr>
        <p:spPr>
          <a:xfrm>
            <a:off x="7081024" y="1338146"/>
            <a:ext cx="38583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800" b="1" u="sng" dirty="0"/>
              <a:t>Litina: </a:t>
            </a:r>
          </a:p>
          <a:p>
            <a:pPr algn="just"/>
            <a:endParaRPr lang="cs-CZ" sz="1800" dirty="0"/>
          </a:p>
          <a:p>
            <a:pPr algn="just"/>
            <a:r>
              <a:rPr lang="cs-CZ" sz="1800" i="1" dirty="0">
                <a:solidFill>
                  <a:srgbClr val="00B050"/>
                </a:solidFill>
              </a:rPr>
              <a:t>Výhody: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cs-CZ" sz="1800" dirty="0"/>
              <a:t>Má dobrou pevnost v tlaku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cs-CZ" sz="1800" dirty="0"/>
              <a:t>Je tvrdá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cs-CZ" sz="1800" dirty="0"/>
              <a:t>Velmi dlouhá životnost, např. bloků motorů </a:t>
            </a:r>
          </a:p>
          <a:p>
            <a:pPr algn="just"/>
            <a:endParaRPr lang="cs-CZ" sz="1800" dirty="0"/>
          </a:p>
          <a:p>
            <a:pPr algn="just"/>
            <a:r>
              <a:rPr lang="cs-CZ" sz="1800" i="1" dirty="0">
                <a:solidFill>
                  <a:srgbClr val="FF0000"/>
                </a:solidFill>
              </a:rPr>
              <a:t>Nevýhody: 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cs-CZ" sz="1800" dirty="0"/>
              <a:t> Je křehká a netvářitelná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cs-CZ" sz="1800" dirty="0"/>
              <a:t>Nelze ji ohýbat, natahovat ani kovat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cs-CZ" sz="1800" dirty="0"/>
              <a:t>Má malou pevnost v tahu, proto před ohnutím nebo deformací dochází k prasknutí</a:t>
            </a:r>
          </a:p>
          <a:p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B27A3E41-DEB1-4678-AD78-1E9586541A2D}"/>
              </a:ext>
            </a:extLst>
          </p:cNvPr>
          <p:cNvCxnSpPr/>
          <p:nvPr/>
        </p:nvCxnSpPr>
        <p:spPr>
          <a:xfrm>
            <a:off x="6501161" y="1260088"/>
            <a:ext cx="0" cy="463890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D85761EB-E6A7-43EC-80D7-838568B97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sk-SK"/>
              <a:t>Přednáška č. 6 Základní rozdělení slévárenských slitin  </a:t>
            </a: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9AF87BED-1169-4FF2-8810-A2D277FE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13</a:t>
            </a:fld>
            <a:r>
              <a:rPr lang="sk-SK" altLang="cs-CZ"/>
              <a:t>/16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831795627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Suroviny pro tavení litin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14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14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14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KASI - dodavatel kanalizačni litiny pro stavbu českych dalnic">
            <a:hlinkClick r:id="" action="ppaction://media"/>
            <a:extLst>
              <a:ext uri="{FF2B5EF4-FFF2-40B4-BE49-F238E27FC236}">
                <a16:creationId xmlns:a16="http://schemas.microsoft.com/office/drawing/2014/main" id="{32A8243E-30BD-436B-9AC0-ABD4246094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800FC-028E-4699-A06F-0F7554EFF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sk-SK"/>
              <a:t>Přednáška č. 6 Základní rozdělení slévárenských slitin  </a:t>
            </a:r>
            <a:endParaRPr lang="sk-SK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21F8CAB8-D9EF-4B2E-BA63-05D833CA3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14</a:t>
            </a:fld>
            <a:r>
              <a:rPr lang="sk-SK" altLang="cs-CZ"/>
              <a:t>/16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112743767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Použitá literatura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15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15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15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4BB6F887-2560-4B01-9BE4-753BC9C41D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0" i="0" dirty="0">
                <a:solidFill>
                  <a:schemeClr val="tx1"/>
                </a:solidFill>
                <a:effectLst/>
                <a:latin typeface="Open Sans"/>
              </a:rPr>
              <a:t>SKÁLOVÁ, Jana, Jaroslav KOUTSKÝ a Vladislav MOTYČKA. </a:t>
            </a:r>
            <a:r>
              <a:rPr lang="cs-CZ" sz="1800" b="0" i="1" dirty="0">
                <a:solidFill>
                  <a:schemeClr val="tx1"/>
                </a:solidFill>
                <a:effectLst/>
                <a:latin typeface="Open Sans"/>
              </a:rPr>
              <a:t>Nauka o materiálech</a:t>
            </a:r>
            <a:r>
              <a:rPr lang="cs-CZ" sz="1800" b="0" i="0" dirty="0">
                <a:solidFill>
                  <a:schemeClr val="tx1"/>
                </a:solidFill>
                <a:effectLst/>
                <a:latin typeface="Open Sans"/>
              </a:rPr>
              <a:t>. 4. vyd. V Plzni: Západočeská univerzita, 2010. ISBN 978-80-7043-244-0.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0" i="0" dirty="0">
                <a:solidFill>
                  <a:schemeClr val="tx1"/>
                </a:solidFill>
                <a:effectLst/>
                <a:latin typeface="Open Sans"/>
              </a:rPr>
              <a:t>FISCHER, Ulrich. </a:t>
            </a:r>
            <a:r>
              <a:rPr lang="cs-CZ" sz="1800" b="0" i="1" dirty="0">
                <a:solidFill>
                  <a:schemeClr val="tx1"/>
                </a:solidFill>
                <a:effectLst/>
                <a:latin typeface="Open Sans"/>
              </a:rPr>
              <a:t>Základy strojnictví</a:t>
            </a:r>
            <a:r>
              <a:rPr lang="cs-CZ" sz="1800" b="0" i="0" dirty="0">
                <a:solidFill>
                  <a:schemeClr val="tx1"/>
                </a:solidFill>
                <a:effectLst/>
                <a:latin typeface="Open Sans"/>
              </a:rPr>
              <a:t>. Praha: Europa-Sobotáles, 2004. ISBN 80-86706-09-5.</a:t>
            </a:r>
            <a:endParaRPr lang="cs-CZ" sz="1800" dirty="0">
              <a:solidFill>
                <a:schemeClr val="tx1"/>
              </a:solidFill>
            </a:endParaRP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it-IT" sz="1800" b="0" i="0" dirty="0">
                <a:solidFill>
                  <a:srgbClr val="212529"/>
                </a:solidFill>
                <a:effectLst/>
              </a:rPr>
              <a:t>[online]. [cit. 2021-9-6]. Dostupné z: </a:t>
            </a:r>
            <a:r>
              <a:rPr lang="it-IT" sz="1800" b="0" i="0" dirty="0">
                <a:solidFill>
                  <a:srgbClr val="212529"/>
                </a:solidFill>
                <a:effectLst/>
                <a:hlinkClick r:id="rId4"/>
              </a:rPr>
              <a:t>https://norelem.se/sv/Flexibelt-standarddelsystem/01000/Plattor/Bottenplattor-med-T-sp%C3%A5r-gr%C3%A5j%C3%A4rn/p/agid.2133</a:t>
            </a:r>
            <a:endParaRPr lang="cs-CZ" sz="1800" b="0" i="0" dirty="0">
              <a:solidFill>
                <a:srgbClr val="212529"/>
              </a:solidFill>
              <a:effectLst/>
            </a:endParaRP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it-IT" sz="1800" b="0" i="0" dirty="0">
                <a:solidFill>
                  <a:srgbClr val="212529"/>
                </a:solidFill>
                <a:effectLst/>
              </a:rPr>
              <a:t>[online]. [cit. 2021-9-6]. Dostupné z: </a:t>
            </a:r>
            <a:r>
              <a:rPr lang="it-IT" sz="1800" b="0" i="0" dirty="0">
                <a:solidFill>
                  <a:srgbClr val="212529"/>
                </a:solidFill>
                <a:effectLst/>
                <a:hlinkClick r:id="rId5"/>
              </a:rPr>
              <a:t>https://www.sportchek.ca/categories/shop-by-sport/fitness/weightlifting/bars-plates-sets/product/york-50-lb-cast-iron-plate-282010061.html</a:t>
            </a:r>
            <a:endParaRPr lang="cs-CZ" sz="1800" b="0" i="0" dirty="0">
              <a:solidFill>
                <a:srgbClr val="212529"/>
              </a:solidFill>
              <a:effectLst/>
            </a:endParaRP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it-IT" sz="1800" b="0" i="0" dirty="0">
                <a:solidFill>
                  <a:srgbClr val="212529"/>
                </a:solidFill>
                <a:effectLst/>
              </a:rPr>
              <a:t>[online]. [cit. 2021-9-6]. Dostupné z: </a:t>
            </a:r>
            <a:r>
              <a:rPr lang="it-IT" sz="1800" b="0" i="0" dirty="0">
                <a:solidFill>
                  <a:srgbClr val="212529"/>
                </a:solidFill>
                <a:effectLst/>
                <a:hlinkClick r:id="rId6"/>
              </a:rPr>
              <a:t>https://www.litinove-nadobi.cz/hrnce-a-pekace/litinovy-hrnec-2l/</a:t>
            </a:r>
            <a:endParaRPr lang="cs-CZ" sz="1800" b="0" i="0" dirty="0">
              <a:solidFill>
                <a:srgbClr val="212529"/>
              </a:solidFill>
              <a:effectLst/>
            </a:endParaRP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it-IT" sz="1800" b="0" i="0" dirty="0">
                <a:solidFill>
                  <a:srgbClr val="212529"/>
                </a:solidFill>
                <a:effectLst/>
              </a:rPr>
              <a:t>[online]. [cit. 2021-9-6]. Dostupné z: </a:t>
            </a:r>
            <a:r>
              <a:rPr lang="it-IT" sz="1800" b="0" i="0" dirty="0">
                <a:solidFill>
                  <a:srgbClr val="212529"/>
                </a:solidFill>
                <a:effectLst/>
                <a:hlinkClick r:id="rId7"/>
              </a:rPr>
              <a:t>https://www.seco-foundry.com/automotive-production/</a:t>
            </a:r>
            <a:r>
              <a:rPr lang="cs-CZ" sz="1800" b="0" i="0" dirty="0">
                <a:solidFill>
                  <a:srgbClr val="212529"/>
                </a:solidFill>
                <a:effectLst/>
              </a:rPr>
              <a:t>  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it-IT" sz="1800" b="0" i="0" dirty="0">
                <a:solidFill>
                  <a:srgbClr val="212529"/>
                </a:solidFill>
                <a:effectLst/>
              </a:rPr>
              <a:t>[online]. [cit. 2021-9-6]. Dostupné z: </a:t>
            </a:r>
            <a:r>
              <a:rPr lang="it-IT" sz="1800" b="0" i="0" dirty="0">
                <a:solidFill>
                  <a:srgbClr val="212529"/>
                </a:solidFill>
                <a:effectLst/>
                <a:hlinkClick r:id="rId8"/>
              </a:rPr>
              <a:t>https://discounts.clearancesales2021.ru/category?name=v%C3%BDkup%20%C5%BEeleza%20ostrava%20cen%C3%ADk%20Amazon</a:t>
            </a:r>
            <a:endParaRPr lang="cs-CZ" sz="1800" b="0" i="0" dirty="0">
              <a:solidFill>
                <a:srgbClr val="212529"/>
              </a:solidFill>
              <a:effectLst/>
            </a:endParaRP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it-IT" sz="1800" b="0" i="0" dirty="0">
                <a:solidFill>
                  <a:srgbClr val="212529"/>
                </a:solidFill>
                <a:effectLst/>
              </a:rPr>
              <a:t>[online]. [cit. 2021-9-6]. Dostupné z: </a:t>
            </a:r>
            <a:r>
              <a:rPr lang="it-IT" sz="1800" b="0" i="0" dirty="0">
                <a:solidFill>
                  <a:srgbClr val="212529"/>
                </a:solidFill>
                <a:effectLst/>
                <a:hlinkClick r:id="rId9"/>
              </a:rPr>
              <a:t>https://www.druso-plzen.cz/produkty/</a:t>
            </a:r>
            <a:r>
              <a:rPr lang="cs-CZ" sz="1800" b="0" i="0" dirty="0">
                <a:solidFill>
                  <a:srgbClr val="212529"/>
                </a:solidFill>
                <a:effectLst/>
              </a:rPr>
              <a:t> 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it-IT" sz="1800" b="0" i="0" dirty="0">
                <a:solidFill>
                  <a:srgbClr val="212529"/>
                </a:solidFill>
                <a:effectLst/>
              </a:rPr>
              <a:t>[online]. [cit. 2021-9-6]. Dostupné z: </a:t>
            </a:r>
            <a:r>
              <a:rPr lang="it-IT" sz="1800" b="0" i="0" dirty="0">
                <a:solidFill>
                  <a:srgbClr val="212529"/>
                </a:solidFill>
                <a:effectLst/>
                <a:hlinkClick r:id="rId10"/>
              </a:rPr>
              <a:t>https://www.resorbent.cz/kalcinovany-antracit</a:t>
            </a:r>
            <a:r>
              <a:rPr lang="cs-CZ" sz="1800" b="0" i="0" dirty="0">
                <a:solidFill>
                  <a:srgbClr val="212529"/>
                </a:solidFill>
                <a:effectLst/>
              </a:rPr>
              <a:t> 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it-IT" sz="1800" b="0" i="0" dirty="0">
                <a:solidFill>
                  <a:srgbClr val="212529"/>
                </a:solidFill>
                <a:effectLst/>
              </a:rPr>
              <a:t>[online]. [cit. 2021-9-6]. Dostupné z: </a:t>
            </a:r>
            <a:r>
              <a:rPr lang="it-IT" sz="1800" b="0" i="0" dirty="0">
                <a:solidFill>
                  <a:srgbClr val="212529"/>
                </a:solidFill>
                <a:effectLst/>
                <a:hlinkClick r:id="rId11"/>
              </a:rPr>
              <a:t>http://www.kovintrade.cz/prodejni-program/metalurgie/feroslitiny/</a:t>
            </a:r>
            <a:r>
              <a:rPr lang="cs-CZ" sz="1800" b="0" i="0" dirty="0">
                <a:solidFill>
                  <a:srgbClr val="212529"/>
                </a:solidFill>
                <a:effectLst/>
              </a:rPr>
              <a:t> 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it-IT" sz="1800" b="0" i="0" dirty="0">
                <a:solidFill>
                  <a:srgbClr val="212529"/>
                </a:solidFill>
                <a:effectLst/>
              </a:rPr>
              <a:t>[online]. [cit. 2021-9-6]. Dostupné z: </a:t>
            </a:r>
            <a:r>
              <a:rPr lang="it-IT" sz="1800" b="0" i="0" dirty="0">
                <a:solidFill>
                  <a:srgbClr val="212529"/>
                </a:solidFill>
                <a:effectLst/>
                <a:hlinkClick r:id="rId12"/>
              </a:rPr>
              <a:t>https://www.seco-slevarna.cz/seda-litina-vlozky-valcu/</a:t>
            </a:r>
            <a:r>
              <a:rPr lang="cs-CZ" sz="1800" b="0" i="0" dirty="0">
                <a:solidFill>
                  <a:srgbClr val="212529"/>
                </a:solidFill>
                <a:effectLst/>
              </a:rPr>
              <a:t> </a:t>
            </a:r>
            <a:endParaRPr lang="cs-CZ" alt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36DA24B-6EBC-4295-8228-C70A714B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sk-SK"/>
              <a:t>Přednáška č. 6 Základní rozdělení slévárenských slitin  </a:t>
            </a:r>
            <a:endParaRPr lang="sk-SK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FBF62B-0E96-4D2C-874B-CEBB5E4D9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15</a:t>
            </a:fld>
            <a:r>
              <a:rPr lang="sk-SK" altLang="cs-CZ"/>
              <a:t>/16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934037267"/>
      </p:ext>
    </p:extLst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Použitá literatura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16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16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16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4BB6F887-2560-4B01-9BE4-753BC9C41D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>
            <a:normAutofit/>
          </a:bodyPr>
          <a:lstStyle/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it-IT" sz="1800" b="0" i="0" dirty="0">
                <a:solidFill>
                  <a:srgbClr val="212529"/>
                </a:solidFill>
                <a:effectLst/>
              </a:rPr>
              <a:t>[online]. [cit. 2021-9-6]. Dostupné z: </a:t>
            </a:r>
            <a:r>
              <a:rPr lang="it-IT" sz="1800" b="0" i="0" dirty="0">
                <a:solidFill>
                  <a:srgbClr val="212529"/>
                </a:solidFill>
                <a:effectLst/>
                <a:hlinkClick r:id="rId4"/>
              </a:rPr>
              <a:t>https://cs.wikipedia.org/wiki/Litina</a:t>
            </a:r>
            <a:r>
              <a:rPr lang="cs-CZ" sz="1800" b="0" i="0" dirty="0">
                <a:solidFill>
                  <a:srgbClr val="212529"/>
                </a:solidFill>
                <a:effectLst/>
              </a:rPr>
              <a:t>  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it-IT" sz="1800" b="0" i="0" dirty="0">
                <a:solidFill>
                  <a:srgbClr val="212529"/>
                </a:solidFill>
                <a:effectLst/>
              </a:rPr>
              <a:t>[online]. [cit. 2021-9-6]. Dostupné z: </a:t>
            </a:r>
            <a:r>
              <a:rPr lang="it-IT" sz="1800" b="0" i="0" dirty="0">
                <a:solidFill>
                  <a:srgbClr val="212529"/>
                </a:solidFill>
                <a:effectLst/>
                <a:hlinkClick r:id="rId5"/>
              </a:rPr>
              <a:t>https://www.chcipisek.cz/slevarenske-pisky/vysoce-teplotne-odolny-kremenny-pisek/?parameterValueId=65</a:t>
            </a:r>
            <a:r>
              <a:rPr lang="cs-CZ" sz="1800" b="0" i="0" dirty="0">
                <a:solidFill>
                  <a:srgbClr val="212529"/>
                </a:solidFill>
                <a:effectLst/>
              </a:rPr>
              <a:t> 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it-IT" sz="1800" b="0" i="0" dirty="0">
                <a:solidFill>
                  <a:srgbClr val="212529"/>
                </a:solidFill>
                <a:effectLst/>
              </a:rPr>
              <a:t>[online]. [cit. 2021-9-6]. Dostupné z: </a:t>
            </a:r>
            <a:r>
              <a:rPr lang="it-IT" sz="1800" b="0" i="0" dirty="0">
                <a:solidFill>
                  <a:srgbClr val="212529"/>
                </a:solidFill>
                <a:effectLst/>
                <a:hlinkClick r:id="rId6"/>
              </a:rPr>
              <a:t>https://slideplayer.cz/slide/2802025/</a:t>
            </a:r>
            <a:r>
              <a:rPr lang="cs-CZ" sz="1800" b="0" i="0" dirty="0">
                <a:solidFill>
                  <a:srgbClr val="212529"/>
                </a:solidFill>
                <a:effectLst/>
              </a:rPr>
              <a:t> </a:t>
            </a:r>
            <a:endParaRPr lang="cs-CZ" altLang="cs-CZ" sz="180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635E51F-5D89-48AD-9F00-44CB14D87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sk-SK"/>
              <a:t>Přednáška č. 6 Základní rozdělení slévárenských slitin  </a:t>
            </a:r>
            <a:endParaRPr lang="sk-SK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FF324D9-0C98-467E-A6DB-4AC549D2C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16</a:t>
            </a:fld>
            <a:r>
              <a:rPr lang="sk-SK" altLang="cs-CZ"/>
              <a:t>/16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544456020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/>
          <a:lstStyle/>
          <a:p>
            <a:r>
              <a:rPr lang="cs-CZ" altLang="cs-CZ" sz="2400" b="1" spc="100" dirty="0">
                <a:solidFill>
                  <a:srgbClr val="98141B"/>
                </a:solidFill>
              </a:rPr>
              <a:t> Vysoká škola technická a ekonomická v Českých Budějovicích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6954" y="1787237"/>
            <a:ext cx="11116394" cy="1990612"/>
          </a:xfrm>
        </p:spPr>
        <p:txBody>
          <a:bodyPr anchor="b" anchorCtr="0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altLang="cs-CZ" sz="6600" dirty="0"/>
              <a:t>Základní rozdělení slévárenských slitin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A826A9D-9A51-43E2-9423-81616755B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54" y="4023360"/>
            <a:ext cx="11116394" cy="152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Přednáška č. 6</a:t>
            </a:r>
            <a:endParaRPr lang="cs-CZ" altLang="cs-CZ" sz="2400" b="1" spc="100" dirty="0">
              <a:solidFill>
                <a:srgbClr val="98141B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sz="2400" b="1" spc="50" dirty="0">
              <a:solidFill>
                <a:srgbClr val="98141B"/>
              </a:solidFill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F7C352C-EE08-4B71-B4D5-543525C3B5F9}"/>
              </a:ext>
            </a:extLst>
          </p:cNvPr>
          <p:cNvCxnSpPr>
            <a:cxnSpLocks/>
          </p:cNvCxnSpPr>
          <p:nvPr/>
        </p:nvCxnSpPr>
        <p:spPr>
          <a:xfrm>
            <a:off x="556954" y="3849329"/>
            <a:ext cx="11116394" cy="0"/>
          </a:xfrm>
          <a:prstGeom prst="line">
            <a:avLst/>
          </a:prstGeom>
          <a:ln>
            <a:solidFill>
              <a:srgbClr val="9814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573198"/>
      </p:ext>
    </p:extLst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Rozdělení slitin železa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3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3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3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645808-4DEF-4685-9AD4-6D89D6391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69" y="1463631"/>
            <a:ext cx="7545061" cy="4605426"/>
          </a:xfrm>
          <a:prstGeom prst="rect">
            <a:avLst/>
          </a:prstGeom>
        </p:spPr>
      </p:pic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C86354D-B26B-4E9A-8280-4B15870FD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sk-SK"/>
              <a:t>Přednáška č. 6 Základní rozdělení slévárenských slitin  </a:t>
            </a:r>
            <a:endParaRPr lang="sk-SK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56309B4E-0CF3-401E-BD7A-4444E1F1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3</a:t>
            </a:fld>
            <a:r>
              <a:rPr lang="sk-SK" altLang="cs-CZ"/>
              <a:t>/16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4198356428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Charakteristika litiny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4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4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4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>
            <a:normAutofit/>
          </a:bodyPr>
          <a:lstStyle/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Litiny</a:t>
            </a:r>
            <a:r>
              <a:rPr lang="cs-CZ" sz="1800" dirty="0"/>
              <a:t> jsou </a:t>
            </a:r>
            <a:r>
              <a:rPr lang="cs-CZ" sz="1800" dirty="0">
                <a:solidFill>
                  <a:schemeClr val="tx1"/>
                </a:solidFill>
              </a:rPr>
              <a:t>slitiny železa, uhlíku, křemíku, manganu, síry, fosforu s dalšími prvky, ve kterých je obsah uhlíku vyšší než 2,14 hm. %  </a:t>
            </a:r>
          </a:p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Uhlík je v litinách vyloučen ve formě grafitu (grafitické litiny) nebo cementitu (Fe</a:t>
            </a:r>
            <a:r>
              <a:rPr lang="cs-CZ" sz="1800" baseline="-25000" dirty="0">
                <a:solidFill>
                  <a:schemeClr val="tx1"/>
                </a:solidFill>
              </a:rPr>
              <a:t>3</a:t>
            </a:r>
            <a:r>
              <a:rPr lang="cs-CZ" sz="1800" dirty="0">
                <a:solidFill>
                  <a:schemeClr val="tx1"/>
                </a:solidFill>
              </a:rPr>
              <a:t>C) </a:t>
            </a:r>
          </a:p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dirty="0"/>
              <a:t> Většina odlitků se odlévá z tzv. grafitických litin, které mají dobré slévárenské vlastnosti</a:t>
            </a:r>
          </a:p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dirty="0"/>
              <a:t> Litiny, které mají ve struktuře vyloučen cementit, se používají tam, kde odlitek má mít vysokou tvrdost nebo odolnost proti otěru </a:t>
            </a:r>
            <a:endParaRPr lang="cs-CZ" sz="1800" dirty="0">
              <a:solidFill>
                <a:schemeClr val="tx1"/>
              </a:solidFill>
            </a:endParaRPr>
          </a:p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chemeClr val="tx1"/>
                </a:solidFill>
              </a:rPr>
              <a:t>Většina prvků přítomných v litině může být klasifikována podle jejich vlivu na mikrostrukturu:</a:t>
            </a:r>
          </a:p>
          <a:p>
            <a:pPr marL="578358" lvl="1" indent="-285750" algn="just">
              <a:spcBef>
                <a:spcPts val="600"/>
              </a:spcBef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solidFill>
                  <a:schemeClr val="tx1"/>
                </a:solidFill>
              </a:rPr>
              <a:t>primární: C, Si, Mn, P a S</a:t>
            </a:r>
          </a:p>
          <a:p>
            <a:pPr marL="578358" lvl="1" indent="-285750" algn="just">
              <a:spcBef>
                <a:spcPts val="600"/>
              </a:spcBef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solidFill>
                  <a:schemeClr val="tx1"/>
                </a:solidFill>
              </a:rPr>
              <a:t>legující: Cu, Ni a </a:t>
            </a:r>
            <a:r>
              <a:rPr lang="cs-CZ" sz="1800" i="1" dirty="0" err="1">
                <a:solidFill>
                  <a:schemeClr val="tx1"/>
                </a:solidFill>
              </a:rPr>
              <a:t>Mo</a:t>
            </a:r>
            <a:endParaRPr lang="cs-CZ" sz="1800" i="1" dirty="0">
              <a:solidFill>
                <a:schemeClr val="tx1"/>
              </a:solidFill>
            </a:endParaRPr>
          </a:p>
          <a:p>
            <a:pPr marL="578358" lvl="1" indent="-285750" algn="just">
              <a:spcBef>
                <a:spcPts val="600"/>
              </a:spcBef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solidFill>
                  <a:schemeClr val="tx1"/>
                </a:solidFill>
              </a:rPr>
              <a:t>karbidotvorné a perlitotvorné: As, B, Cr, Sn a V</a:t>
            </a:r>
          </a:p>
          <a:p>
            <a:pPr marL="578358" lvl="1" indent="-285750" algn="just">
              <a:spcBef>
                <a:spcPts val="600"/>
              </a:spcBef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solidFill>
                  <a:schemeClr val="tx1"/>
                </a:solidFill>
              </a:rPr>
              <a:t>nežádoucí: As, Bi, Pb, Sb atd.</a:t>
            </a:r>
          </a:p>
          <a:p>
            <a:pPr marL="578358" lvl="1" indent="-285750" algn="just">
              <a:spcBef>
                <a:spcPts val="600"/>
              </a:spcBef>
              <a:buClr>
                <a:srgbClr val="983033"/>
              </a:buClr>
              <a:buFont typeface="Wingdings" panose="05000000000000000000" pitchFamily="2" charset="2"/>
              <a:buChar char="Ø"/>
            </a:pPr>
            <a:r>
              <a:rPr lang="cs-CZ" sz="1800" i="1" dirty="0">
                <a:solidFill>
                  <a:schemeClr val="tx1"/>
                </a:solidFill>
              </a:rPr>
              <a:t>plyny: H, N</a:t>
            </a:r>
            <a:endParaRPr lang="cs-CZ" altLang="cs-CZ" sz="1800" i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F68803A-1081-4421-84D9-6FB4AE944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82" y="3598100"/>
            <a:ext cx="3023214" cy="17584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D481904-686F-4003-ACCE-C87F00CDF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04" y="4555683"/>
            <a:ext cx="2904846" cy="1758400"/>
          </a:xfrm>
          <a:prstGeom prst="rect">
            <a:avLst/>
          </a:prstGeom>
        </p:spPr>
      </p:pic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5E82B76-484B-42B6-96B7-5B9417E50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sk-SK"/>
              <a:t>Přednáška č. 6 Základní rozdělení slévárenských slitin  </a:t>
            </a:r>
            <a:endParaRPr lang="sk-SK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26F12B7A-20D4-4CC0-BCC0-B0A42087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4</a:t>
            </a:fld>
            <a:r>
              <a:rPr lang="sk-SK" altLang="cs-CZ"/>
              <a:t>/16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731716483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Základní rozdělení litin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4BB6F887-2560-4B01-9BE4-753BC9C41D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pl-PL" sz="1800" spc="-30" dirty="0">
                <a:solidFill>
                  <a:schemeClr val="tx1"/>
                </a:solidFill>
                <a:latin typeface="Calibri" panose="020F0502020204030204" pitchFamily="34" charset="0"/>
              </a:rPr>
              <a:t>litiny s lupínkovým grafitem LLG (šedá litina),</a:t>
            </a:r>
          </a:p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pl-PL" sz="1800" spc="-30" dirty="0">
                <a:solidFill>
                  <a:schemeClr val="tx1"/>
                </a:solidFill>
                <a:latin typeface="Calibri" panose="020F0502020204030204" pitchFamily="34" charset="0"/>
              </a:rPr>
              <a:t>litiny s kuličkovým grafitem LKG,</a:t>
            </a:r>
          </a:p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pl-PL" sz="1800" spc="-30" dirty="0">
                <a:solidFill>
                  <a:schemeClr val="tx1"/>
                </a:solidFill>
                <a:latin typeface="Calibri" panose="020F0502020204030204" pitchFamily="34" charset="0"/>
              </a:rPr>
              <a:t>litiny s červíkovitým grafitem LČG,</a:t>
            </a:r>
          </a:p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pl-PL" sz="1800" spc="-30" dirty="0">
                <a:solidFill>
                  <a:schemeClr val="tx1"/>
                </a:solidFill>
                <a:latin typeface="Calibri" panose="020F0502020204030204" pitchFamily="34" charset="0"/>
              </a:rPr>
              <a:t>temperované litiny s bílým lomem TLB, a černým lomem TLČ,</a:t>
            </a:r>
          </a:p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pl-PL" sz="1800" spc="-30" dirty="0">
                <a:solidFill>
                  <a:schemeClr val="tx1"/>
                </a:solidFill>
                <a:latin typeface="Calibri" panose="020F0502020204030204" pitchFamily="34" charset="0"/>
              </a:rPr>
              <a:t>bílá litina je litina bez volně vyloučeného grafitu s volným cementitem,</a:t>
            </a:r>
          </a:p>
          <a:p>
            <a:pPr marL="265113" indent="-265113" algn="just">
              <a:buClr>
                <a:srgbClr val="983033"/>
              </a:buClr>
              <a:buFont typeface="Wingdings" panose="05000000000000000000" pitchFamily="2" charset="2"/>
              <a:buChar char="ü"/>
            </a:pPr>
            <a:r>
              <a:rPr lang="pl-PL" sz="1800" spc="-30" dirty="0">
                <a:solidFill>
                  <a:schemeClr val="tx1"/>
                </a:solidFill>
                <a:latin typeface="Calibri" panose="020F0502020204030204" pitchFamily="34" charset="0"/>
              </a:rPr>
              <a:t>legované litiny pro speciální určení.</a:t>
            </a:r>
          </a:p>
          <a:p>
            <a:pPr marL="0" indent="0">
              <a:buNone/>
            </a:pPr>
            <a:endParaRPr lang="cs-CZ" alt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2518EBC-5C3F-4ED6-B3F6-15F1F4067B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55" y="3395219"/>
            <a:ext cx="3908424" cy="277432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94127D0-6884-4EB0-B766-71BF7A1E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2" y="3207526"/>
            <a:ext cx="5164539" cy="296201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26DE30B-1628-4A06-9060-23F7EFA61F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14" y="751033"/>
            <a:ext cx="3971148" cy="2648725"/>
          </a:xfrm>
          <a:prstGeom prst="rect">
            <a:avLst/>
          </a:prstGeom>
        </p:spPr>
      </p:pic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50286CC-D0CC-460E-AF87-9C0C27759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sk-SK"/>
              <a:t>Přednáška č. 6 Základní rozdělení slévárenských slitin  </a:t>
            </a:r>
            <a:endParaRPr lang="sk-SK" dirty="0"/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37FA5D6F-E891-46A5-9632-D9CAD67F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5</a:t>
            </a:fld>
            <a:r>
              <a:rPr lang="sk-SK" altLang="cs-CZ"/>
              <a:t>/16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722527936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Struktura a mechanické vlastnosti druhů litin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6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6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6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454D9B6-02CC-4B50-85C3-B4187C791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87" y="1024804"/>
            <a:ext cx="9110405" cy="5347613"/>
          </a:xfrm>
          <a:prstGeom prst="rect">
            <a:avLst/>
          </a:prstGeom>
        </p:spPr>
      </p:pic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9EBE0D7-9D90-4343-9435-043D119B7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sk-SK"/>
              <a:t>Přednáška č. 6 Základní rozdělení slévárenských slitin  </a:t>
            </a:r>
            <a:endParaRPr lang="sk-SK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7726318C-4E95-4109-9F6E-C07C5B16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6</a:t>
            </a:fld>
            <a:r>
              <a:rPr lang="sk-SK" altLang="cs-CZ"/>
              <a:t>/16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460953400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Tvary grafitu v  litinách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7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7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7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13209315-A1F6-4BE8-8C04-78D154C6F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576" y="3770709"/>
            <a:ext cx="7150752" cy="2058194"/>
          </a:xfr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25EC6AF-1C5C-4511-82DC-5CC0D6BAB8B4}"/>
              </a:ext>
            </a:extLst>
          </p:cNvPr>
          <p:cNvSpPr txBox="1"/>
          <p:nvPr/>
        </p:nvSpPr>
        <p:spPr>
          <a:xfrm>
            <a:off x="2966224" y="3429000"/>
            <a:ext cx="412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3EA7BEC-97BB-4E67-856A-EEF04BD1EF45}"/>
              </a:ext>
            </a:extLst>
          </p:cNvPr>
          <p:cNvSpPr txBox="1"/>
          <p:nvPr/>
        </p:nvSpPr>
        <p:spPr>
          <a:xfrm>
            <a:off x="4672361" y="3429000"/>
            <a:ext cx="412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0E72363-BECF-4B08-8FA6-E332C43E974E}"/>
              </a:ext>
            </a:extLst>
          </p:cNvPr>
          <p:cNvSpPr txBox="1"/>
          <p:nvPr/>
        </p:nvSpPr>
        <p:spPr>
          <a:xfrm>
            <a:off x="6579220" y="3447353"/>
            <a:ext cx="412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3.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C0B7EED-A413-4BB7-B0C2-DD03811236B7}"/>
              </a:ext>
            </a:extLst>
          </p:cNvPr>
          <p:cNvSpPr txBox="1"/>
          <p:nvPr/>
        </p:nvSpPr>
        <p:spPr>
          <a:xfrm>
            <a:off x="8411175" y="3445173"/>
            <a:ext cx="412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4.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A6DC85B-F9A7-40A4-9A3E-3276A49A8C17}"/>
              </a:ext>
            </a:extLst>
          </p:cNvPr>
          <p:cNvSpPr txBox="1"/>
          <p:nvPr/>
        </p:nvSpPr>
        <p:spPr>
          <a:xfrm>
            <a:off x="1449658" y="1696230"/>
            <a:ext cx="3222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98141B"/>
              </a:buClr>
              <a:buAutoNum type="arabicPeriod"/>
            </a:pPr>
            <a:r>
              <a:rPr lang="cs-CZ" i="1" dirty="0"/>
              <a:t>Šedá litina</a:t>
            </a:r>
          </a:p>
          <a:p>
            <a:pPr marL="342900" indent="-342900" algn="just">
              <a:buClr>
                <a:srgbClr val="98141B"/>
              </a:buClr>
              <a:buAutoNum type="arabicPeriod"/>
            </a:pPr>
            <a:r>
              <a:rPr lang="cs-CZ" i="1" dirty="0"/>
              <a:t>Tvárná litina</a:t>
            </a:r>
          </a:p>
          <a:p>
            <a:pPr marL="342900" indent="-342900" algn="just">
              <a:buClr>
                <a:srgbClr val="98141B"/>
              </a:buClr>
              <a:buAutoNum type="arabicPeriod"/>
            </a:pPr>
            <a:r>
              <a:rPr lang="cs-CZ" i="1" dirty="0"/>
              <a:t>Vermikulární litina</a:t>
            </a:r>
          </a:p>
          <a:p>
            <a:pPr marL="342900" indent="-342900" algn="just">
              <a:buClr>
                <a:srgbClr val="98141B"/>
              </a:buClr>
              <a:buAutoNum type="arabicPeriod"/>
            </a:pPr>
            <a:r>
              <a:rPr lang="cs-CZ" i="1" dirty="0"/>
              <a:t>Temperovaná litina 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81F655DE-285F-4B19-9474-6350CA41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71" y="973837"/>
            <a:ext cx="3700628" cy="2471890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344687D3-1E05-4A48-84A8-6522982C0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77" y="964161"/>
            <a:ext cx="3699593" cy="2482051"/>
          </a:xfrm>
          <a:prstGeom prst="rect">
            <a:avLst/>
          </a:prstGeom>
        </p:spPr>
      </p:pic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9BC4375-6EB1-48B1-889D-0671633AC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sk-SK"/>
              <a:t>Přednáška č. 6 Základní rozdělení slévárenských slitin  </a:t>
            </a:r>
            <a:endParaRPr lang="sk-SK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177A2F-A886-401A-BF4B-5ED2C8FC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7</a:t>
            </a:fld>
            <a:r>
              <a:rPr lang="sk-SK" altLang="cs-CZ"/>
              <a:t>/16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697383286"/>
      </p:ext>
    </p:extLst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Základní chemické složení litin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4BB6F887-2560-4B01-9BE4-753BC9C41D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5" y="965199"/>
            <a:ext cx="6216764" cy="5613401"/>
          </a:xfrm>
        </p:spPr>
        <p:txBody>
          <a:bodyPr>
            <a:normAutofit/>
          </a:bodyPr>
          <a:lstStyle/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/>
              <a:t>Hlavní prvky v litině jsou: 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dirty="0"/>
              <a:t>železo, uhlík, křemík, mangan, fosfor, síra a prvky z očkujících přísad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/>
              <a:t>U legovaných nebo speciálních litin to mohou být: 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nikl, měď, molybden, cín, titan, chrom 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/>
              <a:t>Prvky, které se dostávají do litin y z výchozích surovin při druhování a jejich přítomnost je většinou nežádoucí:</a:t>
            </a:r>
            <a:r>
              <a:rPr lang="cs-CZ" altLang="cs-CZ" sz="1800" dirty="0"/>
              <a:t> </a:t>
            </a:r>
          </a:p>
          <a:p>
            <a:pPr lvl="1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olovo, vizmut (bizmut zastaralé označení), antimon, arsen, bor, hliník, vanad, zirkon a pokud se nejedná o legující přísadu, tak je to i chrom, cín a titan 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altLang="cs-CZ" sz="1800" dirty="0"/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Plyny představující vodík, dusík a kyslík mohu spolu působit při vzniku krystalizačních zárodků v litinách a tím iniciovat grafitizaci, ale za určitých okolností způsobují vnitřní vady v odlitku typu uzavřených bublin.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1CC468C-DBED-4F5F-BE79-0C2ECEC61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343" y="3755129"/>
            <a:ext cx="4320911" cy="16797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885F3A7-146F-4E27-92D6-292FF92E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344" y="2108753"/>
            <a:ext cx="4320911" cy="167975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7360D9A-1897-4715-838E-56194D076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345" y="443140"/>
            <a:ext cx="4320910" cy="167975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C5BE1390-8438-443D-9855-659FC5EB8C14}"/>
              </a:ext>
            </a:extLst>
          </p:cNvPr>
          <p:cNvSpPr txBox="1"/>
          <p:nvPr/>
        </p:nvSpPr>
        <p:spPr>
          <a:xfrm>
            <a:off x="6748256" y="1193378"/>
            <a:ext cx="42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98141B"/>
                </a:solidFill>
              </a:rPr>
              <a:t>1.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CC30DC3-129B-4FDB-A20E-E968D6D5848C}"/>
              </a:ext>
            </a:extLst>
          </p:cNvPr>
          <p:cNvSpPr txBox="1"/>
          <p:nvPr/>
        </p:nvSpPr>
        <p:spPr>
          <a:xfrm>
            <a:off x="6748256" y="2767534"/>
            <a:ext cx="42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98141B"/>
                </a:solidFill>
              </a:rPr>
              <a:t>2.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E6FEAC0-BA67-4B4F-9E61-FA3D08ADA8BB}"/>
              </a:ext>
            </a:extLst>
          </p:cNvPr>
          <p:cNvSpPr txBox="1"/>
          <p:nvPr/>
        </p:nvSpPr>
        <p:spPr>
          <a:xfrm>
            <a:off x="6748256" y="4396934"/>
            <a:ext cx="429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98141B"/>
                </a:solidFill>
              </a:rPr>
              <a:t>3.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88D1A3E2-F481-4C34-8876-555CF88C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sk-SK"/>
              <a:t>Přednáška č. 6 Základní rozdělení slévárenských slitin  </a:t>
            </a: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53EC79D-CE40-445E-87CA-7558CA98D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8</a:t>
            </a:fld>
            <a:r>
              <a:rPr lang="sk-SK" altLang="cs-CZ"/>
              <a:t>/16</a:t>
            </a:r>
            <a:endParaRPr lang="sk-SK" alt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EF12AB1-AEA3-48BD-B4BA-78113FB2BE66}"/>
              </a:ext>
            </a:extLst>
          </p:cNvPr>
          <p:cNvSpPr txBox="1"/>
          <p:nvPr/>
        </p:nvSpPr>
        <p:spPr>
          <a:xfrm>
            <a:off x="7522026" y="5539520"/>
            <a:ext cx="3853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cs-CZ" altLang="cs-CZ" sz="1800" i="1" dirty="0"/>
              <a:t>Tvárná litina 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cs-CZ" altLang="cs-CZ" sz="1800" i="1" dirty="0"/>
              <a:t>Temperovaná litina s bílým lomem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cs-CZ" altLang="cs-CZ" sz="1800" i="1" dirty="0"/>
              <a:t>Mikrostruktura bílé litiny </a:t>
            </a:r>
          </a:p>
        </p:txBody>
      </p:sp>
    </p:spTree>
    <p:extLst>
      <p:ext uri="{BB962C8B-B14F-4D97-AF65-F5344CB8AC3E}">
        <p14:creationId xmlns:p14="http://schemas.microsoft.com/office/powerpoint/2010/main" val="1491354619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Chemické složení grafitických litin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313F834-97BA-4735-8723-855A2C447C30}"/>
              </a:ext>
            </a:extLst>
          </p:cNvPr>
          <p:cNvSpPr txBox="1"/>
          <p:nvPr/>
        </p:nvSpPr>
        <p:spPr>
          <a:xfrm>
            <a:off x="535259" y="1248937"/>
            <a:ext cx="111512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b="1" dirty="0"/>
              <a:t>Vliv Si na pseudobinární diagram Fe – C – Si </a:t>
            </a:r>
          </a:p>
          <a:p>
            <a:pPr algn="just"/>
            <a:endParaRPr lang="cs-CZ" dirty="0"/>
          </a:p>
          <a:p>
            <a:pPr marL="742950" lvl="1" indent="-285750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i="1" dirty="0"/>
              <a:t>teplota eutektická,</a:t>
            </a:r>
          </a:p>
          <a:p>
            <a:pPr marL="742950" lvl="1" indent="-285750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i="1" dirty="0"/>
              <a:t> teplota eutektoidní,</a:t>
            </a:r>
          </a:p>
          <a:p>
            <a:pPr marL="742950" lvl="1" indent="-285750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i="1" dirty="0"/>
              <a:t> koncentrace eutektického bodu, </a:t>
            </a:r>
          </a:p>
          <a:p>
            <a:pPr marL="742950" lvl="1" indent="-285750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i="1" dirty="0"/>
              <a:t> koncentrace eutektoidního bodu,</a:t>
            </a:r>
          </a:p>
          <a:p>
            <a:pPr marL="742950" lvl="1" indent="-285750" algn="just"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i="1" dirty="0"/>
              <a:t> mezní rozpustnost uhlíku v austenitu</a:t>
            </a:r>
          </a:p>
          <a:p>
            <a:pPr>
              <a:buClr>
                <a:srgbClr val="98141B"/>
              </a:buClr>
            </a:pP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98EC25D-7F15-457F-8D35-C5FF4A341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434" y="3309032"/>
            <a:ext cx="6937894" cy="236121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D1536BD-63A6-46F3-8AA1-C0E4CF5A0CAD}"/>
              </a:ext>
            </a:extLst>
          </p:cNvPr>
          <p:cNvSpPr txBox="1"/>
          <p:nvPr/>
        </p:nvSpPr>
        <p:spPr>
          <a:xfrm>
            <a:off x="2245903" y="5838686"/>
            <a:ext cx="849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Vliv Si na polohu a interval teplot a koncentrací v diagramu Fe – C – Si </a:t>
            </a:r>
          </a:p>
        </p:txBody>
      </p:sp>
      <p:sp>
        <p:nvSpPr>
          <p:cNvPr id="12" name="Šipka: doleva 11">
            <a:extLst>
              <a:ext uri="{FF2B5EF4-FFF2-40B4-BE49-F238E27FC236}">
                <a16:creationId xmlns:a16="http://schemas.microsoft.com/office/drawing/2014/main" id="{6CC82AC5-4118-4FB9-A1BB-8B165B0C0976}"/>
              </a:ext>
            </a:extLst>
          </p:cNvPr>
          <p:cNvSpPr/>
          <p:nvPr/>
        </p:nvSpPr>
        <p:spPr>
          <a:xfrm>
            <a:off x="2507346" y="5387877"/>
            <a:ext cx="613317" cy="1824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nahoru 12">
            <a:extLst>
              <a:ext uri="{FF2B5EF4-FFF2-40B4-BE49-F238E27FC236}">
                <a16:creationId xmlns:a16="http://schemas.microsoft.com/office/drawing/2014/main" id="{56809954-B31A-4176-817C-76BCCFFDBFB8}"/>
              </a:ext>
            </a:extLst>
          </p:cNvPr>
          <p:cNvSpPr/>
          <p:nvPr/>
        </p:nvSpPr>
        <p:spPr>
          <a:xfrm>
            <a:off x="2362381" y="4758039"/>
            <a:ext cx="189570" cy="5916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F9461CFA-F74A-4814-957C-AC8AB96BE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sk-SK"/>
              <a:t>Přednáška č. 6 Základní rozdělení slévárenských slitin  </a:t>
            </a: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2843C0C5-3469-4A6F-916E-72D48955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9</a:t>
            </a:fld>
            <a:r>
              <a:rPr lang="sk-SK" altLang="cs-CZ"/>
              <a:t>/16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959284247"/>
      </p:ext>
    </p:extLst>
  </p:cSld>
  <p:clrMapOvr>
    <a:masterClrMapping/>
  </p:clrMapOvr>
  <p:transition spd="slow" advClick="0"/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5977</TotalTime>
  <Words>1735</Words>
  <Application>Microsoft Office PowerPoint</Application>
  <PresentationFormat>Širokoúhlá obrazovka</PresentationFormat>
  <Paragraphs>203</Paragraphs>
  <Slides>16</Slides>
  <Notes>16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Wingdings</vt:lpstr>
      <vt:lpstr>Motiv Office</vt:lpstr>
      <vt:lpstr> Vysoká škola technická a ekonomická v Českých Budějovicích</vt:lpstr>
      <vt:lpstr> Vysoká škola technická a ekonomická v Českých Budějovicích</vt:lpstr>
      <vt:lpstr>Rozdělení slitin železa </vt:lpstr>
      <vt:lpstr>Charakteristika litiny</vt:lpstr>
      <vt:lpstr> Základní rozdělení litin </vt:lpstr>
      <vt:lpstr>Struktura a mechanické vlastnosti druhů litin</vt:lpstr>
      <vt:lpstr>Tvary grafitu v  litinách </vt:lpstr>
      <vt:lpstr>Základní chemické složení litin </vt:lpstr>
      <vt:lpstr>Chemické složení grafitických litin </vt:lpstr>
      <vt:lpstr>Suroviny pro tavení litin </vt:lpstr>
      <vt:lpstr> Suroviny pro tavení litin </vt:lpstr>
      <vt:lpstr>Suroviny pro tavení litin </vt:lpstr>
      <vt:lpstr>Výhody a nevýhody slitin železa  </vt:lpstr>
      <vt:lpstr>Suroviny pro tavení litin </vt:lpstr>
      <vt:lpstr>Použitá literatura</vt:lpstr>
      <vt:lpstr>Použitá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Monika</dc:creator>
  <cp:lastModifiedBy>Ladislav Socha</cp:lastModifiedBy>
  <cp:revision>208</cp:revision>
  <dcterms:created xsi:type="dcterms:W3CDTF">2015-10-09T09:08:26Z</dcterms:created>
  <dcterms:modified xsi:type="dcterms:W3CDTF">2022-01-13T07:19:23Z</dcterms:modified>
</cp:coreProperties>
</file>