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</p:sldMasterIdLst>
  <p:notesMasterIdLst>
    <p:notesMasterId r:id="rId29"/>
  </p:notesMasterIdLst>
  <p:sldIdLst>
    <p:sldId id="369" r:id="rId2"/>
    <p:sldId id="334" r:id="rId3"/>
    <p:sldId id="364" r:id="rId4"/>
    <p:sldId id="335" r:id="rId5"/>
    <p:sldId id="340" r:id="rId6"/>
    <p:sldId id="341" r:id="rId7"/>
    <p:sldId id="365" r:id="rId8"/>
    <p:sldId id="343" r:id="rId9"/>
    <p:sldId id="366" r:id="rId10"/>
    <p:sldId id="345" r:id="rId11"/>
    <p:sldId id="346" r:id="rId12"/>
    <p:sldId id="367" r:id="rId13"/>
    <p:sldId id="347" r:id="rId14"/>
    <p:sldId id="350" r:id="rId15"/>
    <p:sldId id="349" r:id="rId16"/>
    <p:sldId id="352" r:id="rId17"/>
    <p:sldId id="356" r:id="rId18"/>
    <p:sldId id="348" r:id="rId19"/>
    <p:sldId id="357" r:id="rId20"/>
    <p:sldId id="368" r:id="rId21"/>
    <p:sldId id="360" r:id="rId22"/>
    <p:sldId id="361" r:id="rId23"/>
    <p:sldId id="362" r:id="rId24"/>
    <p:sldId id="351" r:id="rId25"/>
    <p:sldId id="353" r:id="rId26"/>
    <p:sldId id="354" r:id="rId27"/>
    <p:sldId id="35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e Roučková" initials="LR" lastIdx="1" clrIdx="0">
    <p:extLst>
      <p:ext uri="{19B8F6BF-5375-455C-9EA6-DF929625EA0E}">
        <p15:presenceInfo xmlns:p15="http://schemas.microsoft.com/office/powerpoint/2012/main" userId="S::16339@mail.vstecb.cz::4a329f4c-a6e4-4a63-a65a-36dadd6b44b1" providerId="AD"/>
      </p:ext>
    </p:extLst>
  </p:cmAuthor>
  <p:cmAuthor id="2" name="Kamil Koza" initials="KK" lastIdx="1" clrIdx="1">
    <p:extLst>
      <p:ext uri="{19B8F6BF-5375-455C-9EA6-DF929625EA0E}">
        <p15:presenceInfo xmlns:p15="http://schemas.microsoft.com/office/powerpoint/2012/main" userId="Kamil Koz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1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7444" autoAdjust="0"/>
  </p:normalViewPr>
  <p:slideViewPr>
    <p:cSldViewPr snapToGrid="0">
      <p:cViewPr varScale="1">
        <p:scale>
          <a:sx n="108" d="100"/>
          <a:sy n="108" d="100"/>
        </p:scale>
        <p:origin x="114" y="11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266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13.01.2022</a:t>
            </a:fld>
            <a:endParaRPr lang="cs-CZ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:a16="http://schemas.microsoft.com/office/drawing/2014/main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:a16="http://schemas.microsoft.com/office/drawing/2014/main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:a16="http://schemas.microsoft.com/office/drawing/2014/main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6799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0901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422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5348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6791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2057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6949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0016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0649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952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AC7EC-89F2-3946-BE34-997CEAFD66F6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64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3328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0654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2677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836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0333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88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3659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1552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8395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2507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8398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3301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AC7EC-89F2-3946-BE34-997CEAFD66F6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28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1610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767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7E466E-40E1-4441-BABD-D347ADBFB6D7}" type="datetimeFigureOut">
              <a:rPr lang="sk-SK" smtClean="0"/>
              <a:pPr>
                <a:defRPr/>
              </a:pPr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B1D7E-5C34-B64F-BD06-258E36215471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294546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774B43-6C96-4A40-A808-580195111A64}" type="datetimeFigureOut">
              <a:rPr lang="sk-SK" smtClean="0"/>
              <a:pPr>
                <a:defRPr/>
              </a:pPr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86F83-658E-734E-B2D6-C089A0C8927C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55943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DF539-959D-B34E-8709-EBEF908FF6A6}" type="datetimeFigureOut">
              <a:rPr lang="sk-SK" smtClean="0"/>
              <a:pPr>
                <a:defRPr/>
              </a:pPr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3E346-8FF3-E940-B041-3BCDA563A3A6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37018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A7EFCF-2DF6-BE46-9AFE-ACD35B994AF3}" type="datetimeFigureOut">
              <a:rPr lang="sk-SK" smtClean="0"/>
              <a:pPr>
                <a:defRPr/>
              </a:pPr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64664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5F735B-88E7-154D-BF7F-47988E167A22}" type="datetimeFigureOut">
              <a:rPr lang="sk-SK" smtClean="0"/>
              <a:pPr>
                <a:defRPr/>
              </a:pPr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D6F78-11B3-2F44-8E28-F00375AFEB20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90542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F5467-32E8-8E48-8A31-046EA149BFB6}" type="datetimeFigureOut">
              <a:rPr lang="sk-SK" smtClean="0"/>
              <a:pPr>
                <a:defRPr/>
              </a:pPr>
              <a:t>13. 1. 2022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9CFDD-4BB7-E040-A703-D885B8F7A5F8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5895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250DC9-7735-6E44-AF04-D509739D264D}" type="datetimeFigureOut">
              <a:rPr lang="sk-SK" smtClean="0"/>
              <a:pPr>
                <a:defRPr/>
              </a:pPr>
              <a:t>13. 1. 2022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AB8B44-A719-9A43-BC2A-4E13B0219636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0471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073CED-BC59-C24A-AEAD-E0BC76ED2908}" type="datetimeFigureOut">
              <a:rPr lang="sk-SK" smtClean="0"/>
              <a:pPr>
                <a:defRPr/>
              </a:pPr>
              <a:t>13. 1. 2022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9CACA-88A4-DF48-B2B1-21296B9A5FCD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95081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88AA41-7A2C-3347-A03E-522E0D6D2781}" type="datetimeFigureOut">
              <a:rPr lang="sk-SK" smtClean="0"/>
              <a:pPr>
                <a:defRPr/>
              </a:pPr>
              <a:t>13. 1. 2022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4A00B-BB65-9541-BBE2-F2C7D3CA9B0B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7867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361FDB-6227-8840-BDF9-F018B1B7C7D3}" type="datetimeFigureOut">
              <a:rPr lang="sk-SK" smtClean="0"/>
              <a:pPr>
                <a:defRPr/>
              </a:pPr>
              <a:t>13. 1. 2022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17D85-8CDA-5F43-89CD-3D83123EFD9B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11417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31397B-A09D-584B-BF39-D05BF5269078}" type="datetimeFigureOut">
              <a:rPr lang="sk-SK" smtClean="0"/>
              <a:pPr>
                <a:defRPr/>
              </a:pPr>
              <a:t>13. 1. 2022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303C0-B19C-2B48-9660-EBD0F9BC4F1E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80949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BE5B89-A59B-AA43-BC59-2D5FE768FFE6}" type="datetimeFigureOut">
              <a:rPr lang="sk-SK" smtClean="0"/>
              <a:pPr>
                <a:defRPr/>
              </a:pPr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77591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1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11" Type="http://schemas.openxmlformats.org/officeDocument/2006/relationships/image" Target="../media/image68.emf"/><Relationship Id="rId5" Type="http://schemas.openxmlformats.org/officeDocument/2006/relationships/image" Target="../media/image62.png"/><Relationship Id="rId10" Type="http://schemas.openxmlformats.org/officeDocument/2006/relationships/image" Target="../media/image67.emf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emf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12" Type="http://schemas.openxmlformats.org/officeDocument/2006/relationships/image" Target="../media/image7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1.jpeg"/><Relationship Id="rId10" Type="http://schemas.openxmlformats.org/officeDocument/2006/relationships/image" Target="../media/image86.emf"/><Relationship Id="rId4" Type="http://schemas.openxmlformats.org/officeDocument/2006/relationships/image" Target="../media/image80.emf"/><Relationship Id="rId9" Type="http://schemas.openxmlformats.org/officeDocument/2006/relationships/image" Target="../media/image8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Moderní slévárenské</a:t>
            </a: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technologie</a:t>
            </a:r>
            <a:endParaRPr lang="cs-CZ" altLang="cs-CZ" sz="66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i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Přednášky pro studijní program Strojírenství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Doc. Ing. Ladislav SOCHA, Ph.D. a kol.</a:t>
            </a:r>
            <a:endParaRPr lang="cs-CZ" altLang="cs-CZ" sz="2400" b="1" spc="10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533213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96A4D6D0-9C23-4834-8E15-6A12A5037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56" y="1100667"/>
            <a:ext cx="9736540" cy="5532556"/>
          </a:xfrm>
          <a:prstGeom prst="rect">
            <a:avLst/>
          </a:prstGeom>
        </p:spPr>
      </p:pic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Plynulé odlévání oceli (ZPO)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691310" y="5161565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3" y="945844"/>
            <a:ext cx="8544606" cy="5613401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Nahrazuje stávající postup odlévání oceli ingotovou cestou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Rozšíření této technologie je způsobeno nejen neustále se zvyšujícími požadavky na kvalitu vyráběné oceli, ale také ekonomickými a výrobními ukazateli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Princip plynulého odlévání lze definovat jako technologický postup, při kterém je tekutá ocel průběžně zpracovávána na předlitek, který může mít různé tvary dle požadavků pro následné tváření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Při porovnání procesu plynulého odlévání s klasickou technologií odlévání oceli do kokil lze výhody plynulého odlévání shrnout do následujících bodů: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Vysoká efektivnost výroby – způsobena výrazným zvýšením výtěžku oceli na finální výrobek a úsporu energie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Racionalizace živé práce – vypuštěním výrobních mezioperací – snížení nákladů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Vyšší úroveň kultury práce – snížením podílu fyzicky namáhavé práce a zvýšením úrovně bezpečnosti práce, zlepšení podmínek pro zvyšování kvality – vyloučením subjektivních vlivů na jakost výroby a dosažení vyšší homogenity a jakosti </a:t>
            </a:r>
            <a:r>
              <a:rPr lang="cs-CZ" altLang="cs-CZ" sz="1800" i="1" dirty="0" err="1"/>
              <a:t>předlitků</a:t>
            </a:r>
            <a:endParaRPr lang="cs-CZ" altLang="cs-CZ" sz="1800" i="1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24DD849-AA76-416C-BEB6-B6115053D5E4}"/>
              </a:ext>
            </a:extLst>
          </p:cNvPr>
          <p:cNvSpPr txBox="1"/>
          <p:nvPr/>
        </p:nvSpPr>
        <p:spPr>
          <a:xfrm>
            <a:off x="7176975" y="6264012"/>
            <a:ext cx="3526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/>
              <a:t>Zařízení pro plynulé odlévání oceli </a:t>
            </a:r>
          </a:p>
        </p:txBody>
      </p:sp>
    </p:spTree>
    <p:extLst>
      <p:ext uri="{BB962C8B-B14F-4D97-AF65-F5344CB8AC3E}">
        <p14:creationId xmlns:p14="http://schemas.microsoft.com/office/powerpoint/2010/main" val="180693024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Plynulé odlévání oceli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45844"/>
            <a:ext cx="5986160" cy="5613401"/>
          </a:xfrm>
        </p:spPr>
        <p:txBody>
          <a:bodyPr>
            <a:normAutofit/>
          </a:bodyPr>
          <a:lstStyle/>
          <a:p>
            <a:pPr marL="265113" marR="0" lvl="0" indent="-265113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3033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cs-CZ" sz="1800" spc="-30" dirty="0">
                <a:solidFill>
                  <a:prstClr val="black"/>
                </a:solidFill>
                <a:latin typeface="Calibri" panose="020F0502020204030204" pitchFamily="34" charset="0"/>
              </a:rPr>
              <a:t>N</a:t>
            </a:r>
            <a:r>
              <a:rPr kumimoji="0" lang="cs-CZ" sz="1800" b="0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ahrazení</a:t>
            </a:r>
            <a:r>
              <a:rPr kumimoji="0" lang="cs-CZ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odlévání oceli do kokil</a:t>
            </a:r>
          </a:p>
          <a:p>
            <a:pPr marL="265113" marR="0" lvl="0" indent="-265113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3033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Princip: </a:t>
            </a:r>
            <a:r>
              <a:rPr kumimoji="0" lang="cs-CZ" sz="1800" b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průběžné zpracování tekuté oceli na předlitky různých tvarů a velikostí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i="1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A9A074-9782-4423-ABC9-58210AC55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144" y="973443"/>
            <a:ext cx="5481552" cy="49229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674988F-DC90-474C-8FF8-87D762871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61" y="2500994"/>
            <a:ext cx="2944623" cy="165215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EBC1973-9389-4A6E-994B-CF2044DB9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748" y="2235050"/>
            <a:ext cx="2542252" cy="195088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84D49-20FA-42DE-8052-1D0DEB38A3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661" y="4467846"/>
            <a:ext cx="2944622" cy="165346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5C7CCF2-376F-47C6-82ED-530460F61D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4721" y="4433361"/>
            <a:ext cx="2930793" cy="16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83177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Plynulé odlévání oceli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45844"/>
            <a:ext cx="5986160" cy="5613401"/>
          </a:xfrm>
        </p:spPr>
        <p:txBody>
          <a:bodyPr>
            <a:normAutofit/>
          </a:bodyPr>
          <a:lstStyle/>
          <a:p>
            <a:pPr marL="265113" marR="0" lvl="0" indent="-265113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3033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cs-CZ" sz="1800" spc="-30" dirty="0">
                <a:solidFill>
                  <a:prstClr val="black"/>
                </a:solidFill>
                <a:latin typeface="Calibri" panose="020F0502020204030204" pitchFamily="34" charset="0"/>
              </a:rPr>
              <a:t>Příklad různých typů </a:t>
            </a:r>
            <a:r>
              <a:rPr lang="cs-CZ" sz="1800" spc="-30" dirty="0" err="1">
                <a:solidFill>
                  <a:prstClr val="black"/>
                </a:solidFill>
                <a:latin typeface="Calibri" panose="020F0502020204030204" pitchFamily="34" charset="0"/>
              </a:rPr>
              <a:t>předlitků</a:t>
            </a:r>
            <a:r>
              <a:rPr lang="cs-CZ" sz="1800" spc="-30" dirty="0">
                <a:solidFill>
                  <a:prstClr val="black"/>
                </a:solidFill>
                <a:latin typeface="Calibri" panose="020F0502020204030204" pitchFamily="34" charset="0"/>
              </a:rPr>
              <a:t> a jejich názvosloví</a:t>
            </a:r>
            <a:endParaRPr kumimoji="0" lang="cs-CZ" sz="18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i="1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D292BA1-D468-45B4-9628-EAC2433CDC3C}"/>
              </a:ext>
            </a:extLst>
          </p:cNvPr>
          <p:cNvSpPr/>
          <p:nvPr/>
        </p:nvSpPr>
        <p:spPr>
          <a:xfrm>
            <a:off x="483655" y="1768938"/>
            <a:ext cx="1269125" cy="1015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500x400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9CD510EE-CF90-4C34-B6EA-95D97AE44F51}"/>
              </a:ext>
            </a:extLst>
          </p:cNvPr>
          <p:cNvSpPr/>
          <p:nvPr/>
        </p:nvSpPr>
        <p:spPr>
          <a:xfrm>
            <a:off x="3812076" y="1490512"/>
            <a:ext cx="1269125" cy="126912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Ø 500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B5B4EF3B-E27A-435E-A042-C0FC7FBDDA2A}"/>
              </a:ext>
            </a:extLst>
          </p:cNvPr>
          <p:cNvGrpSpPr/>
          <p:nvPr/>
        </p:nvGrpSpPr>
        <p:grpSpPr>
          <a:xfrm>
            <a:off x="7619948" y="1540861"/>
            <a:ext cx="2664787" cy="1142212"/>
            <a:chOff x="822272" y="4076218"/>
            <a:chExt cx="3779469" cy="1620000"/>
          </a:xfrm>
        </p:grpSpPr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1F28D25D-C0F8-462B-9425-5F0275DB899A}"/>
                </a:ext>
              </a:extLst>
            </p:cNvPr>
            <p:cNvSpPr/>
            <p:nvPr/>
          </p:nvSpPr>
          <p:spPr>
            <a:xfrm>
              <a:off x="822272" y="4742218"/>
              <a:ext cx="3772800" cy="28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dirty="0"/>
                <a:t>1048x450</a:t>
              </a:r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5D14603B-CCBF-43EB-8840-D70E72F127CF}"/>
                </a:ext>
              </a:extLst>
            </p:cNvPr>
            <p:cNvSpPr/>
            <p:nvPr/>
          </p:nvSpPr>
          <p:spPr>
            <a:xfrm>
              <a:off x="822272" y="4076218"/>
              <a:ext cx="288000" cy="162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273C2455-140B-422E-9334-58D0F724A94F}"/>
                </a:ext>
              </a:extLst>
            </p:cNvPr>
            <p:cNvSpPr/>
            <p:nvPr/>
          </p:nvSpPr>
          <p:spPr>
            <a:xfrm>
              <a:off x="4313741" y="4076218"/>
              <a:ext cx="288000" cy="162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3721D51B-1B72-4774-BD0D-38EB87422878}"/>
              </a:ext>
            </a:extLst>
          </p:cNvPr>
          <p:cNvGrpSpPr/>
          <p:nvPr/>
        </p:nvGrpSpPr>
        <p:grpSpPr>
          <a:xfrm>
            <a:off x="10682059" y="1716000"/>
            <a:ext cx="1111753" cy="967073"/>
            <a:chOff x="6670002" y="4076218"/>
            <a:chExt cx="1576800" cy="1371600"/>
          </a:xfrm>
        </p:grpSpPr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CBF90539-FD72-4A51-8030-36A372E8BC87}"/>
                </a:ext>
              </a:extLst>
            </p:cNvPr>
            <p:cNvSpPr/>
            <p:nvPr/>
          </p:nvSpPr>
          <p:spPr>
            <a:xfrm>
              <a:off x="6670002" y="4076218"/>
              <a:ext cx="288000" cy="1371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1631BA29-B762-4794-8F33-07EC283CA8B5}"/>
                </a:ext>
              </a:extLst>
            </p:cNvPr>
            <p:cNvSpPr/>
            <p:nvPr/>
          </p:nvSpPr>
          <p:spPr>
            <a:xfrm>
              <a:off x="7958802" y="4076218"/>
              <a:ext cx="288000" cy="1371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463D37F6-858E-4DDF-AC41-F73B33E542BA}"/>
                </a:ext>
              </a:extLst>
            </p:cNvPr>
            <p:cNvSpPr/>
            <p:nvPr/>
          </p:nvSpPr>
          <p:spPr>
            <a:xfrm>
              <a:off x="6670002" y="4618018"/>
              <a:ext cx="1576800" cy="28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dirty="0"/>
                <a:t>438x381</a:t>
              </a:r>
            </a:p>
          </p:txBody>
        </p:sp>
      </p:grpSp>
      <p:sp>
        <p:nvSpPr>
          <p:cNvPr id="27" name="Obdélník 26">
            <a:extLst>
              <a:ext uri="{FF2B5EF4-FFF2-40B4-BE49-F238E27FC236}">
                <a16:creationId xmlns:a16="http://schemas.microsoft.com/office/drawing/2014/main" id="{EDA65D9B-CBAB-48A2-8204-54CFBC788D45}"/>
              </a:ext>
            </a:extLst>
          </p:cNvPr>
          <p:cNvSpPr/>
          <p:nvPr/>
        </p:nvSpPr>
        <p:spPr>
          <a:xfrm>
            <a:off x="392672" y="4131009"/>
            <a:ext cx="3883521" cy="6345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1530x250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55FC420-731B-45AF-9B67-20655EE18043}"/>
              </a:ext>
            </a:extLst>
          </p:cNvPr>
          <p:cNvSpPr/>
          <p:nvPr/>
        </p:nvSpPr>
        <p:spPr>
          <a:xfrm>
            <a:off x="392672" y="3467962"/>
            <a:ext cx="8122397" cy="553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3200x218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E9FDA55A-0280-47CE-9D1E-EB89D21F1B23}"/>
              </a:ext>
            </a:extLst>
          </p:cNvPr>
          <p:cNvSpPr/>
          <p:nvPr/>
        </p:nvSpPr>
        <p:spPr>
          <a:xfrm>
            <a:off x="1274069" y="5903033"/>
            <a:ext cx="4264258" cy="1269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1680x50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21A701FA-94E7-46ED-A408-23FC92925437}"/>
              </a:ext>
            </a:extLst>
          </p:cNvPr>
          <p:cNvSpPr/>
          <p:nvPr/>
        </p:nvSpPr>
        <p:spPr>
          <a:xfrm>
            <a:off x="4773069" y="4131758"/>
            <a:ext cx="1015300" cy="2538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400x100</a:t>
            </a:r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EE22C26-582B-40D1-9886-2A4852143EC8}"/>
              </a:ext>
            </a:extLst>
          </p:cNvPr>
          <p:cNvGrpSpPr/>
          <p:nvPr/>
        </p:nvGrpSpPr>
        <p:grpSpPr>
          <a:xfrm>
            <a:off x="9027543" y="5174170"/>
            <a:ext cx="2161605" cy="634562"/>
            <a:chOff x="7085113" y="1875039"/>
            <a:chExt cx="3065805" cy="900000"/>
          </a:xfrm>
        </p:grpSpPr>
        <p:sp>
          <p:nvSpPr>
            <p:cNvPr id="31" name="Obdélník 30">
              <a:extLst>
                <a:ext uri="{FF2B5EF4-FFF2-40B4-BE49-F238E27FC236}">
                  <a16:creationId xmlns:a16="http://schemas.microsoft.com/office/drawing/2014/main" id="{5A8A38D2-4EB1-4844-A718-17E53AF963DB}"/>
                </a:ext>
              </a:extLst>
            </p:cNvPr>
            <p:cNvSpPr/>
            <p:nvPr/>
          </p:nvSpPr>
          <p:spPr>
            <a:xfrm>
              <a:off x="7090918" y="2181039"/>
              <a:ext cx="3060000" cy="28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dirty="0"/>
                <a:t>850x250</a:t>
              </a:r>
              <a:endParaRPr lang="cs-CZ" dirty="0"/>
            </a:p>
          </p:txBody>
        </p:sp>
        <p:sp>
          <p:nvSpPr>
            <p:cNvPr id="32" name="Obdélník 31">
              <a:extLst>
                <a:ext uri="{FF2B5EF4-FFF2-40B4-BE49-F238E27FC236}">
                  <a16:creationId xmlns:a16="http://schemas.microsoft.com/office/drawing/2014/main" id="{7C3C5B71-C24C-4AC1-8DC9-95608F19476F}"/>
                </a:ext>
              </a:extLst>
            </p:cNvPr>
            <p:cNvSpPr/>
            <p:nvPr/>
          </p:nvSpPr>
          <p:spPr>
            <a:xfrm>
              <a:off x="7085113" y="1875039"/>
              <a:ext cx="288000" cy="90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3" name="Obdélník 32">
              <a:extLst>
                <a:ext uri="{FF2B5EF4-FFF2-40B4-BE49-F238E27FC236}">
                  <a16:creationId xmlns:a16="http://schemas.microsoft.com/office/drawing/2014/main" id="{FBEE9B38-065D-4A97-AA6F-ECE9F0940C76}"/>
                </a:ext>
              </a:extLst>
            </p:cNvPr>
            <p:cNvSpPr/>
            <p:nvPr/>
          </p:nvSpPr>
          <p:spPr>
            <a:xfrm>
              <a:off x="9862918" y="1875039"/>
              <a:ext cx="288000" cy="90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D72E860E-53FF-4F7B-A5FB-720C808A407A}"/>
              </a:ext>
            </a:extLst>
          </p:cNvPr>
          <p:cNvSpPr txBox="1"/>
          <p:nvPr/>
        </p:nvSpPr>
        <p:spPr>
          <a:xfrm>
            <a:off x="336597" y="2784934"/>
            <a:ext cx="163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/>
              <a:t>Blok (</a:t>
            </a:r>
            <a:r>
              <a:rPr lang="cs-CZ" sz="1600" i="1" dirty="0" err="1"/>
              <a:t>Bloom</a:t>
            </a:r>
            <a:r>
              <a:rPr lang="cs-CZ" sz="1600" i="1" dirty="0"/>
              <a:t>)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A40FF1ED-A6F6-49AC-9249-276F6139FFD8}"/>
              </a:ext>
            </a:extLst>
          </p:cNvPr>
          <p:cNvSpPr txBox="1"/>
          <p:nvPr/>
        </p:nvSpPr>
        <p:spPr>
          <a:xfrm>
            <a:off x="1712323" y="2784238"/>
            <a:ext cx="163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/>
              <a:t>Sochor (</a:t>
            </a:r>
            <a:r>
              <a:rPr lang="cs-CZ" sz="1600" i="1" dirty="0" err="1"/>
              <a:t>Billet</a:t>
            </a:r>
            <a:r>
              <a:rPr lang="cs-CZ" sz="1600" i="1" dirty="0"/>
              <a:t>)</a:t>
            </a:r>
            <a:endParaRPr lang="cs-CZ" i="1" dirty="0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0B693F68-EDDC-4CDF-949F-B2DCC2A2B7C9}"/>
              </a:ext>
            </a:extLst>
          </p:cNvPr>
          <p:cNvSpPr txBox="1"/>
          <p:nvPr/>
        </p:nvSpPr>
        <p:spPr>
          <a:xfrm>
            <a:off x="3355780" y="2749983"/>
            <a:ext cx="3355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/>
              <a:t>Kulatiny – kruhové sochory (</a:t>
            </a:r>
            <a:r>
              <a:rPr lang="cs-CZ" sz="1600" i="1" dirty="0" err="1"/>
              <a:t>Rounds</a:t>
            </a:r>
            <a:r>
              <a:rPr lang="cs-CZ" sz="1600" i="1" dirty="0"/>
              <a:t>)</a:t>
            </a:r>
            <a:endParaRPr lang="cs-CZ" i="1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F08C8219-8892-46C7-972E-13D410509749}"/>
              </a:ext>
            </a:extLst>
          </p:cNvPr>
          <p:cNvSpPr txBox="1"/>
          <p:nvPr/>
        </p:nvSpPr>
        <p:spPr>
          <a:xfrm>
            <a:off x="7314584" y="2749983"/>
            <a:ext cx="4829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/>
              <a:t>Klasické nosníkové profily (</a:t>
            </a:r>
            <a:r>
              <a:rPr lang="cs-CZ" sz="1600" i="1" dirty="0" err="1"/>
              <a:t>Conventional</a:t>
            </a:r>
            <a:r>
              <a:rPr lang="cs-CZ" sz="1600" i="1" dirty="0"/>
              <a:t> </a:t>
            </a:r>
            <a:r>
              <a:rPr lang="cs-CZ" sz="1600" i="1" dirty="0" err="1"/>
              <a:t>Beam</a:t>
            </a:r>
            <a:r>
              <a:rPr lang="cs-CZ" sz="1600" i="1" dirty="0"/>
              <a:t> </a:t>
            </a:r>
            <a:r>
              <a:rPr lang="cs-CZ" sz="1600" i="1" dirty="0" err="1"/>
              <a:t>Blanks</a:t>
            </a:r>
            <a:r>
              <a:rPr lang="cs-CZ" sz="1600" i="1" dirty="0"/>
              <a:t>)</a:t>
            </a:r>
            <a:endParaRPr lang="cs-CZ" i="1" dirty="0"/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348D402D-F9D4-4EA8-9E90-9C80F1A07B0E}"/>
              </a:ext>
            </a:extLst>
          </p:cNvPr>
          <p:cNvSpPr txBox="1"/>
          <p:nvPr/>
        </p:nvSpPr>
        <p:spPr>
          <a:xfrm>
            <a:off x="190853" y="4829557"/>
            <a:ext cx="817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/>
              <a:t>Klasické a středně tlusté bramy (</a:t>
            </a:r>
            <a:r>
              <a:rPr lang="cs-CZ" sz="1600" i="1" dirty="0" err="1"/>
              <a:t>Conventional</a:t>
            </a:r>
            <a:r>
              <a:rPr lang="cs-CZ" sz="1600" i="1" dirty="0"/>
              <a:t> </a:t>
            </a:r>
            <a:r>
              <a:rPr lang="en-IE" sz="1600" i="1" dirty="0"/>
              <a:t>&amp;</a:t>
            </a:r>
            <a:r>
              <a:rPr lang="cs-CZ" sz="1600" i="1" dirty="0"/>
              <a:t> Medium </a:t>
            </a:r>
            <a:r>
              <a:rPr lang="cs-CZ" sz="1600" i="1" dirty="0" err="1"/>
              <a:t>Thickness</a:t>
            </a:r>
            <a:r>
              <a:rPr lang="cs-CZ" sz="1600" i="1" dirty="0"/>
              <a:t> </a:t>
            </a:r>
            <a:r>
              <a:rPr lang="cs-CZ" sz="1600" i="1" dirty="0" err="1"/>
              <a:t>Slabs</a:t>
            </a:r>
            <a:r>
              <a:rPr lang="cs-CZ" sz="1600" i="1" dirty="0"/>
              <a:t>)</a:t>
            </a:r>
            <a:endParaRPr lang="cs-CZ" i="1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942ABFD1-4BDD-4A18-A112-3C26A882D1B1}"/>
              </a:ext>
            </a:extLst>
          </p:cNvPr>
          <p:cNvSpPr txBox="1"/>
          <p:nvPr/>
        </p:nvSpPr>
        <p:spPr>
          <a:xfrm>
            <a:off x="2014751" y="6039376"/>
            <a:ext cx="2517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/>
              <a:t>Tenká brama (</a:t>
            </a:r>
            <a:r>
              <a:rPr lang="cs-CZ" sz="1600" i="1" dirty="0" err="1"/>
              <a:t>Thin</a:t>
            </a:r>
            <a:r>
              <a:rPr lang="cs-CZ" sz="1600" i="1" dirty="0"/>
              <a:t> </a:t>
            </a:r>
            <a:r>
              <a:rPr lang="cs-CZ" sz="1600" i="1" dirty="0" err="1"/>
              <a:t>Slab</a:t>
            </a:r>
            <a:r>
              <a:rPr lang="cs-CZ" sz="1600" i="1" dirty="0"/>
              <a:t>)</a:t>
            </a:r>
            <a:endParaRPr lang="cs-CZ" i="1" dirty="0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FFBED145-2960-4C60-AE4B-9017AF035892}"/>
              </a:ext>
            </a:extLst>
          </p:cNvPr>
          <p:cNvSpPr txBox="1"/>
          <p:nvPr/>
        </p:nvSpPr>
        <p:spPr>
          <a:xfrm>
            <a:off x="8888042" y="5805926"/>
            <a:ext cx="2414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/>
              <a:t>Přesný profil nosníku (</a:t>
            </a:r>
            <a:r>
              <a:rPr lang="cs-CZ" sz="1600" i="1" dirty="0" err="1"/>
              <a:t>Near-Shape</a:t>
            </a:r>
            <a:r>
              <a:rPr lang="cs-CZ" sz="1600" i="1" dirty="0"/>
              <a:t> </a:t>
            </a:r>
            <a:r>
              <a:rPr lang="cs-CZ" sz="1600" i="1" dirty="0" err="1"/>
              <a:t>Beam</a:t>
            </a:r>
            <a:r>
              <a:rPr lang="cs-CZ" sz="1600" i="1" dirty="0"/>
              <a:t> </a:t>
            </a:r>
            <a:r>
              <a:rPr lang="cs-CZ" sz="1600" i="1" dirty="0" err="1"/>
              <a:t>Blank</a:t>
            </a:r>
            <a:r>
              <a:rPr lang="cs-CZ" sz="1600" i="1" dirty="0"/>
              <a:t>)</a:t>
            </a:r>
            <a:endParaRPr lang="cs-CZ" i="1" dirty="0"/>
          </a:p>
        </p:txBody>
      </p: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8B3EBD8D-1BD0-4E01-9B34-709B378C3A1E}"/>
              </a:ext>
            </a:extLst>
          </p:cNvPr>
          <p:cNvGrpSpPr/>
          <p:nvPr/>
        </p:nvGrpSpPr>
        <p:grpSpPr>
          <a:xfrm>
            <a:off x="5478561" y="2405146"/>
            <a:ext cx="540435" cy="355355"/>
            <a:chOff x="5517274" y="2062940"/>
            <a:chExt cx="540435" cy="355355"/>
          </a:xfrm>
        </p:grpSpPr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1685ABCA-54BE-42EC-A882-CC520A10000D}"/>
                </a:ext>
              </a:extLst>
            </p:cNvPr>
            <p:cNvSpPr/>
            <p:nvPr/>
          </p:nvSpPr>
          <p:spPr>
            <a:xfrm>
              <a:off x="5609815" y="2062940"/>
              <a:ext cx="355355" cy="3553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endParaRPr lang="cs-CZ" sz="600" dirty="0"/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53B45DB0-B8BD-4770-8C41-7A65838584E3}"/>
                </a:ext>
              </a:extLst>
            </p:cNvPr>
            <p:cNvSpPr txBox="1"/>
            <p:nvPr/>
          </p:nvSpPr>
          <p:spPr>
            <a:xfrm>
              <a:off x="5517274" y="2133745"/>
              <a:ext cx="54043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>
                  <a:solidFill>
                    <a:schemeClr val="bg1"/>
                  </a:solidFill>
                </a:rPr>
                <a:t>Ø140</a:t>
              </a:r>
              <a:endParaRPr lang="cs-CZ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AE4C6007-F14D-4C89-AB26-7FCA6C7CDC8B}"/>
              </a:ext>
            </a:extLst>
          </p:cNvPr>
          <p:cNvGrpSpPr/>
          <p:nvPr/>
        </p:nvGrpSpPr>
        <p:grpSpPr>
          <a:xfrm>
            <a:off x="2170732" y="2274391"/>
            <a:ext cx="755695" cy="507650"/>
            <a:chOff x="2221024" y="2001629"/>
            <a:chExt cx="755695" cy="507650"/>
          </a:xfrm>
        </p:grpSpPr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9F18D20B-B753-4286-9843-CF0D73776930}"/>
                </a:ext>
              </a:extLst>
            </p:cNvPr>
            <p:cNvSpPr/>
            <p:nvPr/>
          </p:nvSpPr>
          <p:spPr>
            <a:xfrm>
              <a:off x="2347893" y="2001629"/>
              <a:ext cx="507650" cy="5076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700" dirty="0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E6595280-C633-4688-B6A3-5805AAD2B33D}"/>
                </a:ext>
              </a:extLst>
            </p:cNvPr>
            <p:cNvSpPr txBox="1"/>
            <p:nvPr/>
          </p:nvSpPr>
          <p:spPr>
            <a:xfrm>
              <a:off x="2221024" y="2128943"/>
              <a:ext cx="7556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>
                  <a:solidFill>
                    <a:schemeClr val="bg1"/>
                  </a:solidFill>
                </a:rPr>
                <a:t>200x200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5489972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Základní části ZPO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13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13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13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C89DEB1-0303-4B4A-B7FA-C9AD1D5BCB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r="16495"/>
          <a:stretch/>
        </p:blipFill>
        <p:spPr>
          <a:xfrm>
            <a:off x="141556" y="1822737"/>
            <a:ext cx="3619411" cy="398016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FC862E4-D403-4AF3-ADA6-9F52EC7FEB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/>
          <a:stretch/>
        </p:blipFill>
        <p:spPr>
          <a:xfrm>
            <a:off x="3888187" y="1822737"/>
            <a:ext cx="3169653" cy="398016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0882412A-3143-44BD-95CB-74629FFCF209}"/>
              </a:ext>
            </a:extLst>
          </p:cNvPr>
          <p:cNvSpPr txBox="1"/>
          <p:nvPr/>
        </p:nvSpPr>
        <p:spPr>
          <a:xfrm>
            <a:off x="343232" y="1403582"/>
            <a:ext cx="659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b="1" i="1" dirty="0"/>
              <a:t>Licí stojan</a:t>
            </a:r>
            <a:r>
              <a:rPr lang="cs-CZ" i="1" dirty="0"/>
              <a:t>: doprava tekuté oceli v licích pánvích na ZPO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3775E1C-EF44-48CA-8DF0-2A24FEEBE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6955" y="414868"/>
            <a:ext cx="4683941" cy="241721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E135D7E-1DB2-45F1-8ED8-9DD36EDEC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11" y="2892922"/>
            <a:ext cx="3751133" cy="21435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77CEFF3D-869A-43A3-9B57-37F3F376B3AF}"/>
              </a:ext>
            </a:extLst>
          </p:cNvPr>
          <p:cNvSpPr txBox="1"/>
          <p:nvPr/>
        </p:nvSpPr>
        <p:spPr>
          <a:xfrm>
            <a:off x="7207883" y="5169616"/>
            <a:ext cx="4856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b="1" i="1" dirty="0" err="1"/>
              <a:t>Mezipánev</a:t>
            </a:r>
            <a:r>
              <a:rPr lang="cs-CZ" i="1" dirty="0"/>
              <a:t>: dělení oceli do licích proudů, regulace toku oceli do krystalizátoru usměrnění proudění, homogenizace, minimalizace rozstřiku atd.</a:t>
            </a:r>
          </a:p>
        </p:txBody>
      </p:sp>
    </p:spTree>
    <p:extLst>
      <p:ext uri="{BB962C8B-B14F-4D97-AF65-F5344CB8AC3E}">
        <p14:creationId xmlns:p14="http://schemas.microsoft.com/office/powerpoint/2010/main" val="2017823132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Základní části ZPO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882412A-3143-44BD-95CB-74629FFCF209}"/>
              </a:ext>
            </a:extLst>
          </p:cNvPr>
          <p:cNvSpPr txBox="1"/>
          <p:nvPr/>
        </p:nvSpPr>
        <p:spPr>
          <a:xfrm>
            <a:off x="275303" y="1223062"/>
            <a:ext cx="6598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2000" b="1" dirty="0"/>
              <a:t>Primární zóna chlazení - Krystalizátor</a:t>
            </a:r>
            <a:endParaRPr lang="cs-CZ" sz="20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7CEFF3D-869A-43A3-9B57-37F3F376B3AF}"/>
              </a:ext>
            </a:extLst>
          </p:cNvPr>
          <p:cNvSpPr txBox="1"/>
          <p:nvPr/>
        </p:nvSpPr>
        <p:spPr>
          <a:xfrm>
            <a:off x="6871803" y="1134114"/>
            <a:ext cx="4606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2000" b="1" dirty="0"/>
              <a:t>Sekundární zóna chlazení: </a:t>
            </a:r>
            <a:r>
              <a:rPr lang="cs-CZ" sz="2000" dirty="0"/>
              <a:t>chlazení předlitku vodními tryskami a vzduchem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30E353D7-4352-4111-81B1-92BE2C130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03" y="1773394"/>
            <a:ext cx="3699694" cy="2874921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18E1E40E-5378-4A7B-A888-46BFE88F0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97" y="4295514"/>
            <a:ext cx="2466975" cy="1847850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C0AE11A-CFEA-4DCD-8504-962FD096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729" y="4701948"/>
            <a:ext cx="1581297" cy="15812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A6E91469-571F-47E6-AB05-3ED57AA56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12" y="2551062"/>
            <a:ext cx="4305300" cy="3613377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8CD92532-1FA8-4BA0-9593-799D77F52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655" y="3282382"/>
            <a:ext cx="1374241" cy="1405192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AA9FA855-C616-4D8C-ABF7-A40F0E5F58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916" y="4795857"/>
            <a:ext cx="2263208" cy="162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30103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Základní části ZPO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15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15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15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7DAB6AF8-C8BB-4B16-90F9-6BC537188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946150"/>
            <a:ext cx="11490325" cy="5613400"/>
          </a:xfrm>
        </p:spPr>
        <p:txBody>
          <a:bodyPr numCol="2">
            <a:normAutofit/>
          </a:bodyPr>
          <a:lstStyle/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2000" b="1" spc="-30" dirty="0">
                <a:solidFill>
                  <a:schemeClr val="tx1"/>
                </a:solidFill>
                <a:latin typeface="Calibri" panose="020F0502020204030204" pitchFamily="34" charset="0"/>
              </a:rPr>
              <a:t>Dělení </a:t>
            </a:r>
            <a:r>
              <a:rPr lang="cs-CZ" sz="2000" b="1" spc="-30" dirty="0" err="1">
                <a:solidFill>
                  <a:schemeClr val="tx1"/>
                </a:solidFill>
                <a:latin typeface="Calibri" panose="020F0502020204030204" pitchFamily="34" charset="0"/>
              </a:rPr>
              <a:t>předlitku</a:t>
            </a:r>
            <a:r>
              <a:rPr lang="cs-CZ" sz="2000" b="1" spc="-30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cs-CZ" sz="1800" b="1" i="1" spc="-30" dirty="0">
                <a:solidFill>
                  <a:schemeClr val="tx1"/>
                </a:solidFill>
                <a:latin typeface="Calibri" panose="020F0502020204030204" pitchFamily="34" charset="0"/>
              </a:rPr>
              <a:t>			</a:t>
            </a:r>
          </a:p>
          <a:p>
            <a:pPr marL="265113" indent="-265113">
              <a:buClr>
                <a:srgbClr val="983033"/>
              </a:buClr>
              <a:buFont typeface="Wingdings" panose="05000000000000000000" pitchFamily="2" charset="2"/>
              <a:buChar char="ü"/>
            </a:pPr>
            <a:endParaRPr lang="cs-CZ" sz="2400" b="1" i="1" spc="-30" dirty="0">
              <a:latin typeface="Calibri" panose="020F0502020204030204" pitchFamily="34" charset="0"/>
            </a:endParaRPr>
          </a:p>
          <a:p>
            <a:pPr marL="265113" indent="-265113">
              <a:buClr>
                <a:srgbClr val="983033"/>
              </a:buClr>
              <a:buFont typeface="Wingdings" panose="05000000000000000000" pitchFamily="2" charset="2"/>
              <a:buChar char="ü"/>
            </a:pPr>
            <a:endParaRPr lang="pl-PL" sz="2400" spc="-3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indent="-265113">
              <a:buClr>
                <a:srgbClr val="983033"/>
              </a:buClr>
              <a:buFont typeface="Wingdings" panose="05000000000000000000" pitchFamily="2" charset="2"/>
              <a:buChar char="ü"/>
            </a:pPr>
            <a:endParaRPr lang="pl-PL" sz="2400" spc="-3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indent="-265113">
              <a:buClr>
                <a:srgbClr val="983033"/>
              </a:buClr>
              <a:buFont typeface="Wingdings" panose="05000000000000000000" pitchFamily="2" charset="2"/>
              <a:buChar char="ü"/>
            </a:pPr>
            <a:endParaRPr lang="pl-PL" sz="2400" spc="-3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indent="-265113">
              <a:buClr>
                <a:srgbClr val="983033"/>
              </a:buClr>
              <a:buFont typeface="Wingdings" panose="05000000000000000000" pitchFamily="2" charset="2"/>
              <a:buChar char="ü"/>
            </a:pPr>
            <a:endParaRPr lang="pl-PL" sz="2400" spc="-3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indent="-265113">
              <a:buClr>
                <a:srgbClr val="983033"/>
              </a:buClr>
              <a:buFont typeface="Wingdings" panose="05000000000000000000" pitchFamily="2" charset="2"/>
              <a:buChar char="ü"/>
            </a:pPr>
            <a:endParaRPr lang="pl-PL" sz="2400" spc="-3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indent="-265113">
              <a:buClr>
                <a:srgbClr val="983033"/>
              </a:buClr>
              <a:buFont typeface="Wingdings" panose="05000000000000000000" pitchFamily="2" charset="2"/>
              <a:buChar char="ü"/>
            </a:pPr>
            <a:endParaRPr lang="pl-PL" sz="2400" spc="-3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indent="-265113">
              <a:buClr>
                <a:srgbClr val="983033"/>
              </a:buClr>
              <a:buFont typeface="Wingdings" panose="05000000000000000000" pitchFamily="2" charset="2"/>
              <a:buChar char="ü"/>
            </a:pPr>
            <a:endParaRPr lang="pl-PL" sz="2400" spc="-3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indent="-265113">
              <a:buClr>
                <a:srgbClr val="983033"/>
              </a:buClr>
              <a:buFont typeface="Wingdings" panose="05000000000000000000" pitchFamily="2" charset="2"/>
              <a:buChar char="ü"/>
            </a:pPr>
            <a:endParaRPr lang="pl-PL" sz="2400" spc="-3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E4DCB1E-004A-4C47-817E-8720B5006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80" y="1460607"/>
            <a:ext cx="5510038" cy="177786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59A6E0F-F39A-4B32-AFD0-BD863268F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80" y="3354893"/>
            <a:ext cx="5517173" cy="208592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9472A62-393F-4DAE-B1D2-26309BF34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555828"/>
            <a:ext cx="3578662" cy="197527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0C2077F-CFCA-4A76-AE34-AB8AC9A52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6384" y="3752850"/>
            <a:ext cx="4413887" cy="24873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81C6CD4-8868-46A5-8B47-F3F5CE97FA0A}"/>
              </a:ext>
            </a:extLst>
          </p:cNvPr>
          <p:cNvSpPr txBox="1"/>
          <p:nvPr/>
        </p:nvSpPr>
        <p:spPr>
          <a:xfrm>
            <a:off x="6008814" y="1128288"/>
            <a:ext cx="5091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b="1" i="1" spc="-30" dirty="0">
                <a:latin typeface="Calibri" panose="020F0502020204030204" pitchFamily="34" charset="0"/>
              </a:rPr>
              <a:t>Terciární zóna chlazení: </a:t>
            </a:r>
            <a:r>
              <a:rPr lang="cs-CZ" spc="-30" dirty="0">
                <a:latin typeface="Calibri" panose="020F0502020204030204" pitchFamily="34" charset="0"/>
              </a:rPr>
              <a:t>ochlazování vzduchem</a:t>
            </a:r>
            <a:endParaRPr lang="pl-PL" spc="-3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80157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mbo Vertical Bloom Caster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Tuhnutí odlitků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17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17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17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7DAB6AF8-C8BB-4B16-90F9-6BC537188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946150"/>
            <a:ext cx="9840469" cy="5613400"/>
          </a:xfrm>
        </p:spPr>
        <p:txBody>
          <a:bodyPr numCol="1">
            <a:normAutofit/>
          </a:bodyPr>
          <a:lstStyle/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Po nalití oceli do kokily, resp. krystalizátoru, dochází k bezprostřednímu styku tekutého kovu s chladnou stěnou kokily anebo krystalizátoru, což má za následek pokles teploty oceli a počátek její krystalizace s následným tuhnutím a vznik charakteristické struktury odlitku nebo </a:t>
            </a:r>
            <a:r>
              <a:rPr lang="cs-CZ" sz="1800" spc="-30" dirty="0" err="1">
                <a:solidFill>
                  <a:schemeClr val="tx1"/>
                </a:solidFill>
                <a:latin typeface="Calibri" panose="020F0502020204030204" pitchFamily="34" charset="0"/>
              </a:rPr>
              <a:t>předlitku</a:t>
            </a:r>
            <a:endParaRPr lang="cs-CZ" sz="1800" i="1" spc="-3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spc="-30" dirty="0">
                <a:latin typeface="Calibri" panose="020F0502020204030204" pitchFamily="34" charset="0"/>
              </a:rPr>
              <a:t>O</a:t>
            </a:r>
            <a:r>
              <a:rPr lang="cs-CZ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 stabilitě plynné, ka</a:t>
            </a:r>
            <a:r>
              <a:rPr lang="cs-CZ" sz="1800" spc="-30" dirty="0">
                <a:latin typeface="Calibri" panose="020F0502020204030204" pitchFamily="34" charset="0"/>
              </a:rPr>
              <a:t>palné nebo tuhé fáze rozhodují termodynamické podmínky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spc="-30" dirty="0">
                <a:latin typeface="Calibri" panose="020F0502020204030204" pitchFamily="34" charset="0"/>
              </a:rPr>
              <a:t>Čím nižší je hodnota volné entalpie, tím je soustava stabilnější, to znamená, že nad teplotou tuhnutí (</a:t>
            </a:r>
            <a:r>
              <a:rPr lang="cs-CZ" sz="1800" spc="-30" dirty="0" err="1">
                <a:latin typeface="Calibri" panose="020F0502020204030204" pitchFamily="34" charset="0"/>
              </a:rPr>
              <a:t>T</a:t>
            </a:r>
            <a:r>
              <a:rPr lang="cs-CZ" sz="1800" spc="-30" baseline="-25000" dirty="0" err="1">
                <a:latin typeface="Calibri" panose="020F0502020204030204" pitchFamily="34" charset="0"/>
              </a:rPr>
              <a:t>s</a:t>
            </a:r>
            <a:r>
              <a:rPr lang="cs-CZ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) bude stabilní tavenina, pod teplotou tuhnutí bude stabilní tuhá fáze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spc="-30" dirty="0">
                <a:latin typeface="Calibri" panose="020F0502020204030204" pitchFamily="34" charset="0"/>
              </a:rPr>
              <a:t>Změna volné entalpie při přechodu z taveniny do tuhé fáze je hnací silou, která určuje směr změny skupenství</a:t>
            </a:r>
            <a:endParaRPr lang="pl-PL" sz="1800" spc="-30" dirty="0">
              <a:latin typeface="Calibri" panose="020F0502020204030204" pitchFamily="34" charset="0"/>
            </a:endParaRP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O vlastním začátku fázové změny rozhoduje kinetický faktor, je nutná přítomnost zárodku tuhé fáze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latin typeface="Calibri" panose="020F0502020204030204" pitchFamily="34" charset="0"/>
              </a:rPr>
              <a:t>Při homogenní nukleaci vzniká krystalizační zárodek přímo v tavenině, při heterogenní nukleaci se zárodky krystalů tvoří na cizích tuhých částicích přítomných v tavenině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Při tuhnutí ocelových ingotů jde vždy o heterogenní nukleaci, příčinou je přítomnost velkého počtu cizích částic (vměstků), vzniku zárodků napomáhají i nerovnosti na povrchu kokily, které se z hlediska nukleace chovají podobně jako cizí částice v tavenině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latin typeface="Calibri" panose="020F0502020204030204" pitchFamily="34" charset="0"/>
              </a:rPr>
              <a:t>Ocel krystalizuje dendriticky, dendritická struktura vzniká, jestliže má tavenina v blízkosti fázového rozhraní záporný teplotní gradient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Charakteristickým jevem při dendritick</a:t>
            </a:r>
            <a:r>
              <a:rPr lang="pl-PL" sz="1800" spc="-30" dirty="0">
                <a:latin typeface="Calibri" panose="020F0502020204030204" pitchFamily="34" charset="0"/>
              </a:rPr>
              <a:t>é krystalizaci je vysoká krystalizační rychlost</a:t>
            </a:r>
            <a:endParaRPr lang="pl-PL" sz="1800" spc="-3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indent="-265113">
              <a:buClr>
                <a:srgbClr val="983033"/>
              </a:buClr>
              <a:buFont typeface="Wingdings" panose="05000000000000000000" pitchFamily="2" charset="2"/>
              <a:buChar char="ü"/>
            </a:pPr>
            <a:endParaRPr lang="pl-PL" sz="2400" spc="-3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07666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18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18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18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yt1s.com - Dendritic Solidification_360p">
            <a:hlinkClick r:id="" action="ppaction://media"/>
            <a:extLst>
              <a:ext uri="{FF2B5EF4-FFF2-40B4-BE49-F238E27FC236}">
                <a16:creationId xmlns:a16="http://schemas.microsoft.com/office/drawing/2014/main" id="{010F8584-41C6-47C0-8B2F-A22F5C4626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5367" y="414867"/>
            <a:ext cx="7448177" cy="5538749"/>
          </a:xfrm>
        </p:spPr>
      </p:pic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B76DE6D-24EE-4CD2-9615-D1E6275E0C84}"/>
              </a:ext>
            </a:extLst>
          </p:cNvPr>
          <p:cNvSpPr txBox="1"/>
          <p:nvPr/>
        </p:nvSpPr>
        <p:spPr>
          <a:xfrm>
            <a:off x="4863997" y="5634302"/>
            <a:ext cx="3261044" cy="825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marR="0" lvl="0" indent="-265113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83033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cs-CZ" sz="2400" b="1" i="1" u="none" strike="noStrike" kern="1200" cap="none" spc="-3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83033"/>
              </a:buClr>
              <a:buSzPct val="100000"/>
              <a:tabLst/>
              <a:defRPr/>
            </a:pPr>
            <a:r>
              <a:rPr kumimoji="0" lang="cs-CZ" sz="1600" i="1" u="none" strike="noStrike" kern="1200" cap="none" spc="-3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Dendritický růst krystalů</a:t>
            </a:r>
            <a:endParaRPr kumimoji="0" lang="pl-PL" sz="1600" i="1" u="none" strike="noStrike" kern="1200" cap="none" spc="-3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74310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Tuhnutí oceli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7DAB6AF8-C8BB-4B16-90F9-6BC537188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946150"/>
            <a:ext cx="9840469" cy="5613400"/>
          </a:xfrm>
        </p:spPr>
        <p:txBody>
          <a:bodyPr numCol="1">
            <a:normAutofit/>
          </a:bodyPr>
          <a:lstStyle/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Proces krystalizace a tuhnutí reálného ocelového ingotu je značně složitý. V jeho průběhu dochází k rozvoji chemických, tepelných, kinetických a fyzikálně-chemických procesů, které výrazným způsobem ovlivňují nejen růst a tvar krystalů, ale také jejich rozměry a orientaci.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Struktura ocelových ingotů je charakterizována třemi krystalizačními zónami</a:t>
            </a:r>
            <a:r>
              <a:rPr lang="pl-PL" sz="1800" spc="-30" dirty="0">
                <a:latin typeface="Calibri" panose="020F0502020204030204" pitchFamily="34" charset="0"/>
              </a:rPr>
              <a:t>: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pl-PL" sz="1800" b="1" i="1" spc="-30" dirty="0">
                <a:solidFill>
                  <a:schemeClr val="tx1"/>
                </a:solidFill>
                <a:latin typeface="Calibri" panose="020F0502020204030204" pitchFamily="34" charset="0"/>
              </a:rPr>
              <a:t>I. zóna  </a:t>
            </a:r>
            <a:r>
              <a:rPr lang="pl-PL" sz="1800" i="1" spc="-30" dirty="0">
                <a:solidFill>
                  <a:schemeClr val="tx1"/>
                </a:solidFill>
                <a:latin typeface="Calibri" panose="020F0502020204030204" pitchFamily="34" charset="0"/>
              </a:rPr>
              <a:t>-</a:t>
            </a:r>
            <a:r>
              <a:rPr lang="pl-PL" sz="1800" b="1" i="1" spc="-3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l-PL" sz="1800" i="1" spc="-30" dirty="0">
                <a:solidFill>
                  <a:schemeClr val="tx1"/>
                </a:solidFill>
                <a:latin typeface="Calibri" panose="020F0502020204030204" pitchFamily="34" charset="0"/>
              </a:rPr>
              <a:t>tzv. licí kůra, drobné rovnoosé krystaly v povrchových vrstvách ingotu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pl-PL" sz="1800" b="1" i="1" spc="-30" dirty="0">
                <a:solidFill>
                  <a:schemeClr val="tx1"/>
                </a:solidFill>
                <a:latin typeface="Calibri" panose="020F0502020204030204" pitchFamily="34" charset="0"/>
              </a:rPr>
              <a:t>II. zóna </a:t>
            </a:r>
            <a:r>
              <a:rPr lang="pl-PL" sz="1800" i="1" spc="-30" dirty="0">
                <a:latin typeface="Calibri" panose="020F0502020204030204" pitchFamily="34" charset="0"/>
              </a:rPr>
              <a:t>-</a:t>
            </a:r>
            <a:r>
              <a:rPr lang="pl-PL" sz="1800" i="1" spc="-30" dirty="0">
                <a:solidFill>
                  <a:schemeClr val="tx1"/>
                </a:solidFill>
                <a:latin typeface="Calibri" panose="020F0502020204030204" pitchFamily="34" charset="0"/>
              </a:rPr>
              <a:t> kolumnární, protažené krystaly ve směru odvodu tepla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pl-PL" sz="1800" b="1" i="1" spc="-30" dirty="0">
                <a:latin typeface="Calibri" panose="020F0502020204030204" pitchFamily="34" charset="0"/>
              </a:rPr>
              <a:t>III. zóna  </a:t>
            </a:r>
            <a:r>
              <a:rPr lang="pl-PL" sz="1800" i="1" spc="-30" dirty="0">
                <a:latin typeface="Calibri" panose="020F0502020204030204" pitchFamily="34" charset="0"/>
              </a:rPr>
              <a:t>-</a:t>
            </a:r>
            <a:r>
              <a:rPr lang="pl-PL" sz="1800" b="1" i="1" spc="-30" dirty="0">
                <a:latin typeface="Calibri" panose="020F0502020204030204" pitchFamily="34" charset="0"/>
              </a:rPr>
              <a:t> </a:t>
            </a:r>
            <a:r>
              <a:rPr lang="pl-PL" sz="1800" i="1" spc="-30" dirty="0">
                <a:latin typeface="Calibri" panose="020F0502020204030204" pitchFamily="34" charset="0"/>
              </a:rPr>
              <a:t>střední část ingotu tvořená hrubými různě orientovanými krystaly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Na průběh tuhnutí ingotu a jeho strukt</a:t>
            </a:r>
            <a:r>
              <a:rPr lang="pl-PL" sz="1800" spc="-30" dirty="0">
                <a:latin typeface="Calibri" panose="020F0502020204030204" pitchFamily="34" charset="0"/>
              </a:rPr>
              <a:t>uru ma vliv celá řada faktorů: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pl-PL" sz="1800" i="1" spc="-30" dirty="0">
                <a:solidFill>
                  <a:schemeClr val="tx1"/>
                </a:solidFill>
                <a:latin typeface="Calibri" panose="020F0502020204030204" pitchFamily="34" charset="0"/>
              </a:rPr>
              <a:t>chemické složení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pl-PL" sz="1800" i="1" spc="-30" dirty="0">
                <a:solidFill>
                  <a:schemeClr val="tx1"/>
                </a:solidFill>
                <a:latin typeface="Calibri" panose="020F0502020204030204" pitchFamily="34" charset="0"/>
              </a:rPr>
              <a:t>režim ochlazování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pl-PL" sz="1800" i="1" spc="-30" dirty="0">
                <a:solidFill>
                  <a:schemeClr val="tx1"/>
                </a:solidFill>
                <a:latin typeface="Calibri" panose="020F0502020204030204" pitchFamily="34" charset="0"/>
              </a:rPr>
              <a:t>tepelné zpracování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pl-PL" sz="1800" i="1" spc="-30" dirty="0">
                <a:solidFill>
                  <a:schemeClr val="tx1"/>
                </a:solidFill>
                <a:latin typeface="Calibri" panose="020F0502020204030204" pitchFamily="34" charset="0"/>
              </a:rPr>
              <a:t>tváření</a:t>
            </a:r>
          </a:p>
          <a:p>
            <a:pPr marL="457200" lvl="1" indent="0">
              <a:buClr>
                <a:srgbClr val="983033"/>
              </a:buClr>
              <a:buNone/>
            </a:pPr>
            <a:endParaRPr lang="pl-PL" sz="1800" spc="-3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3EC6390-23E7-4ADE-BD30-7E033954DB90}"/>
              </a:ext>
            </a:extLst>
          </p:cNvPr>
          <p:cNvSpPr txBox="1"/>
          <p:nvPr/>
        </p:nvSpPr>
        <p:spPr>
          <a:xfrm>
            <a:off x="3509315" y="6172593"/>
            <a:ext cx="5004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Schéma struktury krystalizačních zón ocelového ingotu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C1C623B-3242-4D04-A2FA-A20C53EFF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31" y="3429000"/>
            <a:ext cx="3989732" cy="28263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F0820E8-8B2B-43EB-A8FF-8FA90439D846}"/>
              </a:ext>
            </a:extLst>
          </p:cNvPr>
          <p:cNvSpPr txBox="1"/>
          <p:nvPr/>
        </p:nvSpPr>
        <p:spPr>
          <a:xfrm>
            <a:off x="8753404" y="4716132"/>
            <a:ext cx="3466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Struktura ztuhlého ocelového ingotu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C50932-E8A4-4EB9-B616-1A16F400D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r="4090" b="7232"/>
          <a:stretch/>
        </p:blipFill>
        <p:spPr>
          <a:xfrm>
            <a:off x="8042279" y="2029187"/>
            <a:ext cx="4089590" cy="26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92515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Odlévání odlitků, průběh tuhnutí odlitků a vady odlitků</a:t>
            </a:r>
            <a:endParaRPr lang="cs-CZ" altLang="cs-CZ" sz="66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Přednáška č. 5</a:t>
            </a:r>
            <a:endParaRPr lang="cs-CZ" altLang="cs-CZ" sz="2400" b="1" spc="100" dirty="0">
              <a:solidFill>
                <a:srgbClr val="98141B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2400" b="1" spc="5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73198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Vady oceli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Přednáška č. X: Doplnit název přednášky</a:t>
            </a:r>
            <a:fld id="{96245F91-E09F-41FE-BBD8-CF76BF98DE62}" type="slidenum">
              <a:rPr kumimoji="0" lang="cs-CZ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fld id="{31E77A96-41B8-48BF-B2E4-2BF7EFD47B93}" type="slidenum">
              <a:rPr kumimoji="0" lang="cs-CZ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fld id="{97BBEA7B-813E-4FC7-ADFD-C970B934FBBD}" type="slidenum">
              <a:rPr kumimoji="0" lang="cs-CZ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45844"/>
            <a:ext cx="5699534" cy="5613401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V průběhu odlévání oceli do kokil může docházet ke vzniku vad ingotů, které lze rozdělit do následujících skupin: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vady povrchové (vnější)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vady vnitřní 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Také v průběhu odlévání oceli na zařízení plynulého odlévání může docházet ke vzniku vad </a:t>
            </a:r>
            <a:r>
              <a:rPr lang="cs-CZ" altLang="cs-CZ" sz="1800" dirty="0" err="1"/>
              <a:t>předlitku</a:t>
            </a:r>
            <a:r>
              <a:rPr lang="cs-CZ" altLang="cs-CZ" sz="1800" dirty="0"/>
              <a:t>, které lze rozdělit do následujících skupin: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povrchové (vnější) vady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vnitřní vady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tvarové vady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Přednáška č. 5: Odlévání odlitků, průběh tuhnutí odlitků a vady odlitků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A71C2-0F8F-7841-B85A-445BD80B66CF}" type="slidenum">
              <a:rPr kumimoji="0" lang="sk-SK" alt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  <a:endParaRPr kumimoji="0" lang="sk-SK" altLang="cs-CZ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52C5EB9-DB7A-485A-97EE-398F56585E07}"/>
              </a:ext>
            </a:extLst>
          </p:cNvPr>
          <p:cNvSpPr txBox="1"/>
          <p:nvPr/>
        </p:nvSpPr>
        <p:spPr>
          <a:xfrm>
            <a:off x="7948166" y="6182016"/>
            <a:ext cx="167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Ukázky vad oceli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3084737-AEBA-4580-B0DB-429BB222A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14" y="3531742"/>
            <a:ext cx="3344210" cy="2485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D762B55-FBB2-4C71-B6C1-6EE6C1217C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4" r="4069"/>
          <a:stretch/>
        </p:blipFill>
        <p:spPr>
          <a:xfrm>
            <a:off x="6362175" y="704602"/>
            <a:ext cx="2962940" cy="271102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CE4AC83-867A-4F75-B91C-B284F476A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391" y="785626"/>
            <a:ext cx="2538941" cy="259575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FA70345-BC9E-4F2E-B210-74331402A8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r="1621"/>
          <a:stretch/>
        </p:blipFill>
        <p:spPr>
          <a:xfrm>
            <a:off x="8737971" y="3628918"/>
            <a:ext cx="3087241" cy="2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76753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Vady oceli odlévané do kokil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25BC43-810F-408C-BF5E-FFA6A0CA590D}"/>
              </a:ext>
            </a:extLst>
          </p:cNvPr>
          <p:cNvSpPr txBox="1"/>
          <p:nvPr/>
        </p:nvSpPr>
        <p:spPr>
          <a:xfrm>
            <a:off x="369018" y="1196597"/>
            <a:ext cx="256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b="1" dirty="0"/>
              <a:t>Vnější vady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582F676-D90C-4079-9A64-3054E7E28B22}"/>
              </a:ext>
            </a:extLst>
          </p:cNvPr>
          <p:cNvSpPr txBox="1"/>
          <p:nvPr/>
        </p:nvSpPr>
        <p:spPr>
          <a:xfrm>
            <a:off x="586983" y="5101252"/>
            <a:ext cx="3331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Vnější šupiny (pleny)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F852A0A-382D-4CFF-AC38-C246AB7F0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3" y="1869293"/>
            <a:ext cx="4744237" cy="313805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A3EADAA-D0D4-45F5-B108-B4D3B476B1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17556" r="4869" b="8598"/>
          <a:stretch/>
        </p:blipFill>
        <p:spPr>
          <a:xfrm>
            <a:off x="8020880" y="1561276"/>
            <a:ext cx="4077884" cy="220506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EF3A75D-0BAE-44E9-969E-3FC439BEC4E7}"/>
              </a:ext>
            </a:extLst>
          </p:cNvPr>
          <p:cNvSpPr txBox="1"/>
          <p:nvPr/>
        </p:nvSpPr>
        <p:spPr>
          <a:xfrm>
            <a:off x="7084818" y="6228933"/>
            <a:ext cx="3331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Trhliny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9C80B69-C153-4FF8-8A8A-6F6DC8F7A3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 t="2629" r="1682" b="2555"/>
          <a:stretch/>
        </p:blipFill>
        <p:spPr>
          <a:xfrm>
            <a:off x="5267088" y="1423117"/>
            <a:ext cx="2753792" cy="251318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7FFABE7-E5AC-446A-96C2-81BB2B5A6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75" y="3950974"/>
            <a:ext cx="3331028" cy="21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00515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Vady oceli odlévané do kokil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25BC43-810F-408C-BF5E-FFA6A0CA590D}"/>
              </a:ext>
            </a:extLst>
          </p:cNvPr>
          <p:cNvSpPr txBox="1"/>
          <p:nvPr/>
        </p:nvSpPr>
        <p:spPr>
          <a:xfrm>
            <a:off x="369018" y="1196597"/>
            <a:ext cx="256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b="1" dirty="0"/>
              <a:t>Vnější vady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E7AF711-D147-4DDA-8C66-12E0BDC583E2}"/>
              </a:ext>
            </a:extLst>
          </p:cNvPr>
          <p:cNvSpPr txBox="1"/>
          <p:nvPr/>
        </p:nvSpPr>
        <p:spPr>
          <a:xfrm>
            <a:off x="5097852" y="4666895"/>
            <a:ext cx="292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Strusková hnízda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1FB5774-04FF-4578-9C25-8F18182C8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t="27105" r="50921" b="31110"/>
          <a:stretch/>
        </p:blipFill>
        <p:spPr>
          <a:xfrm>
            <a:off x="2136997" y="1557394"/>
            <a:ext cx="4421371" cy="293337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21530E8-9CA9-4F18-9356-B988ADBD68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1" t="30107" r="970" b="31110"/>
          <a:stretch/>
        </p:blipFill>
        <p:spPr>
          <a:xfrm>
            <a:off x="6708086" y="1716722"/>
            <a:ext cx="4382148" cy="2774042"/>
          </a:xfrm>
          <a:prstGeom prst="rect">
            <a:avLst/>
          </a:prstGeom>
        </p:spPr>
      </p:pic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B3DFED0D-0E42-4613-B388-BB7F8E2903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3772" y="5159915"/>
            <a:ext cx="10442171" cy="1339840"/>
          </a:xfrm>
        </p:spPr>
        <p:txBody>
          <a:bodyPr>
            <a:normAutofit/>
          </a:bodyPr>
          <a:lstStyle/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i="1" dirty="0"/>
              <a:t>Dalšími vnějšími (povrchovými) vadami jsou například:</a:t>
            </a:r>
          </a:p>
          <a:p>
            <a:pPr lvl="1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Praskliny</a:t>
            </a:r>
          </a:p>
          <a:p>
            <a:pPr lvl="1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 err="1"/>
              <a:t>Zavaleniny</a:t>
            </a:r>
            <a:endParaRPr lang="cs-CZ" altLang="cs-CZ" sz="1800" i="1" dirty="0"/>
          </a:p>
          <a:p>
            <a:pPr lvl="1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Podpovrchové bubliny</a:t>
            </a:r>
          </a:p>
        </p:txBody>
      </p:sp>
    </p:spTree>
    <p:extLst>
      <p:ext uri="{BB962C8B-B14F-4D97-AF65-F5344CB8AC3E}">
        <p14:creationId xmlns:p14="http://schemas.microsoft.com/office/powerpoint/2010/main" val="3016455994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Vady oceli odlévané do kokil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23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23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23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25BC43-810F-408C-BF5E-FFA6A0CA590D}"/>
              </a:ext>
            </a:extLst>
          </p:cNvPr>
          <p:cNvSpPr txBox="1"/>
          <p:nvPr/>
        </p:nvSpPr>
        <p:spPr>
          <a:xfrm>
            <a:off x="458740" y="1192364"/>
            <a:ext cx="246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b="1" dirty="0"/>
              <a:t>Vnitřní vady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582F676-D90C-4079-9A64-3054E7E28B22}"/>
              </a:ext>
            </a:extLst>
          </p:cNvPr>
          <p:cNvSpPr txBox="1"/>
          <p:nvPr/>
        </p:nvSpPr>
        <p:spPr>
          <a:xfrm>
            <a:off x="772493" y="3190780"/>
            <a:ext cx="3331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Staženiny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E7AF711-D147-4DDA-8C66-12E0BDC583E2}"/>
              </a:ext>
            </a:extLst>
          </p:cNvPr>
          <p:cNvSpPr txBox="1"/>
          <p:nvPr/>
        </p:nvSpPr>
        <p:spPr>
          <a:xfrm>
            <a:off x="8084127" y="6115192"/>
            <a:ext cx="3631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Sulfidické a </a:t>
            </a:r>
            <a:r>
              <a:rPr lang="cs-CZ" i="1" dirty="0" err="1"/>
              <a:t>oxidické</a:t>
            </a:r>
            <a:r>
              <a:rPr lang="cs-CZ" i="1" dirty="0"/>
              <a:t> vměstky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0149F1E-37CB-46C7-8675-2ABD3822D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0" y="1629003"/>
            <a:ext cx="4291017" cy="161715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CE4D4A9-C4EF-4372-945E-6A6B0D329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31" y="2843573"/>
            <a:ext cx="3524125" cy="29565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8B606FA3-8491-447F-BF71-A0B2C1AFEE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6983" y="5077514"/>
            <a:ext cx="4211782" cy="1445218"/>
          </a:xfrm>
        </p:spPr>
        <p:txBody>
          <a:bodyPr>
            <a:normAutofit/>
          </a:bodyPr>
          <a:lstStyle/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i="1" dirty="0"/>
              <a:t>Dalšími vnitřními vadami jsou například:</a:t>
            </a:r>
          </a:p>
          <a:p>
            <a:pPr lvl="1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Vycezeniny</a:t>
            </a:r>
          </a:p>
          <a:p>
            <a:pPr lvl="1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Vločky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73CA115-4873-4A58-A3B9-980DAABB17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748" y="2861569"/>
            <a:ext cx="2240203" cy="169562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A0251D16-C964-43E9-A3C0-1A087C91793A}"/>
              </a:ext>
            </a:extLst>
          </p:cNvPr>
          <p:cNvSpPr txBox="1"/>
          <p:nvPr/>
        </p:nvSpPr>
        <p:spPr>
          <a:xfrm>
            <a:off x="4354777" y="4540598"/>
            <a:ext cx="3331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Řediny (</a:t>
            </a:r>
            <a:r>
              <a:rPr lang="cs-CZ" i="1" dirty="0" err="1"/>
              <a:t>mikrostaženiny</a:t>
            </a:r>
            <a:r>
              <a:rPr lang="cs-CZ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8096805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Vady plynule litých </a:t>
            </a:r>
            <a:r>
              <a:rPr lang="cs-CZ" altLang="cs-CZ" sz="3600" b="1" dirty="0" err="1">
                <a:solidFill>
                  <a:srgbClr val="98141B"/>
                </a:solidFill>
              </a:rPr>
              <a:t>předlitků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24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24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24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A59508E-13CE-4CAE-A714-C2A8DCEC4E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7" y="1837024"/>
            <a:ext cx="2806050" cy="1476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A615C1C-FAC0-46B1-B387-FC60AC083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815" y="1746455"/>
            <a:ext cx="1887759" cy="212682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8D637F5-A1A1-4DFA-A5E0-97723B6B5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597" y="3698854"/>
            <a:ext cx="2460250" cy="175667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EA2DB06-BE17-44BC-AFB4-0428A0993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60" y="4177536"/>
            <a:ext cx="1734146" cy="174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7905C3D-4A73-4529-BB6F-2491F72245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8239" y="1453356"/>
            <a:ext cx="3008052" cy="1609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5E76D1E-7AFD-4287-B116-8DDA383FE3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764" y="1404648"/>
            <a:ext cx="2421551" cy="163405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D0D5811-6233-4A53-ACEA-FE9D25CF5F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02" t="5933" r="4829" b="9395"/>
          <a:stretch/>
        </p:blipFill>
        <p:spPr>
          <a:xfrm>
            <a:off x="6270681" y="4059787"/>
            <a:ext cx="2908641" cy="1512000"/>
          </a:xfrm>
          <a:prstGeom prst="rect">
            <a:avLst/>
          </a:prstGeom>
          <a:ln w="19050">
            <a:solidFill>
              <a:srgbClr val="0C0C0C"/>
            </a:solidFill>
          </a:ln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2983EAA-5D6D-4682-B402-4182E19076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5943" y="4059787"/>
            <a:ext cx="2774309" cy="154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25BC43-810F-408C-BF5E-FFA6A0CA590D}"/>
              </a:ext>
            </a:extLst>
          </p:cNvPr>
          <p:cNvSpPr txBox="1"/>
          <p:nvPr/>
        </p:nvSpPr>
        <p:spPr>
          <a:xfrm>
            <a:off x="599540" y="1201545"/>
            <a:ext cx="256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b="1" dirty="0"/>
              <a:t>Povrchové vady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4786113-8166-47D1-984D-0F16A1107348}"/>
              </a:ext>
            </a:extLst>
          </p:cNvPr>
          <p:cNvSpPr txBox="1"/>
          <p:nvPr/>
        </p:nvSpPr>
        <p:spPr>
          <a:xfrm>
            <a:off x="1383140" y="5906438"/>
            <a:ext cx="315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Podélné trhliny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582F676-D90C-4079-9A64-3054E7E28B22}"/>
              </a:ext>
            </a:extLst>
          </p:cNvPr>
          <p:cNvSpPr txBox="1"/>
          <p:nvPr/>
        </p:nvSpPr>
        <p:spPr>
          <a:xfrm>
            <a:off x="7450777" y="3141138"/>
            <a:ext cx="3331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Příčné trhliny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E7AF711-D147-4DDA-8C66-12E0BDC583E2}"/>
              </a:ext>
            </a:extLst>
          </p:cNvPr>
          <p:cNvSpPr txBox="1"/>
          <p:nvPr/>
        </p:nvSpPr>
        <p:spPr>
          <a:xfrm>
            <a:off x="7551507" y="5620091"/>
            <a:ext cx="292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Plástvové bubliny</a:t>
            </a:r>
          </a:p>
        </p:txBody>
      </p:sp>
    </p:spTree>
    <p:extLst>
      <p:ext uri="{BB962C8B-B14F-4D97-AF65-F5344CB8AC3E}">
        <p14:creationId xmlns:p14="http://schemas.microsoft.com/office/powerpoint/2010/main" val="3767908678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Vady plynule litých </a:t>
            </a:r>
            <a:r>
              <a:rPr lang="cs-CZ" altLang="cs-CZ" sz="3600" b="1" dirty="0" err="1">
                <a:solidFill>
                  <a:srgbClr val="98141B"/>
                </a:solidFill>
              </a:rPr>
              <a:t>předlitků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3B3E2AC-1844-4F9F-A0B9-D222E8D7FE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1" y="1854149"/>
            <a:ext cx="3045682" cy="15772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63664C6-2845-4B87-B944-AEEB86F50A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75" y="1813776"/>
            <a:ext cx="1756548" cy="160171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95FDE2D-AE67-49A2-9C28-8FA195679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721" y="2440664"/>
            <a:ext cx="1427879" cy="126535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16C1466-4B29-410A-8FFA-EB6A5F6A95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3" y="4607161"/>
            <a:ext cx="2805145" cy="1440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D0A251D-225B-480C-AA6D-51A8516D41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75" y="4540588"/>
            <a:ext cx="1579204" cy="162647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C74AB59-B1EE-417E-B869-5D6E0B0543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112902" y="5017607"/>
            <a:ext cx="1270495" cy="159824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33D9F1C-6D8D-45F3-A314-20BF3B8527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5727" y="1636320"/>
            <a:ext cx="2997642" cy="1536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20A0C72-4E5F-4168-A905-566CB15D9B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12" y="1433646"/>
            <a:ext cx="1403259" cy="1440000"/>
          </a:xfrm>
          <a:prstGeom prst="rect">
            <a:avLst/>
          </a:prstGeom>
          <a:ln w="12700">
            <a:solidFill>
              <a:srgbClr val="0C0C0C"/>
            </a:solidFill>
          </a:ln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B5A1972A-BD93-4524-977E-C927463DC6D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185" b="4255"/>
          <a:stretch/>
        </p:blipFill>
        <p:spPr>
          <a:xfrm>
            <a:off x="10457960" y="2617848"/>
            <a:ext cx="1794722" cy="110526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1CECBD3B-814A-4050-894C-A3BD42ECA8A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5710" r="4585" b="9349"/>
          <a:stretch/>
        </p:blipFill>
        <p:spPr bwMode="auto">
          <a:xfrm>
            <a:off x="7035726" y="4441689"/>
            <a:ext cx="3114273" cy="1607140"/>
          </a:xfrm>
          <a:prstGeom prst="rect">
            <a:avLst/>
          </a:prstGeom>
          <a:noFill/>
          <a:ln w="6350">
            <a:solidFill>
              <a:srgbClr val="0C0C0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5E9106AF-7FF1-4D6B-A5B1-FCEF3F4DF3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696" y="4443769"/>
            <a:ext cx="1826428" cy="16033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FF3515A-5BF1-463A-B960-7E159A143094}"/>
              </a:ext>
            </a:extLst>
          </p:cNvPr>
          <p:cNvSpPr txBox="1"/>
          <p:nvPr/>
        </p:nvSpPr>
        <p:spPr>
          <a:xfrm>
            <a:off x="1572038" y="3504991"/>
            <a:ext cx="324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dirty="0"/>
              <a:t>Radiální podélné trhliny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30A4B6-3779-4D11-AE5A-E61C11280220}"/>
              </a:ext>
            </a:extLst>
          </p:cNvPr>
          <p:cNvSpPr txBox="1"/>
          <p:nvPr/>
        </p:nvSpPr>
        <p:spPr>
          <a:xfrm>
            <a:off x="7864803" y="3379031"/>
            <a:ext cx="259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dirty="0"/>
              <a:t>Hvězdicovité trhliny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DD6999B-043F-4E5D-B2C9-F87605189EE3}"/>
              </a:ext>
            </a:extLst>
          </p:cNvPr>
          <p:cNvSpPr txBox="1"/>
          <p:nvPr/>
        </p:nvSpPr>
        <p:spPr>
          <a:xfrm>
            <a:off x="1375225" y="6171493"/>
            <a:ext cx="338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dirty="0"/>
              <a:t>Středová staženina tzv. </a:t>
            </a:r>
            <a:r>
              <a:rPr lang="cs-CZ" dirty="0" err="1"/>
              <a:t>lunkr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E322F4B-E28C-46DB-833F-AF7578606D90}"/>
              </a:ext>
            </a:extLst>
          </p:cNvPr>
          <p:cNvSpPr txBox="1"/>
          <p:nvPr/>
        </p:nvSpPr>
        <p:spPr>
          <a:xfrm>
            <a:off x="7766447" y="6122658"/>
            <a:ext cx="393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dirty="0"/>
              <a:t>Kruhové bubliny (pórovitost, bodliny)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2DF6E16-F38D-4593-B170-B636A6B1F02A}"/>
              </a:ext>
            </a:extLst>
          </p:cNvPr>
          <p:cNvSpPr txBox="1"/>
          <p:nvPr/>
        </p:nvSpPr>
        <p:spPr>
          <a:xfrm>
            <a:off x="702129" y="1240971"/>
            <a:ext cx="278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b="1" dirty="0"/>
              <a:t>Vnitřní vady</a:t>
            </a:r>
          </a:p>
        </p:txBody>
      </p:sp>
    </p:spTree>
    <p:extLst>
      <p:ext uri="{BB962C8B-B14F-4D97-AF65-F5344CB8AC3E}">
        <p14:creationId xmlns:p14="http://schemas.microsoft.com/office/powerpoint/2010/main" val="2697428595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Vady plynule litých </a:t>
            </a:r>
            <a:r>
              <a:rPr lang="cs-CZ" altLang="cs-CZ" sz="3600" b="1" dirty="0" err="1">
                <a:solidFill>
                  <a:srgbClr val="98141B"/>
                </a:solidFill>
              </a:rPr>
              <a:t>předlitků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FF3515A-5BF1-463A-B960-7E159A143094}"/>
              </a:ext>
            </a:extLst>
          </p:cNvPr>
          <p:cNvSpPr txBox="1"/>
          <p:nvPr/>
        </p:nvSpPr>
        <p:spPr>
          <a:xfrm>
            <a:off x="1296416" y="3658879"/>
            <a:ext cx="324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 err="1"/>
              <a:t>Ovalita</a:t>
            </a:r>
            <a:r>
              <a:rPr lang="cs-CZ" i="1" dirty="0"/>
              <a:t> průřezu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30A4B6-3779-4D11-AE5A-E61C11280220}"/>
              </a:ext>
            </a:extLst>
          </p:cNvPr>
          <p:cNvSpPr txBox="1"/>
          <p:nvPr/>
        </p:nvSpPr>
        <p:spPr>
          <a:xfrm>
            <a:off x="7822689" y="3737774"/>
            <a:ext cx="259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Příčné lokální vborcení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DD6999B-043F-4E5D-B2C9-F87605189EE3}"/>
              </a:ext>
            </a:extLst>
          </p:cNvPr>
          <p:cNvSpPr txBox="1"/>
          <p:nvPr/>
        </p:nvSpPr>
        <p:spPr>
          <a:xfrm>
            <a:off x="1165787" y="5963488"/>
            <a:ext cx="338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Prohnutí 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E322F4B-E28C-46DB-833F-AF7578606D90}"/>
              </a:ext>
            </a:extLst>
          </p:cNvPr>
          <p:cNvSpPr txBox="1"/>
          <p:nvPr/>
        </p:nvSpPr>
        <p:spPr>
          <a:xfrm>
            <a:off x="7273141" y="6015538"/>
            <a:ext cx="393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Podélné vborcení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2DF6E16-F38D-4593-B170-B636A6B1F02A}"/>
              </a:ext>
            </a:extLst>
          </p:cNvPr>
          <p:cNvSpPr txBox="1"/>
          <p:nvPr/>
        </p:nvSpPr>
        <p:spPr>
          <a:xfrm>
            <a:off x="702129" y="1240971"/>
            <a:ext cx="278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b="1" dirty="0"/>
              <a:t>Tvarové vady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BBA13EDE-45B3-4D95-9FB9-6E3201BB3A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t="4848" r="2855" b="6607"/>
          <a:stretch/>
        </p:blipFill>
        <p:spPr bwMode="auto">
          <a:xfrm>
            <a:off x="739404" y="1937304"/>
            <a:ext cx="2878327" cy="1664134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4002CC9F-068F-4A9C-8589-02703A1992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80" y="1926770"/>
            <a:ext cx="1751936" cy="1714836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0DEFC30F-AC3C-4139-91B8-577650573D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0" t="4929" r="2479" b="5402"/>
          <a:stretch/>
        </p:blipFill>
        <p:spPr>
          <a:xfrm>
            <a:off x="1239104" y="4213565"/>
            <a:ext cx="3380014" cy="1761873"/>
          </a:xfrm>
          <a:prstGeom prst="rect">
            <a:avLst/>
          </a:prstGeom>
          <a:ln w="22225">
            <a:solidFill>
              <a:srgbClr val="0C0C0C"/>
            </a:solidFill>
          </a:ln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1C6C0403-A1E6-4F52-A081-9B7C8CB3A4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442" y="1908854"/>
            <a:ext cx="3340227" cy="1769066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BE58A54B-AA46-4F26-8F42-9095D7328E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288" y="1879810"/>
            <a:ext cx="2606608" cy="1761795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E66101C2-744C-41E1-9B78-2CEE2112F4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3" t="3050" r="1956" b="3771"/>
          <a:stretch/>
        </p:blipFill>
        <p:spPr>
          <a:xfrm>
            <a:off x="6096000" y="4290154"/>
            <a:ext cx="3320127" cy="1727002"/>
          </a:xfrm>
          <a:prstGeom prst="rect">
            <a:avLst/>
          </a:prstGeom>
          <a:ln w="19050">
            <a:solidFill>
              <a:srgbClr val="0C0C0C"/>
            </a:solidFill>
          </a:ln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E61B1A09-A799-490A-9F4D-736906C51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0601" y="4203275"/>
            <a:ext cx="1808212" cy="187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05011"/>
      </p:ext>
    </p:extLst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Použité zdroje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27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27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27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3" y="945844"/>
            <a:ext cx="11489977" cy="5613401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i="1" dirty="0" err="1"/>
              <a:t>Bothe</a:t>
            </a:r>
            <a:r>
              <a:rPr lang="cs-CZ" altLang="cs-CZ" sz="1800" i="1" dirty="0"/>
              <a:t> O.: Strojírenská technologie II pro strojírenské učební obory. 6., </a:t>
            </a:r>
            <a:r>
              <a:rPr lang="cs-CZ" altLang="cs-CZ" sz="1800" i="1" dirty="0" err="1"/>
              <a:t>upr</a:t>
            </a:r>
            <a:r>
              <a:rPr lang="cs-CZ" altLang="cs-CZ" sz="1800" i="1" dirty="0"/>
              <a:t>. vyd. Praha: Sobotáles, 1999. ISBN 80-85920-58-1.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Michalek K., Socha L., Adolf Z., </a:t>
            </a:r>
            <a:r>
              <a:rPr lang="cs-CZ" altLang="cs-CZ" sz="1800" dirty="0" err="1"/>
              <a:t>Bažan</a:t>
            </a:r>
            <a:r>
              <a:rPr lang="cs-CZ" altLang="cs-CZ" sz="1800" dirty="0"/>
              <a:t> J.: </a:t>
            </a:r>
            <a:r>
              <a:rPr lang="cs-CZ" altLang="cs-CZ" sz="1800" i="1" dirty="0"/>
              <a:t>Rafinace a odlévání oceli: Studují opora. </a:t>
            </a:r>
            <a:r>
              <a:rPr lang="cs-CZ" altLang="cs-CZ" sz="1800" dirty="0"/>
              <a:t>VŠB-TU Ostrava, Ostrava 2013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 err="1"/>
              <a:t>Bažan</a:t>
            </a:r>
            <a:r>
              <a:rPr lang="cs-CZ" altLang="cs-CZ" sz="1800" dirty="0"/>
              <a:t> J.: </a:t>
            </a:r>
            <a:r>
              <a:rPr lang="cs-CZ" altLang="cs-CZ" sz="1800" i="1" dirty="0"/>
              <a:t>Lití a krystalizace oceli:</a:t>
            </a:r>
            <a:r>
              <a:rPr lang="cs-CZ" altLang="cs-CZ" sz="1800" dirty="0"/>
              <a:t> </a:t>
            </a:r>
            <a:r>
              <a:rPr lang="cs-CZ" altLang="cs-CZ" sz="1800" i="1" dirty="0"/>
              <a:t>Studijní opora.</a:t>
            </a:r>
            <a:r>
              <a:rPr lang="cs-CZ" altLang="cs-CZ" sz="1800" dirty="0"/>
              <a:t> VŠB-TU Ostrava, Ostrava 2008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Iron &amp; Steel [online]. Dostupné z: https://www.viktormacha.com/galerie/iron-and-steel-11/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 err="1"/>
              <a:t>Brymbo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Steelworks</a:t>
            </a:r>
            <a:r>
              <a:rPr lang="cs-CZ" altLang="cs-CZ" sz="1800" dirty="0"/>
              <a:t> [online]. Dostupné z: </a:t>
            </a:r>
            <a:r>
              <a:rPr lang="cs-CZ" altLang="cs-CZ" sz="1800" i="1" dirty="0"/>
              <a:t>http://old.wrexham.gov.uk/english/heritage/brymbo_steelworks/go_large_images/no_8.htm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i="1" dirty="0"/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i="1" dirty="0"/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i="1" dirty="0"/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i="1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994212374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Odlévání oceli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3" y="945844"/>
            <a:ext cx="5230719" cy="561340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Odlévání oceli představuje důležitou součást výrobního procesu</a:t>
            </a:r>
          </a:p>
          <a:p>
            <a:pPr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Převážná část vyrobené oceli je v současné době odlévána na zařízeních plynulého lití (90 %) a menší část je odlévána do kokil na ingoty (10 %)</a:t>
            </a:r>
          </a:p>
          <a:p>
            <a:pPr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Tradiční postup odlévání oceli do kokil činí cca 8,5 % a oceli na odlitky cca 1,5 %</a:t>
            </a:r>
          </a:p>
          <a:p>
            <a:pPr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Podíl odlité oceli na zařízení pro plynulé odlévání (ZPO) činí ve vyspělých státech téměř 100 %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3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8572A8DA-B8E6-42E1-94E9-A4584D3CFB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/>
          <a:stretch/>
        </p:blipFill>
        <p:spPr>
          <a:xfrm>
            <a:off x="5551920" y="495004"/>
            <a:ext cx="3143539" cy="2694909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BB20CF9C-88E2-471E-9CC0-8EAE18DA8F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2"/>
          <a:stretch/>
        </p:blipFill>
        <p:spPr>
          <a:xfrm>
            <a:off x="8590651" y="3681681"/>
            <a:ext cx="3516615" cy="2597412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5BF16B73-0F76-45B3-AF31-49C7A6878B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38"/>
          <a:stretch/>
        </p:blipFill>
        <p:spPr>
          <a:xfrm>
            <a:off x="8741357" y="555972"/>
            <a:ext cx="3384992" cy="291094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684D8AC-A3BC-479E-B141-E9FC5722D6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20" y="3328852"/>
            <a:ext cx="2751918" cy="29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65894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Odlévání oceli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3" y="945844"/>
            <a:ext cx="11641391" cy="5613401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Odlévání oceli lze tedy rozdělit na následující technologie:</a:t>
            </a:r>
          </a:p>
          <a:p>
            <a:pPr lvl="1"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odlévání oceli do kokil na ingoty – horem nebo spodem</a:t>
            </a:r>
          </a:p>
          <a:p>
            <a:pPr lvl="1"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odlévání oceli na odlitky</a:t>
            </a:r>
          </a:p>
          <a:p>
            <a:pPr lvl="1"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odlévání oceli na zařízení plynulého odlévání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4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B380FB3-B1F8-452D-827D-714F416003D2}"/>
              </a:ext>
            </a:extLst>
          </p:cNvPr>
          <p:cNvSpPr txBox="1"/>
          <p:nvPr/>
        </p:nvSpPr>
        <p:spPr>
          <a:xfrm>
            <a:off x="6845447" y="6214755"/>
            <a:ext cx="3019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/>
              <a:t>Odlévání oceli do kokil na ingoty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5DFDAFA1-5F7E-4A7C-BBA9-EDF1FEA87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26" y="3267537"/>
            <a:ext cx="4703171" cy="295315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E065076B-0C7B-493B-9529-2F6AAD2A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47" y="344333"/>
            <a:ext cx="2865927" cy="286592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EEB9278C-0E95-4A7A-8FC7-ED5ABDD0A523}"/>
              </a:ext>
            </a:extLst>
          </p:cNvPr>
          <p:cNvSpPr txBox="1"/>
          <p:nvPr/>
        </p:nvSpPr>
        <p:spPr>
          <a:xfrm>
            <a:off x="9447155" y="1249830"/>
            <a:ext cx="3019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/>
              <a:t>Odlévání oceli na odlitky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5B2C8088-D094-45A7-8BC5-F8148FDCE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6" y="2713712"/>
            <a:ext cx="3701787" cy="348534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7EB3029E-C210-4808-AD37-9DF8A902FFC0}"/>
              </a:ext>
            </a:extLst>
          </p:cNvPr>
          <p:cNvSpPr txBox="1"/>
          <p:nvPr/>
        </p:nvSpPr>
        <p:spPr>
          <a:xfrm>
            <a:off x="1485103" y="6220691"/>
            <a:ext cx="3019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/>
              <a:t>Plynulé odlévání oceli</a:t>
            </a:r>
          </a:p>
        </p:txBody>
      </p:sp>
    </p:spTree>
    <p:extLst>
      <p:ext uri="{BB962C8B-B14F-4D97-AF65-F5344CB8AC3E}">
        <p14:creationId xmlns:p14="http://schemas.microsoft.com/office/powerpoint/2010/main" val="2731716483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Odlévání oceli do kokil na ingoty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3" y="945844"/>
            <a:ext cx="11641391" cy="5613401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Provádí se v licí hale ocelárny do licích souprav, které se skládají z litinových forem, tzv. kokil, které jsou umístěny buď na pojízdných vozech, nebo jsou postaveny na licím poli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i="1" dirty="0"/>
              <a:t>Odlévání horem </a:t>
            </a:r>
            <a:r>
              <a:rPr lang="cs-CZ" altLang="cs-CZ" sz="1800" dirty="0"/>
              <a:t>= ocel se do kokil odlévá přímo z odpichové pánve, která je opatřena uzavíratelnými výlevkami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i="1" dirty="0"/>
              <a:t>Odlévání spodem </a:t>
            </a:r>
            <a:r>
              <a:rPr lang="cs-CZ" altLang="cs-CZ" sz="1800" dirty="0"/>
              <a:t>= ocel se nelije do kokil přímo, ale přes licí kůl a vtokové kanály, rovnoměrně pak stoupá ve všech kokilách současně, u tohoto způsobu odlévání mohou být kokily rovněž umístěny na licích vozech nebo v licích jámách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5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A0F08B6-002E-48E2-B82D-439EF2561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21" y="2801038"/>
            <a:ext cx="3951839" cy="33150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01C5F47-B942-4A99-8E00-0705820B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82" y="2889167"/>
            <a:ext cx="4756805" cy="310463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F566460-80EE-456D-AC18-8A40B529D0E9}"/>
              </a:ext>
            </a:extLst>
          </p:cNvPr>
          <p:cNvSpPr txBox="1"/>
          <p:nvPr/>
        </p:nvSpPr>
        <p:spPr>
          <a:xfrm>
            <a:off x="1851260" y="6017156"/>
            <a:ext cx="3314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Provozní odlévání oceli horem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A0E4C31-B2BC-452F-9A0D-075B378ECE95}"/>
              </a:ext>
            </a:extLst>
          </p:cNvPr>
          <p:cNvSpPr txBox="1"/>
          <p:nvPr/>
        </p:nvSpPr>
        <p:spPr>
          <a:xfrm>
            <a:off x="6741917" y="5938747"/>
            <a:ext cx="4756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/>
              <a:t>Provozní odlévání oceli spodem</a:t>
            </a:r>
          </a:p>
        </p:txBody>
      </p:sp>
    </p:spTree>
    <p:extLst>
      <p:ext uri="{BB962C8B-B14F-4D97-AF65-F5344CB8AC3E}">
        <p14:creationId xmlns:p14="http://schemas.microsoft.com/office/powerpoint/2010/main" val="3329434008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E3A5BEB9-07B5-431E-A1F1-6EB6E88EF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6" b="9850"/>
          <a:stretch/>
        </p:blipFill>
        <p:spPr>
          <a:xfrm>
            <a:off x="835236" y="1112457"/>
            <a:ext cx="4304924" cy="5036347"/>
          </a:xfrm>
          <a:prstGeom prst="rect">
            <a:avLst/>
          </a:prstGeom>
        </p:spPr>
      </p:pic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Odlévání oceli do kokil na ingoty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6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B29FB4-9C99-47FF-BB0A-FC8718ECDC2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4" y="965200"/>
            <a:ext cx="1352550" cy="1502540"/>
          </a:xfrm>
          <a:prstGeom prst="rect">
            <a:avLst/>
          </a:prstGeom>
          <a:ln>
            <a:solidFill>
              <a:srgbClr val="0C0C0C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DF8DF73-8C80-49DA-8285-A0F370125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20961" r="2197" b="1183"/>
          <a:stretch/>
        </p:blipFill>
        <p:spPr>
          <a:xfrm>
            <a:off x="6172200" y="1155391"/>
            <a:ext cx="5903822" cy="491328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41C5DF5-2425-4244-B03E-3E27601DA0F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05" y="965200"/>
            <a:ext cx="1190625" cy="1544955"/>
          </a:xfrm>
          <a:prstGeom prst="rect">
            <a:avLst/>
          </a:prstGeom>
          <a:ln>
            <a:solidFill>
              <a:srgbClr val="0C0C0C"/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974F82A-5B59-4416-A6D3-4C5D3123444E}"/>
              </a:ext>
            </a:extLst>
          </p:cNvPr>
          <p:cNvSpPr txBox="1"/>
          <p:nvPr/>
        </p:nvSpPr>
        <p:spPr>
          <a:xfrm>
            <a:off x="2089102" y="5663636"/>
            <a:ext cx="3261044" cy="825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marR="0" lvl="0" indent="-265113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83033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cs-CZ" sz="2400" b="1" i="1" u="none" strike="noStrike" kern="1200" cap="none" spc="-3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83033"/>
              </a:buClr>
              <a:buSzPct val="100000"/>
              <a:tabLst/>
              <a:defRPr/>
            </a:pPr>
            <a:r>
              <a:rPr kumimoji="0" lang="cs-CZ" sz="1600" i="1" u="none" strike="noStrike" kern="1200" cap="none" spc="-3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Odlévání oceli horem	</a:t>
            </a:r>
            <a:endParaRPr kumimoji="0" lang="pl-PL" sz="1600" i="1" u="none" strike="noStrike" kern="1200" cap="none" spc="-3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F060254-2245-4805-A2A9-4EEC4DE8A4EF}"/>
              </a:ext>
            </a:extLst>
          </p:cNvPr>
          <p:cNvSpPr txBox="1"/>
          <p:nvPr/>
        </p:nvSpPr>
        <p:spPr>
          <a:xfrm>
            <a:off x="7991050" y="6148804"/>
            <a:ext cx="4002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8141B"/>
              </a:buClr>
            </a:pPr>
            <a:r>
              <a:rPr kumimoji="0" lang="pl-PL" sz="1600" i="1" u="none" strike="noStrike" kern="1200" cap="none" spc="-3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Odlévání oceli spodem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900766411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85028"/>
            <a:ext cx="10359835" cy="675746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Odlévání oceli do kokil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2F16B960-1A07-41CA-AC89-E804C9130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04" y="1102900"/>
            <a:ext cx="11078496" cy="5074064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2000" b="1" dirty="0"/>
              <a:t>Licí souprava </a:t>
            </a:r>
            <a:r>
              <a:rPr lang="cs-CZ" sz="2000" dirty="0"/>
              <a:t>se skládá z následujících základních částí: licí deska, kokila, kokilová podložka a hlavový nástavec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Přednáška č. 5: Odlévání odlitků, průběh tuhnutí odlitků a vady odlitků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A71C2-0F8F-7841-B85A-445BD80B66CF}" type="slidenum">
              <a:rPr kumimoji="0" lang="sk-SK" alt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k-SK" altLang="cs-CZ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Přednáška č. X: Doplnit název přednášky</a:t>
            </a:r>
            <a:fld id="{96245F91-E09F-41FE-BBD8-CF76BF98DE62}" type="slidenum">
              <a:rPr kumimoji="0" lang="cs-CZ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fld id="{31E77A96-41B8-48BF-B2E4-2BF7EFD47B93}" type="slidenum">
              <a:rPr kumimoji="0" lang="cs-CZ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fld id="{97BBEA7B-813E-4FC7-ADFD-C970B934FBBD}" type="slidenum">
              <a:rPr kumimoji="0" lang="cs-CZ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974F82A-5B59-4416-A6D3-4C5D3123444E}"/>
              </a:ext>
            </a:extLst>
          </p:cNvPr>
          <p:cNvSpPr txBox="1"/>
          <p:nvPr/>
        </p:nvSpPr>
        <p:spPr>
          <a:xfrm>
            <a:off x="1484411" y="5541964"/>
            <a:ext cx="5557157" cy="77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marR="0" lvl="0" indent="-265113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83033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cs-CZ" b="1" i="1" u="none" strike="noStrike" kern="1200" cap="none" spc="-3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83033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b="1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Licí deska</a:t>
            </a:r>
            <a:r>
              <a:rPr kumimoji="0" lang="pl-PL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cs-CZ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základna pro odlévání</a:t>
            </a:r>
            <a:r>
              <a:rPr kumimoji="0" lang="cs-CZ" b="1" i="1" u="none" strike="noStrike" kern="1200" cap="none" spc="-3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</a:t>
            </a:r>
            <a:endParaRPr kumimoji="0" lang="pl-PL" b="0" i="0" u="none" strike="noStrike" kern="1200" cap="none" spc="-3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8B2BC39-3242-4DF0-B1F8-A36EFAB21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6342" y="3154035"/>
            <a:ext cx="3923586" cy="167450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B3F946B-7FC9-4920-A171-4B041F37F0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23" b="13242"/>
          <a:stretch/>
        </p:blipFill>
        <p:spPr>
          <a:xfrm>
            <a:off x="2690676" y="2045559"/>
            <a:ext cx="2749367" cy="144327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BD5C522-7EAF-4BE2-814E-08AA3DFCE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401" y="3834169"/>
            <a:ext cx="2782107" cy="201588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117BEC4-227F-447F-8200-5CF440A92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6918" y="2164976"/>
            <a:ext cx="5024856" cy="2879322"/>
          </a:xfrm>
          <a:prstGeom prst="rect">
            <a:avLst/>
          </a:prstGeom>
        </p:spPr>
      </p:pic>
      <p:sp>
        <p:nvSpPr>
          <p:cNvPr id="21" name="Zástupný symbol pro zápatí 6">
            <a:extLst>
              <a:ext uri="{FF2B5EF4-FFF2-40B4-BE49-F238E27FC236}">
                <a16:creationId xmlns:a16="http://schemas.microsoft.com/office/drawing/2014/main" id="{8D68B55D-07C0-44C5-99E5-5976D6452E4E}"/>
              </a:ext>
            </a:extLst>
          </p:cNvPr>
          <p:cNvSpPr txBox="1">
            <a:spLocks/>
          </p:cNvSpPr>
          <p:nvPr/>
        </p:nvSpPr>
        <p:spPr>
          <a:xfrm>
            <a:off x="275303" y="6702955"/>
            <a:ext cx="10140543" cy="1550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Přednáška č. 5: Odlévání odlitků, průběh tuhnutí odlitků a vady odlitků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ástupný symbol pro číslo snímku 7">
            <a:extLst>
              <a:ext uri="{FF2B5EF4-FFF2-40B4-BE49-F238E27FC236}">
                <a16:creationId xmlns:a16="http://schemas.microsoft.com/office/drawing/2014/main" id="{BA91AB53-4BD0-4F78-AD3E-537C381AC478}"/>
              </a:ext>
            </a:extLst>
          </p:cNvPr>
          <p:cNvSpPr txBox="1">
            <a:spLocks/>
          </p:cNvSpPr>
          <p:nvPr/>
        </p:nvSpPr>
        <p:spPr>
          <a:xfrm>
            <a:off x="11155679" y="6578599"/>
            <a:ext cx="795217" cy="279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A71C2-0F8F-7841-B85A-445BD80B66CF}" type="slidenum">
              <a:rPr kumimoji="0" lang="sk-SK" alt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  <a:endParaRPr kumimoji="0" lang="sk-SK" altLang="cs-CZ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6AFE424-E6DD-4F0B-9CE6-B23AA0C3BE4B}"/>
              </a:ext>
            </a:extLst>
          </p:cNvPr>
          <p:cNvSpPr txBox="1"/>
          <p:nvPr/>
        </p:nvSpPr>
        <p:spPr>
          <a:xfrm>
            <a:off x="6778590" y="4688127"/>
            <a:ext cx="5153011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marR="0" lvl="0" indent="-265113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83033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cs-CZ" sz="2400" b="1" i="1" u="none" strike="noStrike" kern="1200" cap="none" spc="-3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83033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b="1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Kokilová podložka</a:t>
            </a:r>
            <a:r>
              <a:rPr kumimoji="0" lang="pl-PL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cs-CZ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 umístěna pod kokilou, zabraňuje rozstřiku kovu</a:t>
            </a:r>
            <a:endParaRPr kumimoji="0" lang="pl-PL" b="0" i="1" u="none" strike="noStrike" kern="1200" cap="none" spc="-3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970935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498C9DA-81FE-4CC5-B38C-107F6CE37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878" y="1453747"/>
            <a:ext cx="4028262" cy="4010290"/>
          </a:xfrm>
          <a:prstGeom prst="rect">
            <a:avLst/>
          </a:prstGeom>
        </p:spPr>
      </p:pic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85028"/>
            <a:ext cx="10359836" cy="675746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Odlévání oceli do kokil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sk-SK" altLang="cs-CZ" sz="1300" dirty="0">
              <a:solidFill>
                <a:schemeClr val="bg1"/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974F82A-5B59-4416-A6D3-4C5D3123444E}"/>
              </a:ext>
            </a:extLst>
          </p:cNvPr>
          <p:cNvSpPr txBox="1"/>
          <p:nvPr/>
        </p:nvSpPr>
        <p:spPr>
          <a:xfrm>
            <a:off x="247380" y="5623100"/>
            <a:ext cx="379122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83033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pl-PL" b="1" i="1" spc="-30" dirty="0">
                <a:latin typeface="Calibri" panose="020F0502020204030204" pitchFamily="34" charset="0"/>
              </a:rPr>
              <a:t>Kokila</a:t>
            </a:r>
            <a:r>
              <a:rPr lang="pl-PL" i="1" spc="-30" dirty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cs-CZ" i="1" spc="-30" dirty="0">
                <a:latin typeface="Calibri" panose="020F0502020204030204" pitchFamily="34" charset="0"/>
              </a:rPr>
              <a:t>litinová forma, v níž tekutá ocel ztuhne na požadovaný tvar</a:t>
            </a:r>
            <a:endParaRPr kumimoji="0" lang="pl-PL" b="0" i="1" u="none" strike="noStrike" kern="1200" cap="none" spc="-3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C8AA0E2-D32D-4E6C-B195-6C7B04CCB44D}"/>
              </a:ext>
            </a:extLst>
          </p:cNvPr>
          <p:cNvSpPr txBox="1"/>
          <p:nvPr/>
        </p:nvSpPr>
        <p:spPr>
          <a:xfrm>
            <a:off x="4348575" y="5044295"/>
            <a:ext cx="406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kumimoji="0" lang="pl-PL" b="1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Hlavový nástavec</a:t>
            </a:r>
            <a:r>
              <a:rPr kumimoji="0" lang="pl-PL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má za cíl soustředit staženinu v hlavové části ingotu </a:t>
            </a:r>
            <a:endParaRPr lang="cs-CZ" sz="1400" i="1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4AD6BC40-DA7C-42AC-8E36-FAE07A271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34" y="1453747"/>
            <a:ext cx="1962421" cy="150137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B300F19E-5FA8-478C-9E29-EDE26D93F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764" y="2095637"/>
            <a:ext cx="2168967" cy="157916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6ED3E78-65E1-48A3-82AF-058F3F6A2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88" y="3745956"/>
            <a:ext cx="2307977" cy="168892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176D2BE1-BB32-4F5F-99C4-FB9291242E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28" y="1536306"/>
            <a:ext cx="2296064" cy="3440256"/>
          </a:xfrm>
          <a:prstGeom prst="rect">
            <a:avLst/>
          </a:prstGeom>
        </p:spPr>
      </p:pic>
      <p:sp>
        <p:nvSpPr>
          <p:cNvPr id="24" name="Zástupný symbol pro zápatí 6">
            <a:extLst>
              <a:ext uri="{FF2B5EF4-FFF2-40B4-BE49-F238E27FC236}">
                <a16:creationId xmlns:a16="http://schemas.microsoft.com/office/drawing/2014/main" id="{F86D25C3-AEB1-41AA-9DD4-E713275A18DD}"/>
              </a:ext>
            </a:extLst>
          </p:cNvPr>
          <p:cNvSpPr txBox="1">
            <a:spLocks/>
          </p:cNvSpPr>
          <p:nvPr/>
        </p:nvSpPr>
        <p:spPr>
          <a:xfrm>
            <a:off x="275303" y="6702955"/>
            <a:ext cx="10140543" cy="1550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cs-CZ" sz="1300" i="1">
                <a:solidFill>
                  <a:schemeClr val="bg1"/>
                </a:solidFill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17" name="Zástupný symbol pro číslo snímku 7">
            <a:extLst>
              <a:ext uri="{FF2B5EF4-FFF2-40B4-BE49-F238E27FC236}">
                <a16:creationId xmlns:a16="http://schemas.microsoft.com/office/drawing/2014/main" id="{D0A66F06-DF38-4925-B4A2-B9A119C1BF95}"/>
              </a:ext>
            </a:extLst>
          </p:cNvPr>
          <p:cNvSpPr txBox="1">
            <a:spLocks/>
          </p:cNvSpPr>
          <p:nvPr/>
        </p:nvSpPr>
        <p:spPr>
          <a:xfrm>
            <a:off x="11155679" y="6578599"/>
            <a:ext cx="795217" cy="279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8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A2BD9C6-4322-4595-9200-FAF37891C358}"/>
              </a:ext>
            </a:extLst>
          </p:cNvPr>
          <p:cNvSpPr txBox="1"/>
          <p:nvPr/>
        </p:nvSpPr>
        <p:spPr>
          <a:xfrm>
            <a:off x="9117092" y="5505960"/>
            <a:ext cx="182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kumimoji="0" lang="pl-PL" b="1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Licí souprava</a:t>
            </a:r>
            <a:endParaRPr lang="cs-CZ" sz="1400" b="1" i="1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24B5E73A-E710-48B4-A1B3-52A141ACCF8C}"/>
              </a:ext>
            </a:extLst>
          </p:cNvPr>
          <p:cNvSpPr/>
          <p:nvPr/>
        </p:nvSpPr>
        <p:spPr>
          <a:xfrm>
            <a:off x="4912770" y="1766325"/>
            <a:ext cx="2296064" cy="13006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965850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85028"/>
            <a:ext cx="10359836" cy="675746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Odlévání oceli do kokil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sk-SK" altLang="cs-CZ" sz="1300" dirty="0">
              <a:solidFill>
                <a:schemeClr val="bg1"/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Zástupný symbol pro zápatí 6">
            <a:extLst>
              <a:ext uri="{FF2B5EF4-FFF2-40B4-BE49-F238E27FC236}">
                <a16:creationId xmlns:a16="http://schemas.microsoft.com/office/drawing/2014/main" id="{F86D25C3-AEB1-41AA-9DD4-E713275A18DD}"/>
              </a:ext>
            </a:extLst>
          </p:cNvPr>
          <p:cNvSpPr txBox="1">
            <a:spLocks/>
          </p:cNvSpPr>
          <p:nvPr/>
        </p:nvSpPr>
        <p:spPr>
          <a:xfrm>
            <a:off x="275303" y="6702955"/>
            <a:ext cx="10140543" cy="1550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cs-CZ" sz="1300" i="1">
                <a:solidFill>
                  <a:schemeClr val="bg1"/>
                </a:solidFill>
              </a:rPr>
              <a:t>Přednáška č. 5: Odlévání odlitků, průběh tuhnutí odlitků a vady odlitků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17" name="Zástupný symbol pro číslo snímku 7">
            <a:extLst>
              <a:ext uri="{FF2B5EF4-FFF2-40B4-BE49-F238E27FC236}">
                <a16:creationId xmlns:a16="http://schemas.microsoft.com/office/drawing/2014/main" id="{D0A66F06-DF38-4925-B4A2-B9A119C1BF95}"/>
              </a:ext>
            </a:extLst>
          </p:cNvPr>
          <p:cNvSpPr txBox="1">
            <a:spLocks/>
          </p:cNvSpPr>
          <p:nvPr/>
        </p:nvSpPr>
        <p:spPr>
          <a:xfrm>
            <a:off x="11155679" y="6578599"/>
            <a:ext cx="795217" cy="279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9</a:t>
            </a:fld>
            <a:r>
              <a:rPr lang="sk-SK" altLang="cs-CZ" sz="1300" dirty="0">
                <a:solidFill>
                  <a:schemeClr val="bg1"/>
                </a:solidFill>
              </a:rPr>
              <a:t>/27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42E61EC-780B-44A2-9D79-95BAA7A62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66" y="1096241"/>
            <a:ext cx="7347904" cy="5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73903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3997</TotalTime>
  <Words>1889</Words>
  <Application>Microsoft Office PowerPoint</Application>
  <PresentationFormat>Širokoúhlá obrazovka</PresentationFormat>
  <Paragraphs>267</Paragraphs>
  <Slides>27</Slides>
  <Notes>26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Motiv Office</vt:lpstr>
      <vt:lpstr> Vysoká škola technická a ekonomická v Českých Budějovicích</vt:lpstr>
      <vt:lpstr> Vysoká škola technická a ekonomická v Českých Budějovicích</vt:lpstr>
      <vt:lpstr>Odlévání oceli </vt:lpstr>
      <vt:lpstr>Odlévání oceli </vt:lpstr>
      <vt:lpstr>Odlévání oceli do kokil na ingoty</vt:lpstr>
      <vt:lpstr>Odlévání oceli do kokil na ingoty</vt:lpstr>
      <vt:lpstr>Odlévání oceli do kokil</vt:lpstr>
      <vt:lpstr>Odlévání oceli do kokil</vt:lpstr>
      <vt:lpstr>Odlévání oceli do kokil</vt:lpstr>
      <vt:lpstr>Plynulé odlévání oceli (ZPO)</vt:lpstr>
      <vt:lpstr>Plynulé odlévání oceli</vt:lpstr>
      <vt:lpstr>Plynulé odlévání oceli</vt:lpstr>
      <vt:lpstr>Základní části ZPO</vt:lpstr>
      <vt:lpstr>Základní části ZPO</vt:lpstr>
      <vt:lpstr>Základní části ZPO</vt:lpstr>
      <vt:lpstr>Prezentace aplikace PowerPoint</vt:lpstr>
      <vt:lpstr>Tuhnutí odlitků</vt:lpstr>
      <vt:lpstr>Prezentace aplikace PowerPoint</vt:lpstr>
      <vt:lpstr>Tuhnutí oceli</vt:lpstr>
      <vt:lpstr>Vady oceli</vt:lpstr>
      <vt:lpstr>Vady oceli odlévané do kokil</vt:lpstr>
      <vt:lpstr>Vady oceli odlévané do kokil</vt:lpstr>
      <vt:lpstr>Vady oceli odlévané do kokil</vt:lpstr>
      <vt:lpstr>Vady plynule litých předlitků</vt:lpstr>
      <vt:lpstr>Vady plynule litých předlitků</vt:lpstr>
      <vt:lpstr>Vady plynule litých předlitků</vt:lpstr>
      <vt:lpstr>Použité zdroje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Ladislav Socha</cp:lastModifiedBy>
  <cp:revision>245</cp:revision>
  <dcterms:created xsi:type="dcterms:W3CDTF">2015-10-09T09:08:26Z</dcterms:created>
  <dcterms:modified xsi:type="dcterms:W3CDTF">2022-01-13T07:18:50Z</dcterms:modified>
</cp:coreProperties>
</file>