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4" r:id="rId1"/>
  </p:sldMasterIdLst>
  <p:notesMasterIdLst>
    <p:notesMasterId r:id="rId31"/>
  </p:notesMasterIdLst>
  <p:sldIdLst>
    <p:sldId id="375" r:id="rId2"/>
    <p:sldId id="340" r:id="rId3"/>
    <p:sldId id="342" r:id="rId4"/>
    <p:sldId id="343" r:id="rId5"/>
    <p:sldId id="345" r:id="rId6"/>
    <p:sldId id="349" r:id="rId7"/>
    <p:sldId id="374" r:id="rId8"/>
    <p:sldId id="350" r:id="rId9"/>
    <p:sldId id="371" r:id="rId10"/>
    <p:sldId id="352" r:id="rId11"/>
    <p:sldId id="372" r:id="rId12"/>
    <p:sldId id="370" r:id="rId13"/>
    <p:sldId id="353" r:id="rId14"/>
    <p:sldId id="373" r:id="rId15"/>
    <p:sldId id="354" r:id="rId16"/>
    <p:sldId id="355" r:id="rId17"/>
    <p:sldId id="357" r:id="rId18"/>
    <p:sldId id="366" r:id="rId19"/>
    <p:sldId id="358" r:id="rId20"/>
    <p:sldId id="359" r:id="rId21"/>
    <p:sldId id="361" r:id="rId22"/>
    <p:sldId id="360" r:id="rId23"/>
    <p:sldId id="362" r:id="rId24"/>
    <p:sldId id="369" r:id="rId25"/>
    <p:sldId id="363" r:id="rId26"/>
    <p:sldId id="364" r:id="rId27"/>
    <p:sldId id="348" r:id="rId28"/>
    <p:sldId id="365" r:id="rId29"/>
    <p:sldId id="36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41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štýlu, mriežka tabuľ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Stredný štýl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0" autoAdjust="0"/>
    <p:restoredTop sz="97444" autoAdjust="0"/>
  </p:normalViewPr>
  <p:slideViewPr>
    <p:cSldViewPr snapToGrid="0">
      <p:cViewPr varScale="1">
        <p:scale>
          <a:sx n="108" d="100"/>
          <a:sy n="108" d="100"/>
        </p:scale>
        <p:origin x="114" y="11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2664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4DA5F4-8B97-4832-8BC6-A14F9EC0AA2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E6D773F-520B-4049-BAC0-78BDA575F822}">
      <dgm:prSet phldrT="[Text]"/>
      <dgm:spPr/>
      <dgm:t>
        <a:bodyPr/>
        <a:lstStyle/>
        <a:p>
          <a:r>
            <a:rPr lang="cs-CZ" dirty="0"/>
            <a:t>Primární metalurgie</a:t>
          </a:r>
        </a:p>
      </dgm:t>
    </dgm:pt>
    <dgm:pt modelId="{90A51E2F-18C2-4482-8048-FAA6B90485FC}" type="parTrans" cxnId="{F797266A-4E8B-4C2A-B973-7261D7225EBF}">
      <dgm:prSet/>
      <dgm:spPr/>
      <dgm:t>
        <a:bodyPr/>
        <a:lstStyle/>
        <a:p>
          <a:endParaRPr lang="cs-CZ"/>
        </a:p>
      </dgm:t>
    </dgm:pt>
    <dgm:pt modelId="{14920428-F4E1-4AC4-AB54-E91C0BA0D40E}" type="sibTrans" cxnId="{F797266A-4E8B-4C2A-B973-7261D7225EBF}">
      <dgm:prSet/>
      <dgm:spPr/>
      <dgm:t>
        <a:bodyPr/>
        <a:lstStyle/>
        <a:p>
          <a:endParaRPr lang="cs-CZ"/>
        </a:p>
      </dgm:t>
    </dgm:pt>
    <dgm:pt modelId="{E7DB8BDB-CBC8-4D11-9A72-47B9B30931A6}">
      <dgm:prSet phldrT="[Text]"/>
      <dgm:spPr/>
      <dgm:t>
        <a:bodyPr/>
        <a:lstStyle/>
        <a:p>
          <a:r>
            <a:rPr lang="cs-CZ" dirty="0"/>
            <a:t>Redukce železných rud, tedy výroba surového železa ve vysoké peci</a:t>
          </a:r>
        </a:p>
      </dgm:t>
    </dgm:pt>
    <dgm:pt modelId="{B240D6F8-F928-4C7E-A2D8-8845FA77294A}" type="parTrans" cxnId="{69F55D71-B2C1-4578-AACB-33C586C41702}">
      <dgm:prSet/>
      <dgm:spPr/>
      <dgm:t>
        <a:bodyPr/>
        <a:lstStyle/>
        <a:p>
          <a:endParaRPr lang="cs-CZ"/>
        </a:p>
      </dgm:t>
    </dgm:pt>
    <dgm:pt modelId="{21D91480-34C7-41D6-9D1E-41C2B39302AD}" type="sibTrans" cxnId="{69F55D71-B2C1-4578-AACB-33C586C41702}">
      <dgm:prSet/>
      <dgm:spPr/>
      <dgm:t>
        <a:bodyPr/>
        <a:lstStyle/>
        <a:p>
          <a:endParaRPr lang="cs-CZ"/>
        </a:p>
      </dgm:t>
    </dgm:pt>
    <dgm:pt modelId="{73794DAB-6826-4134-90F5-F687ECC16A3F}">
      <dgm:prSet phldrT="[Text]"/>
      <dgm:spPr/>
      <dgm:t>
        <a:bodyPr/>
        <a:lstStyle/>
        <a:p>
          <a:r>
            <a:rPr lang="cs-CZ" dirty="0"/>
            <a:t>Výroba oceli v kyslíkových konvertorech a elektrických obloukových pecích</a:t>
          </a:r>
        </a:p>
      </dgm:t>
    </dgm:pt>
    <dgm:pt modelId="{BA461DCB-1653-4B7A-B38F-347955CB31B4}" type="parTrans" cxnId="{BBA439A3-DC55-41E7-9D48-4A2FA04155E6}">
      <dgm:prSet/>
      <dgm:spPr/>
      <dgm:t>
        <a:bodyPr/>
        <a:lstStyle/>
        <a:p>
          <a:endParaRPr lang="cs-CZ"/>
        </a:p>
      </dgm:t>
    </dgm:pt>
    <dgm:pt modelId="{148B3E1B-26AE-4461-91B4-8825178B3CBE}" type="sibTrans" cxnId="{BBA439A3-DC55-41E7-9D48-4A2FA04155E6}">
      <dgm:prSet/>
      <dgm:spPr/>
      <dgm:t>
        <a:bodyPr/>
        <a:lstStyle/>
        <a:p>
          <a:endParaRPr lang="cs-CZ"/>
        </a:p>
      </dgm:t>
    </dgm:pt>
    <dgm:pt modelId="{D06849DA-BC8B-4AFC-84A7-D94B5526A1CE}">
      <dgm:prSet phldrT="[Text]"/>
      <dgm:spPr/>
      <dgm:t>
        <a:bodyPr/>
        <a:lstStyle/>
        <a:p>
          <a:r>
            <a:rPr lang="cs-CZ" dirty="0"/>
            <a:t>Lití tekuté oceli do plynule litých předlitků, ingotů, nebo odlitků</a:t>
          </a:r>
        </a:p>
      </dgm:t>
    </dgm:pt>
    <dgm:pt modelId="{E7296580-24D5-4665-B27D-C19CE8003388}" type="parTrans" cxnId="{04DDD38B-4915-484A-BD7A-481D080E0D89}">
      <dgm:prSet/>
      <dgm:spPr/>
      <dgm:t>
        <a:bodyPr/>
        <a:lstStyle/>
        <a:p>
          <a:endParaRPr lang="cs-CZ"/>
        </a:p>
      </dgm:t>
    </dgm:pt>
    <dgm:pt modelId="{246FFE6E-2A4A-40AE-A15E-57A29ADE064C}" type="sibTrans" cxnId="{04DDD38B-4915-484A-BD7A-481D080E0D89}">
      <dgm:prSet/>
      <dgm:spPr/>
      <dgm:t>
        <a:bodyPr/>
        <a:lstStyle/>
        <a:p>
          <a:endParaRPr lang="cs-CZ"/>
        </a:p>
      </dgm:t>
    </dgm:pt>
    <dgm:pt modelId="{28D3D2F0-A96E-40F9-9711-369C5CFB77C0}" type="pres">
      <dgm:prSet presAssocID="{454DA5F4-8B97-4832-8BC6-A14F9EC0AA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2074BE8-3097-4B84-BA9F-341A5F919E41}" type="pres">
      <dgm:prSet presAssocID="{4E6D773F-520B-4049-BAC0-78BDA575F822}" presName="hierRoot1" presStyleCnt="0">
        <dgm:presLayoutVars>
          <dgm:hierBranch val="init"/>
        </dgm:presLayoutVars>
      </dgm:prSet>
      <dgm:spPr/>
    </dgm:pt>
    <dgm:pt modelId="{401665BA-A0AA-4E1C-8416-F010F279DC30}" type="pres">
      <dgm:prSet presAssocID="{4E6D773F-520B-4049-BAC0-78BDA575F822}" presName="rootComposite1" presStyleCnt="0"/>
      <dgm:spPr/>
    </dgm:pt>
    <dgm:pt modelId="{339D0F70-D4BF-4155-807D-7F3197D4B227}" type="pres">
      <dgm:prSet presAssocID="{4E6D773F-520B-4049-BAC0-78BDA575F822}" presName="rootText1" presStyleLbl="node0" presStyleIdx="0" presStyleCnt="1" custScaleX="124398">
        <dgm:presLayoutVars>
          <dgm:chPref val="3"/>
        </dgm:presLayoutVars>
      </dgm:prSet>
      <dgm:spPr/>
    </dgm:pt>
    <dgm:pt modelId="{B8B2EA3B-AB1A-4DC1-A1E2-275B36BCCEBF}" type="pres">
      <dgm:prSet presAssocID="{4E6D773F-520B-4049-BAC0-78BDA575F822}" presName="rootConnector1" presStyleLbl="node1" presStyleIdx="0" presStyleCnt="0"/>
      <dgm:spPr/>
    </dgm:pt>
    <dgm:pt modelId="{D218A203-1B0E-4928-B507-D18C02080525}" type="pres">
      <dgm:prSet presAssocID="{4E6D773F-520B-4049-BAC0-78BDA575F822}" presName="hierChild2" presStyleCnt="0"/>
      <dgm:spPr/>
    </dgm:pt>
    <dgm:pt modelId="{20B7A329-DCDD-4F3F-9A95-3E62C7680B3F}" type="pres">
      <dgm:prSet presAssocID="{B240D6F8-F928-4C7E-A2D8-8845FA77294A}" presName="Name37" presStyleLbl="parChTrans1D2" presStyleIdx="0" presStyleCnt="3"/>
      <dgm:spPr/>
    </dgm:pt>
    <dgm:pt modelId="{9F3BCC99-55C5-4936-812A-7921BB0F1B5D}" type="pres">
      <dgm:prSet presAssocID="{E7DB8BDB-CBC8-4D11-9A72-47B9B30931A6}" presName="hierRoot2" presStyleCnt="0">
        <dgm:presLayoutVars>
          <dgm:hierBranch val="init"/>
        </dgm:presLayoutVars>
      </dgm:prSet>
      <dgm:spPr/>
    </dgm:pt>
    <dgm:pt modelId="{21652CDB-27AD-4F4D-98F4-FA8D1819BAC3}" type="pres">
      <dgm:prSet presAssocID="{E7DB8BDB-CBC8-4D11-9A72-47B9B30931A6}" presName="rootComposite" presStyleCnt="0"/>
      <dgm:spPr/>
    </dgm:pt>
    <dgm:pt modelId="{A65A4503-9F13-4E99-B940-7F2AB4598E26}" type="pres">
      <dgm:prSet presAssocID="{E7DB8BDB-CBC8-4D11-9A72-47B9B30931A6}" presName="rootText" presStyleLbl="node2" presStyleIdx="0" presStyleCnt="3" custScaleX="100117" custScaleY="155740">
        <dgm:presLayoutVars>
          <dgm:chPref val="3"/>
        </dgm:presLayoutVars>
      </dgm:prSet>
      <dgm:spPr/>
    </dgm:pt>
    <dgm:pt modelId="{E5AD630A-5EC6-4580-ACE7-8EC5E58A634A}" type="pres">
      <dgm:prSet presAssocID="{E7DB8BDB-CBC8-4D11-9A72-47B9B30931A6}" presName="rootConnector" presStyleLbl="node2" presStyleIdx="0" presStyleCnt="3"/>
      <dgm:spPr/>
    </dgm:pt>
    <dgm:pt modelId="{A9082298-35B6-41FE-8579-462742F8AA70}" type="pres">
      <dgm:prSet presAssocID="{E7DB8BDB-CBC8-4D11-9A72-47B9B30931A6}" presName="hierChild4" presStyleCnt="0"/>
      <dgm:spPr/>
    </dgm:pt>
    <dgm:pt modelId="{5E46F254-216C-4A99-A49C-9527F09E81BB}" type="pres">
      <dgm:prSet presAssocID="{E7DB8BDB-CBC8-4D11-9A72-47B9B30931A6}" presName="hierChild5" presStyleCnt="0"/>
      <dgm:spPr/>
    </dgm:pt>
    <dgm:pt modelId="{81E065D5-880D-4C76-8C56-47871306FCE2}" type="pres">
      <dgm:prSet presAssocID="{BA461DCB-1653-4B7A-B38F-347955CB31B4}" presName="Name37" presStyleLbl="parChTrans1D2" presStyleIdx="1" presStyleCnt="3"/>
      <dgm:spPr/>
    </dgm:pt>
    <dgm:pt modelId="{2FF3C693-2CD0-4FF7-AE01-8ECEBF80C19E}" type="pres">
      <dgm:prSet presAssocID="{73794DAB-6826-4134-90F5-F687ECC16A3F}" presName="hierRoot2" presStyleCnt="0">
        <dgm:presLayoutVars>
          <dgm:hierBranch val="init"/>
        </dgm:presLayoutVars>
      </dgm:prSet>
      <dgm:spPr/>
    </dgm:pt>
    <dgm:pt modelId="{D2F95CD1-1986-4B34-95C2-39D02A0B6531}" type="pres">
      <dgm:prSet presAssocID="{73794DAB-6826-4134-90F5-F687ECC16A3F}" presName="rootComposite" presStyleCnt="0"/>
      <dgm:spPr/>
    </dgm:pt>
    <dgm:pt modelId="{8709B262-B805-45EE-AD50-610364623F65}" type="pres">
      <dgm:prSet presAssocID="{73794DAB-6826-4134-90F5-F687ECC16A3F}" presName="rootText" presStyleLbl="node2" presStyleIdx="1" presStyleCnt="3" custScaleY="155787">
        <dgm:presLayoutVars>
          <dgm:chPref val="3"/>
        </dgm:presLayoutVars>
      </dgm:prSet>
      <dgm:spPr/>
    </dgm:pt>
    <dgm:pt modelId="{0E08F3C0-16A1-4C10-A309-D6D5B175ACDD}" type="pres">
      <dgm:prSet presAssocID="{73794DAB-6826-4134-90F5-F687ECC16A3F}" presName="rootConnector" presStyleLbl="node2" presStyleIdx="1" presStyleCnt="3"/>
      <dgm:spPr/>
    </dgm:pt>
    <dgm:pt modelId="{5F8EF788-9CDC-43D0-9AFA-46BCA471052A}" type="pres">
      <dgm:prSet presAssocID="{73794DAB-6826-4134-90F5-F687ECC16A3F}" presName="hierChild4" presStyleCnt="0"/>
      <dgm:spPr/>
    </dgm:pt>
    <dgm:pt modelId="{9DBF8755-E11A-4C78-A8E0-180290DFA21A}" type="pres">
      <dgm:prSet presAssocID="{73794DAB-6826-4134-90F5-F687ECC16A3F}" presName="hierChild5" presStyleCnt="0"/>
      <dgm:spPr/>
    </dgm:pt>
    <dgm:pt modelId="{60FB98E0-D1D4-49D7-94D8-F04C8F85E34C}" type="pres">
      <dgm:prSet presAssocID="{E7296580-24D5-4665-B27D-C19CE8003388}" presName="Name37" presStyleLbl="parChTrans1D2" presStyleIdx="2" presStyleCnt="3"/>
      <dgm:spPr/>
    </dgm:pt>
    <dgm:pt modelId="{F2221C90-04F5-42E3-95A4-2E046CB0617C}" type="pres">
      <dgm:prSet presAssocID="{D06849DA-BC8B-4AFC-84A7-D94B5526A1CE}" presName="hierRoot2" presStyleCnt="0">
        <dgm:presLayoutVars>
          <dgm:hierBranch val="init"/>
        </dgm:presLayoutVars>
      </dgm:prSet>
      <dgm:spPr/>
    </dgm:pt>
    <dgm:pt modelId="{2B0B44BF-3E00-4B6C-A1A8-31742A8444C6}" type="pres">
      <dgm:prSet presAssocID="{D06849DA-BC8B-4AFC-84A7-D94B5526A1CE}" presName="rootComposite" presStyleCnt="0"/>
      <dgm:spPr/>
    </dgm:pt>
    <dgm:pt modelId="{4479580F-4C32-4182-920E-B2DA1586D300}" type="pres">
      <dgm:prSet presAssocID="{D06849DA-BC8B-4AFC-84A7-D94B5526A1CE}" presName="rootText" presStyleLbl="node2" presStyleIdx="2" presStyleCnt="3" custScaleY="155740">
        <dgm:presLayoutVars>
          <dgm:chPref val="3"/>
        </dgm:presLayoutVars>
      </dgm:prSet>
      <dgm:spPr/>
    </dgm:pt>
    <dgm:pt modelId="{B22132A0-2C0E-4684-A748-F871857ED6D5}" type="pres">
      <dgm:prSet presAssocID="{D06849DA-BC8B-4AFC-84A7-D94B5526A1CE}" presName="rootConnector" presStyleLbl="node2" presStyleIdx="2" presStyleCnt="3"/>
      <dgm:spPr/>
    </dgm:pt>
    <dgm:pt modelId="{DEF78B38-C482-45C5-805C-1611E2126DF7}" type="pres">
      <dgm:prSet presAssocID="{D06849DA-BC8B-4AFC-84A7-D94B5526A1CE}" presName="hierChild4" presStyleCnt="0"/>
      <dgm:spPr/>
    </dgm:pt>
    <dgm:pt modelId="{7542A10E-4B82-41CC-B825-A9703412A559}" type="pres">
      <dgm:prSet presAssocID="{D06849DA-BC8B-4AFC-84A7-D94B5526A1CE}" presName="hierChild5" presStyleCnt="0"/>
      <dgm:spPr/>
    </dgm:pt>
    <dgm:pt modelId="{5DB724A0-4F99-4B70-A2C0-61FBF2CEDCC9}" type="pres">
      <dgm:prSet presAssocID="{4E6D773F-520B-4049-BAC0-78BDA575F822}" presName="hierChild3" presStyleCnt="0"/>
      <dgm:spPr/>
    </dgm:pt>
  </dgm:ptLst>
  <dgm:cxnLst>
    <dgm:cxn modelId="{0B747508-75ED-4F99-BA7F-0E91E26D9EAD}" type="presOf" srcId="{73794DAB-6826-4134-90F5-F687ECC16A3F}" destId="{0E08F3C0-16A1-4C10-A309-D6D5B175ACDD}" srcOrd="1" destOrd="0" presId="urn:microsoft.com/office/officeart/2005/8/layout/orgChart1"/>
    <dgm:cxn modelId="{D73F1722-640F-4495-8DA0-6FBA93C318BB}" type="presOf" srcId="{D06849DA-BC8B-4AFC-84A7-D94B5526A1CE}" destId="{B22132A0-2C0E-4684-A748-F871857ED6D5}" srcOrd="1" destOrd="0" presId="urn:microsoft.com/office/officeart/2005/8/layout/orgChart1"/>
    <dgm:cxn modelId="{DD648B2B-F305-4C23-971D-EAA9E000AA9A}" type="presOf" srcId="{D06849DA-BC8B-4AFC-84A7-D94B5526A1CE}" destId="{4479580F-4C32-4182-920E-B2DA1586D300}" srcOrd="0" destOrd="0" presId="urn:microsoft.com/office/officeart/2005/8/layout/orgChart1"/>
    <dgm:cxn modelId="{F797266A-4E8B-4C2A-B973-7261D7225EBF}" srcId="{454DA5F4-8B97-4832-8BC6-A14F9EC0AA29}" destId="{4E6D773F-520B-4049-BAC0-78BDA575F822}" srcOrd="0" destOrd="0" parTransId="{90A51E2F-18C2-4482-8048-FAA6B90485FC}" sibTransId="{14920428-F4E1-4AC4-AB54-E91C0BA0D40E}"/>
    <dgm:cxn modelId="{87B0C64D-6299-45B3-87EC-E0045E9F81D8}" type="presOf" srcId="{73794DAB-6826-4134-90F5-F687ECC16A3F}" destId="{8709B262-B805-45EE-AD50-610364623F65}" srcOrd="0" destOrd="0" presId="urn:microsoft.com/office/officeart/2005/8/layout/orgChart1"/>
    <dgm:cxn modelId="{69F55D71-B2C1-4578-AACB-33C586C41702}" srcId="{4E6D773F-520B-4049-BAC0-78BDA575F822}" destId="{E7DB8BDB-CBC8-4D11-9A72-47B9B30931A6}" srcOrd="0" destOrd="0" parTransId="{B240D6F8-F928-4C7E-A2D8-8845FA77294A}" sibTransId="{21D91480-34C7-41D6-9D1E-41C2B39302AD}"/>
    <dgm:cxn modelId="{C1D8E372-F9F4-4359-A361-B6C417B56A76}" type="presOf" srcId="{E7DB8BDB-CBC8-4D11-9A72-47B9B30931A6}" destId="{A65A4503-9F13-4E99-B940-7F2AB4598E26}" srcOrd="0" destOrd="0" presId="urn:microsoft.com/office/officeart/2005/8/layout/orgChart1"/>
    <dgm:cxn modelId="{04DDD38B-4915-484A-BD7A-481D080E0D89}" srcId="{4E6D773F-520B-4049-BAC0-78BDA575F822}" destId="{D06849DA-BC8B-4AFC-84A7-D94B5526A1CE}" srcOrd="2" destOrd="0" parTransId="{E7296580-24D5-4665-B27D-C19CE8003388}" sibTransId="{246FFE6E-2A4A-40AE-A15E-57A29ADE064C}"/>
    <dgm:cxn modelId="{92CA1892-65B0-4A11-9E8C-21613B62E6B8}" type="presOf" srcId="{E7296580-24D5-4665-B27D-C19CE8003388}" destId="{60FB98E0-D1D4-49D7-94D8-F04C8F85E34C}" srcOrd="0" destOrd="0" presId="urn:microsoft.com/office/officeart/2005/8/layout/orgChart1"/>
    <dgm:cxn modelId="{1C31809B-2D5B-4526-8609-FF2239FFA1BE}" type="presOf" srcId="{4E6D773F-520B-4049-BAC0-78BDA575F822}" destId="{339D0F70-D4BF-4155-807D-7F3197D4B227}" srcOrd="0" destOrd="0" presId="urn:microsoft.com/office/officeart/2005/8/layout/orgChart1"/>
    <dgm:cxn modelId="{BBA439A3-DC55-41E7-9D48-4A2FA04155E6}" srcId="{4E6D773F-520B-4049-BAC0-78BDA575F822}" destId="{73794DAB-6826-4134-90F5-F687ECC16A3F}" srcOrd="1" destOrd="0" parTransId="{BA461DCB-1653-4B7A-B38F-347955CB31B4}" sibTransId="{148B3E1B-26AE-4461-91B4-8825178B3CBE}"/>
    <dgm:cxn modelId="{81457AA5-2B7E-4B52-A157-59566729F37B}" type="presOf" srcId="{E7DB8BDB-CBC8-4D11-9A72-47B9B30931A6}" destId="{E5AD630A-5EC6-4580-ACE7-8EC5E58A634A}" srcOrd="1" destOrd="0" presId="urn:microsoft.com/office/officeart/2005/8/layout/orgChart1"/>
    <dgm:cxn modelId="{F4396CAC-B800-40D5-8015-5C9ABFC2DA8F}" type="presOf" srcId="{BA461DCB-1653-4B7A-B38F-347955CB31B4}" destId="{81E065D5-880D-4C76-8C56-47871306FCE2}" srcOrd="0" destOrd="0" presId="urn:microsoft.com/office/officeart/2005/8/layout/orgChart1"/>
    <dgm:cxn modelId="{840038BF-4805-4983-9909-3941B02B9555}" type="presOf" srcId="{454DA5F4-8B97-4832-8BC6-A14F9EC0AA29}" destId="{28D3D2F0-A96E-40F9-9711-369C5CFB77C0}" srcOrd="0" destOrd="0" presId="urn:microsoft.com/office/officeart/2005/8/layout/orgChart1"/>
    <dgm:cxn modelId="{037838D3-6DBA-4238-B871-9300A1353CC8}" type="presOf" srcId="{4E6D773F-520B-4049-BAC0-78BDA575F822}" destId="{B8B2EA3B-AB1A-4DC1-A1E2-275B36BCCEBF}" srcOrd="1" destOrd="0" presId="urn:microsoft.com/office/officeart/2005/8/layout/orgChart1"/>
    <dgm:cxn modelId="{043C15EE-FB21-4DC9-93AD-83290A89E820}" type="presOf" srcId="{B240D6F8-F928-4C7E-A2D8-8845FA77294A}" destId="{20B7A329-DCDD-4F3F-9A95-3E62C7680B3F}" srcOrd="0" destOrd="0" presId="urn:microsoft.com/office/officeart/2005/8/layout/orgChart1"/>
    <dgm:cxn modelId="{5945AC54-6D5F-4819-9076-8D6B42B36797}" type="presParOf" srcId="{28D3D2F0-A96E-40F9-9711-369C5CFB77C0}" destId="{12074BE8-3097-4B84-BA9F-341A5F919E41}" srcOrd="0" destOrd="0" presId="urn:microsoft.com/office/officeart/2005/8/layout/orgChart1"/>
    <dgm:cxn modelId="{B488E661-4E22-402F-B2FB-E1956B4149D5}" type="presParOf" srcId="{12074BE8-3097-4B84-BA9F-341A5F919E41}" destId="{401665BA-A0AA-4E1C-8416-F010F279DC30}" srcOrd="0" destOrd="0" presId="urn:microsoft.com/office/officeart/2005/8/layout/orgChart1"/>
    <dgm:cxn modelId="{FCB1D87E-C6DF-4D5F-86C2-C599F43577FC}" type="presParOf" srcId="{401665BA-A0AA-4E1C-8416-F010F279DC30}" destId="{339D0F70-D4BF-4155-807D-7F3197D4B227}" srcOrd="0" destOrd="0" presId="urn:microsoft.com/office/officeart/2005/8/layout/orgChart1"/>
    <dgm:cxn modelId="{D42E933F-F095-4909-9F84-E7C3DDDB776D}" type="presParOf" srcId="{401665BA-A0AA-4E1C-8416-F010F279DC30}" destId="{B8B2EA3B-AB1A-4DC1-A1E2-275B36BCCEBF}" srcOrd="1" destOrd="0" presId="urn:microsoft.com/office/officeart/2005/8/layout/orgChart1"/>
    <dgm:cxn modelId="{9531ABB7-59A8-4F7E-96A2-8D2A598CA32F}" type="presParOf" srcId="{12074BE8-3097-4B84-BA9F-341A5F919E41}" destId="{D218A203-1B0E-4928-B507-D18C02080525}" srcOrd="1" destOrd="0" presId="urn:microsoft.com/office/officeart/2005/8/layout/orgChart1"/>
    <dgm:cxn modelId="{5552F95D-FEAA-4A02-A9AB-B26544E5BEEB}" type="presParOf" srcId="{D218A203-1B0E-4928-B507-D18C02080525}" destId="{20B7A329-DCDD-4F3F-9A95-3E62C7680B3F}" srcOrd="0" destOrd="0" presId="urn:microsoft.com/office/officeart/2005/8/layout/orgChart1"/>
    <dgm:cxn modelId="{D9476BFA-15B3-4DF7-9836-96574FDB80D5}" type="presParOf" srcId="{D218A203-1B0E-4928-B507-D18C02080525}" destId="{9F3BCC99-55C5-4936-812A-7921BB0F1B5D}" srcOrd="1" destOrd="0" presId="urn:microsoft.com/office/officeart/2005/8/layout/orgChart1"/>
    <dgm:cxn modelId="{5BC2831E-2437-49D1-BDED-E7E961F713D8}" type="presParOf" srcId="{9F3BCC99-55C5-4936-812A-7921BB0F1B5D}" destId="{21652CDB-27AD-4F4D-98F4-FA8D1819BAC3}" srcOrd="0" destOrd="0" presId="urn:microsoft.com/office/officeart/2005/8/layout/orgChart1"/>
    <dgm:cxn modelId="{5EBEDFC5-4F96-411A-B371-00B326F6BCAF}" type="presParOf" srcId="{21652CDB-27AD-4F4D-98F4-FA8D1819BAC3}" destId="{A65A4503-9F13-4E99-B940-7F2AB4598E26}" srcOrd="0" destOrd="0" presId="urn:microsoft.com/office/officeart/2005/8/layout/orgChart1"/>
    <dgm:cxn modelId="{16EEECB9-C199-418B-82E6-E195226616E7}" type="presParOf" srcId="{21652CDB-27AD-4F4D-98F4-FA8D1819BAC3}" destId="{E5AD630A-5EC6-4580-ACE7-8EC5E58A634A}" srcOrd="1" destOrd="0" presId="urn:microsoft.com/office/officeart/2005/8/layout/orgChart1"/>
    <dgm:cxn modelId="{D795D442-97EF-4B70-AE3A-4D57E25A864A}" type="presParOf" srcId="{9F3BCC99-55C5-4936-812A-7921BB0F1B5D}" destId="{A9082298-35B6-41FE-8579-462742F8AA70}" srcOrd="1" destOrd="0" presId="urn:microsoft.com/office/officeart/2005/8/layout/orgChart1"/>
    <dgm:cxn modelId="{623B1275-C2D4-4E34-AA4E-29773B4DDF1F}" type="presParOf" srcId="{9F3BCC99-55C5-4936-812A-7921BB0F1B5D}" destId="{5E46F254-216C-4A99-A49C-9527F09E81BB}" srcOrd="2" destOrd="0" presId="urn:microsoft.com/office/officeart/2005/8/layout/orgChart1"/>
    <dgm:cxn modelId="{E848CE59-07E1-40F6-A3EE-5E787B789BCB}" type="presParOf" srcId="{D218A203-1B0E-4928-B507-D18C02080525}" destId="{81E065D5-880D-4C76-8C56-47871306FCE2}" srcOrd="2" destOrd="0" presId="urn:microsoft.com/office/officeart/2005/8/layout/orgChart1"/>
    <dgm:cxn modelId="{D96996F5-2EC8-4C13-A5A0-406478E31C61}" type="presParOf" srcId="{D218A203-1B0E-4928-B507-D18C02080525}" destId="{2FF3C693-2CD0-4FF7-AE01-8ECEBF80C19E}" srcOrd="3" destOrd="0" presId="urn:microsoft.com/office/officeart/2005/8/layout/orgChart1"/>
    <dgm:cxn modelId="{1FA72EE2-726C-4CB5-9DA1-F6D4CAD8B50F}" type="presParOf" srcId="{2FF3C693-2CD0-4FF7-AE01-8ECEBF80C19E}" destId="{D2F95CD1-1986-4B34-95C2-39D02A0B6531}" srcOrd="0" destOrd="0" presId="urn:microsoft.com/office/officeart/2005/8/layout/orgChart1"/>
    <dgm:cxn modelId="{D5F5EC10-222F-4113-8EF7-8478396CCFEC}" type="presParOf" srcId="{D2F95CD1-1986-4B34-95C2-39D02A0B6531}" destId="{8709B262-B805-45EE-AD50-610364623F65}" srcOrd="0" destOrd="0" presId="urn:microsoft.com/office/officeart/2005/8/layout/orgChart1"/>
    <dgm:cxn modelId="{9FB62CB4-2914-470C-8ABC-62A2497FE689}" type="presParOf" srcId="{D2F95CD1-1986-4B34-95C2-39D02A0B6531}" destId="{0E08F3C0-16A1-4C10-A309-D6D5B175ACDD}" srcOrd="1" destOrd="0" presId="urn:microsoft.com/office/officeart/2005/8/layout/orgChart1"/>
    <dgm:cxn modelId="{C265B5B0-AC80-4408-8DC7-B71AE1AD1EA0}" type="presParOf" srcId="{2FF3C693-2CD0-4FF7-AE01-8ECEBF80C19E}" destId="{5F8EF788-9CDC-43D0-9AFA-46BCA471052A}" srcOrd="1" destOrd="0" presId="urn:microsoft.com/office/officeart/2005/8/layout/orgChart1"/>
    <dgm:cxn modelId="{A5200AC0-324A-4542-8069-B44823A29FFF}" type="presParOf" srcId="{2FF3C693-2CD0-4FF7-AE01-8ECEBF80C19E}" destId="{9DBF8755-E11A-4C78-A8E0-180290DFA21A}" srcOrd="2" destOrd="0" presId="urn:microsoft.com/office/officeart/2005/8/layout/orgChart1"/>
    <dgm:cxn modelId="{18D09176-D611-484A-8DD5-2D842A10D105}" type="presParOf" srcId="{D218A203-1B0E-4928-B507-D18C02080525}" destId="{60FB98E0-D1D4-49D7-94D8-F04C8F85E34C}" srcOrd="4" destOrd="0" presId="urn:microsoft.com/office/officeart/2005/8/layout/orgChart1"/>
    <dgm:cxn modelId="{77A17D27-8DEB-4BAA-B4BC-AC8D9F453D1A}" type="presParOf" srcId="{D218A203-1B0E-4928-B507-D18C02080525}" destId="{F2221C90-04F5-42E3-95A4-2E046CB0617C}" srcOrd="5" destOrd="0" presId="urn:microsoft.com/office/officeart/2005/8/layout/orgChart1"/>
    <dgm:cxn modelId="{4A143417-CF62-44F8-B98F-0FE44781142F}" type="presParOf" srcId="{F2221C90-04F5-42E3-95A4-2E046CB0617C}" destId="{2B0B44BF-3E00-4B6C-A1A8-31742A8444C6}" srcOrd="0" destOrd="0" presId="urn:microsoft.com/office/officeart/2005/8/layout/orgChart1"/>
    <dgm:cxn modelId="{FA965266-984F-4642-8681-9E00B7789FD9}" type="presParOf" srcId="{2B0B44BF-3E00-4B6C-A1A8-31742A8444C6}" destId="{4479580F-4C32-4182-920E-B2DA1586D300}" srcOrd="0" destOrd="0" presId="urn:microsoft.com/office/officeart/2005/8/layout/orgChart1"/>
    <dgm:cxn modelId="{6FEF855E-D8F2-4C4A-892F-2DB5A111C686}" type="presParOf" srcId="{2B0B44BF-3E00-4B6C-A1A8-31742A8444C6}" destId="{B22132A0-2C0E-4684-A748-F871857ED6D5}" srcOrd="1" destOrd="0" presId="urn:microsoft.com/office/officeart/2005/8/layout/orgChart1"/>
    <dgm:cxn modelId="{D20D69A5-D4A6-4745-8D3A-4232E5F42A45}" type="presParOf" srcId="{F2221C90-04F5-42E3-95A4-2E046CB0617C}" destId="{DEF78B38-C482-45C5-805C-1611E2126DF7}" srcOrd="1" destOrd="0" presId="urn:microsoft.com/office/officeart/2005/8/layout/orgChart1"/>
    <dgm:cxn modelId="{609BAD2C-03CE-4019-AA08-04C9A714D64C}" type="presParOf" srcId="{F2221C90-04F5-42E3-95A4-2E046CB0617C}" destId="{7542A10E-4B82-41CC-B825-A9703412A559}" srcOrd="2" destOrd="0" presId="urn:microsoft.com/office/officeart/2005/8/layout/orgChart1"/>
    <dgm:cxn modelId="{4CFA10DF-A56C-4938-9E91-C7714B3FD8F2}" type="presParOf" srcId="{12074BE8-3097-4B84-BA9F-341A5F919E41}" destId="{5DB724A0-4F99-4B70-A2C0-61FBF2CEDC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4DA5F4-8B97-4832-8BC6-A14F9EC0AA2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4E6D773F-520B-4049-BAC0-78BDA575F822}">
      <dgm:prSet phldrT="[Text]"/>
      <dgm:spPr/>
      <dgm:t>
        <a:bodyPr/>
        <a:lstStyle/>
        <a:p>
          <a:r>
            <a:rPr lang="cs-CZ" dirty="0"/>
            <a:t>Sekundární metalurgie</a:t>
          </a:r>
        </a:p>
      </dgm:t>
    </dgm:pt>
    <dgm:pt modelId="{90A51E2F-18C2-4482-8048-FAA6B90485FC}" type="parTrans" cxnId="{F797266A-4E8B-4C2A-B973-7261D7225EBF}">
      <dgm:prSet/>
      <dgm:spPr/>
      <dgm:t>
        <a:bodyPr/>
        <a:lstStyle/>
        <a:p>
          <a:endParaRPr lang="cs-CZ"/>
        </a:p>
      </dgm:t>
    </dgm:pt>
    <dgm:pt modelId="{14920428-F4E1-4AC4-AB54-E91C0BA0D40E}" type="sibTrans" cxnId="{F797266A-4E8B-4C2A-B973-7261D7225EBF}">
      <dgm:prSet/>
      <dgm:spPr/>
      <dgm:t>
        <a:bodyPr/>
        <a:lstStyle/>
        <a:p>
          <a:endParaRPr lang="cs-CZ"/>
        </a:p>
      </dgm:t>
    </dgm:pt>
    <dgm:pt modelId="{E7DB8BDB-CBC8-4D11-9A72-47B9B30931A6}">
      <dgm:prSet phldrT="[Text]"/>
      <dgm:spPr/>
      <dgm:t>
        <a:bodyPr/>
        <a:lstStyle/>
        <a:p>
          <a:r>
            <a:rPr lang="cs-CZ" dirty="0"/>
            <a:t>Rafinace tekutého surového železa, nejčastěji odsíření, nebo odfosfoření</a:t>
          </a:r>
        </a:p>
      </dgm:t>
    </dgm:pt>
    <dgm:pt modelId="{B240D6F8-F928-4C7E-A2D8-8845FA77294A}" type="parTrans" cxnId="{69F55D71-B2C1-4578-AACB-33C586C41702}">
      <dgm:prSet/>
      <dgm:spPr/>
      <dgm:t>
        <a:bodyPr/>
        <a:lstStyle/>
        <a:p>
          <a:endParaRPr lang="cs-CZ"/>
        </a:p>
      </dgm:t>
    </dgm:pt>
    <dgm:pt modelId="{21D91480-34C7-41D6-9D1E-41C2B39302AD}" type="sibTrans" cxnId="{69F55D71-B2C1-4578-AACB-33C586C41702}">
      <dgm:prSet/>
      <dgm:spPr/>
      <dgm:t>
        <a:bodyPr/>
        <a:lstStyle/>
        <a:p>
          <a:endParaRPr lang="cs-CZ"/>
        </a:p>
      </dgm:t>
    </dgm:pt>
    <dgm:pt modelId="{73794DAB-6826-4134-90F5-F687ECC16A3F}">
      <dgm:prSet phldrT="[Text]"/>
      <dgm:spPr/>
      <dgm:t>
        <a:bodyPr/>
        <a:lstStyle/>
        <a:p>
          <a:r>
            <a:rPr lang="cs-CZ" dirty="0"/>
            <a:t>Úprava tekuté oceli v pánvi. Tento systém operací se často nazývá pánvová metalurgie, nebo mimopecní zpracování oceli</a:t>
          </a:r>
        </a:p>
      </dgm:t>
    </dgm:pt>
    <dgm:pt modelId="{BA461DCB-1653-4B7A-B38F-347955CB31B4}" type="parTrans" cxnId="{BBA439A3-DC55-41E7-9D48-4A2FA04155E6}">
      <dgm:prSet/>
      <dgm:spPr/>
      <dgm:t>
        <a:bodyPr/>
        <a:lstStyle/>
        <a:p>
          <a:endParaRPr lang="cs-CZ"/>
        </a:p>
      </dgm:t>
    </dgm:pt>
    <dgm:pt modelId="{148B3E1B-26AE-4461-91B4-8825178B3CBE}" type="sibTrans" cxnId="{BBA439A3-DC55-41E7-9D48-4A2FA04155E6}">
      <dgm:prSet/>
      <dgm:spPr/>
      <dgm:t>
        <a:bodyPr/>
        <a:lstStyle/>
        <a:p>
          <a:endParaRPr lang="cs-CZ"/>
        </a:p>
      </dgm:t>
    </dgm:pt>
    <dgm:pt modelId="{D06849DA-BC8B-4AFC-84A7-D94B5526A1CE}">
      <dgm:prSet phldrT="[Text]"/>
      <dgm:spPr/>
      <dgm:t>
        <a:bodyPr/>
        <a:lstStyle/>
        <a:p>
          <a:r>
            <a:rPr lang="cs-CZ" dirty="0"/>
            <a:t>Přetavné pochody, např. elektrostruskové přetavování oceli a výroba homogenních ingotů</a:t>
          </a:r>
        </a:p>
      </dgm:t>
    </dgm:pt>
    <dgm:pt modelId="{E7296580-24D5-4665-B27D-C19CE8003388}" type="parTrans" cxnId="{04DDD38B-4915-484A-BD7A-481D080E0D89}">
      <dgm:prSet/>
      <dgm:spPr/>
      <dgm:t>
        <a:bodyPr/>
        <a:lstStyle/>
        <a:p>
          <a:endParaRPr lang="cs-CZ"/>
        </a:p>
      </dgm:t>
    </dgm:pt>
    <dgm:pt modelId="{246FFE6E-2A4A-40AE-A15E-57A29ADE064C}" type="sibTrans" cxnId="{04DDD38B-4915-484A-BD7A-481D080E0D89}">
      <dgm:prSet/>
      <dgm:spPr/>
      <dgm:t>
        <a:bodyPr/>
        <a:lstStyle/>
        <a:p>
          <a:endParaRPr lang="cs-CZ"/>
        </a:p>
      </dgm:t>
    </dgm:pt>
    <dgm:pt modelId="{28D3D2F0-A96E-40F9-9711-369C5CFB77C0}" type="pres">
      <dgm:prSet presAssocID="{454DA5F4-8B97-4832-8BC6-A14F9EC0AA2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2074BE8-3097-4B84-BA9F-341A5F919E41}" type="pres">
      <dgm:prSet presAssocID="{4E6D773F-520B-4049-BAC0-78BDA575F822}" presName="hierRoot1" presStyleCnt="0">
        <dgm:presLayoutVars>
          <dgm:hierBranch val="init"/>
        </dgm:presLayoutVars>
      </dgm:prSet>
      <dgm:spPr/>
    </dgm:pt>
    <dgm:pt modelId="{401665BA-A0AA-4E1C-8416-F010F279DC30}" type="pres">
      <dgm:prSet presAssocID="{4E6D773F-520B-4049-BAC0-78BDA575F822}" presName="rootComposite1" presStyleCnt="0"/>
      <dgm:spPr/>
    </dgm:pt>
    <dgm:pt modelId="{339D0F70-D4BF-4155-807D-7F3197D4B227}" type="pres">
      <dgm:prSet presAssocID="{4E6D773F-520B-4049-BAC0-78BDA575F822}" presName="rootText1" presStyleLbl="node0" presStyleIdx="0" presStyleCnt="1" custScaleX="124398">
        <dgm:presLayoutVars>
          <dgm:chPref val="3"/>
        </dgm:presLayoutVars>
      </dgm:prSet>
      <dgm:spPr/>
    </dgm:pt>
    <dgm:pt modelId="{B8B2EA3B-AB1A-4DC1-A1E2-275B36BCCEBF}" type="pres">
      <dgm:prSet presAssocID="{4E6D773F-520B-4049-BAC0-78BDA575F822}" presName="rootConnector1" presStyleLbl="node1" presStyleIdx="0" presStyleCnt="0"/>
      <dgm:spPr/>
    </dgm:pt>
    <dgm:pt modelId="{D218A203-1B0E-4928-B507-D18C02080525}" type="pres">
      <dgm:prSet presAssocID="{4E6D773F-520B-4049-BAC0-78BDA575F822}" presName="hierChild2" presStyleCnt="0"/>
      <dgm:spPr/>
    </dgm:pt>
    <dgm:pt modelId="{20B7A329-DCDD-4F3F-9A95-3E62C7680B3F}" type="pres">
      <dgm:prSet presAssocID="{B240D6F8-F928-4C7E-A2D8-8845FA77294A}" presName="Name37" presStyleLbl="parChTrans1D2" presStyleIdx="0" presStyleCnt="3"/>
      <dgm:spPr/>
    </dgm:pt>
    <dgm:pt modelId="{9F3BCC99-55C5-4936-812A-7921BB0F1B5D}" type="pres">
      <dgm:prSet presAssocID="{E7DB8BDB-CBC8-4D11-9A72-47B9B30931A6}" presName="hierRoot2" presStyleCnt="0">
        <dgm:presLayoutVars>
          <dgm:hierBranch val="init"/>
        </dgm:presLayoutVars>
      </dgm:prSet>
      <dgm:spPr/>
    </dgm:pt>
    <dgm:pt modelId="{21652CDB-27AD-4F4D-98F4-FA8D1819BAC3}" type="pres">
      <dgm:prSet presAssocID="{E7DB8BDB-CBC8-4D11-9A72-47B9B30931A6}" presName="rootComposite" presStyleCnt="0"/>
      <dgm:spPr/>
    </dgm:pt>
    <dgm:pt modelId="{A65A4503-9F13-4E99-B940-7F2AB4598E26}" type="pres">
      <dgm:prSet presAssocID="{E7DB8BDB-CBC8-4D11-9A72-47B9B30931A6}" presName="rootText" presStyleLbl="node2" presStyleIdx="0" presStyleCnt="3" custScaleX="100117" custScaleY="155740">
        <dgm:presLayoutVars>
          <dgm:chPref val="3"/>
        </dgm:presLayoutVars>
      </dgm:prSet>
      <dgm:spPr/>
    </dgm:pt>
    <dgm:pt modelId="{E5AD630A-5EC6-4580-ACE7-8EC5E58A634A}" type="pres">
      <dgm:prSet presAssocID="{E7DB8BDB-CBC8-4D11-9A72-47B9B30931A6}" presName="rootConnector" presStyleLbl="node2" presStyleIdx="0" presStyleCnt="3"/>
      <dgm:spPr/>
    </dgm:pt>
    <dgm:pt modelId="{A9082298-35B6-41FE-8579-462742F8AA70}" type="pres">
      <dgm:prSet presAssocID="{E7DB8BDB-CBC8-4D11-9A72-47B9B30931A6}" presName="hierChild4" presStyleCnt="0"/>
      <dgm:spPr/>
    </dgm:pt>
    <dgm:pt modelId="{5E46F254-216C-4A99-A49C-9527F09E81BB}" type="pres">
      <dgm:prSet presAssocID="{E7DB8BDB-CBC8-4D11-9A72-47B9B30931A6}" presName="hierChild5" presStyleCnt="0"/>
      <dgm:spPr/>
    </dgm:pt>
    <dgm:pt modelId="{81E065D5-880D-4C76-8C56-47871306FCE2}" type="pres">
      <dgm:prSet presAssocID="{BA461DCB-1653-4B7A-B38F-347955CB31B4}" presName="Name37" presStyleLbl="parChTrans1D2" presStyleIdx="1" presStyleCnt="3"/>
      <dgm:spPr/>
    </dgm:pt>
    <dgm:pt modelId="{2FF3C693-2CD0-4FF7-AE01-8ECEBF80C19E}" type="pres">
      <dgm:prSet presAssocID="{73794DAB-6826-4134-90F5-F687ECC16A3F}" presName="hierRoot2" presStyleCnt="0">
        <dgm:presLayoutVars>
          <dgm:hierBranch val="init"/>
        </dgm:presLayoutVars>
      </dgm:prSet>
      <dgm:spPr/>
    </dgm:pt>
    <dgm:pt modelId="{D2F95CD1-1986-4B34-95C2-39D02A0B6531}" type="pres">
      <dgm:prSet presAssocID="{73794DAB-6826-4134-90F5-F687ECC16A3F}" presName="rootComposite" presStyleCnt="0"/>
      <dgm:spPr/>
    </dgm:pt>
    <dgm:pt modelId="{8709B262-B805-45EE-AD50-610364623F65}" type="pres">
      <dgm:prSet presAssocID="{73794DAB-6826-4134-90F5-F687ECC16A3F}" presName="rootText" presStyleLbl="node2" presStyleIdx="1" presStyleCnt="3" custScaleY="155787">
        <dgm:presLayoutVars>
          <dgm:chPref val="3"/>
        </dgm:presLayoutVars>
      </dgm:prSet>
      <dgm:spPr/>
    </dgm:pt>
    <dgm:pt modelId="{0E08F3C0-16A1-4C10-A309-D6D5B175ACDD}" type="pres">
      <dgm:prSet presAssocID="{73794DAB-6826-4134-90F5-F687ECC16A3F}" presName="rootConnector" presStyleLbl="node2" presStyleIdx="1" presStyleCnt="3"/>
      <dgm:spPr/>
    </dgm:pt>
    <dgm:pt modelId="{5F8EF788-9CDC-43D0-9AFA-46BCA471052A}" type="pres">
      <dgm:prSet presAssocID="{73794DAB-6826-4134-90F5-F687ECC16A3F}" presName="hierChild4" presStyleCnt="0"/>
      <dgm:spPr/>
    </dgm:pt>
    <dgm:pt modelId="{9DBF8755-E11A-4C78-A8E0-180290DFA21A}" type="pres">
      <dgm:prSet presAssocID="{73794DAB-6826-4134-90F5-F687ECC16A3F}" presName="hierChild5" presStyleCnt="0"/>
      <dgm:spPr/>
    </dgm:pt>
    <dgm:pt modelId="{60FB98E0-D1D4-49D7-94D8-F04C8F85E34C}" type="pres">
      <dgm:prSet presAssocID="{E7296580-24D5-4665-B27D-C19CE8003388}" presName="Name37" presStyleLbl="parChTrans1D2" presStyleIdx="2" presStyleCnt="3"/>
      <dgm:spPr/>
    </dgm:pt>
    <dgm:pt modelId="{F2221C90-04F5-42E3-95A4-2E046CB0617C}" type="pres">
      <dgm:prSet presAssocID="{D06849DA-BC8B-4AFC-84A7-D94B5526A1CE}" presName="hierRoot2" presStyleCnt="0">
        <dgm:presLayoutVars>
          <dgm:hierBranch val="init"/>
        </dgm:presLayoutVars>
      </dgm:prSet>
      <dgm:spPr/>
    </dgm:pt>
    <dgm:pt modelId="{2B0B44BF-3E00-4B6C-A1A8-31742A8444C6}" type="pres">
      <dgm:prSet presAssocID="{D06849DA-BC8B-4AFC-84A7-D94B5526A1CE}" presName="rootComposite" presStyleCnt="0"/>
      <dgm:spPr/>
    </dgm:pt>
    <dgm:pt modelId="{4479580F-4C32-4182-920E-B2DA1586D300}" type="pres">
      <dgm:prSet presAssocID="{D06849DA-BC8B-4AFC-84A7-D94B5526A1CE}" presName="rootText" presStyleLbl="node2" presStyleIdx="2" presStyleCnt="3" custScaleY="155740">
        <dgm:presLayoutVars>
          <dgm:chPref val="3"/>
        </dgm:presLayoutVars>
      </dgm:prSet>
      <dgm:spPr/>
    </dgm:pt>
    <dgm:pt modelId="{B22132A0-2C0E-4684-A748-F871857ED6D5}" type="pres">
      <dgm:prSet presAssocID="{D06849DA-BC8B-4AFC-84A7-D94B5526A1CE}" presName="rootConnector" presStyleLbl="node2" presStyleIdx="2" presStyleCnt="3"/>
      <dgm:spPr/>
    </dgm:pt>
    <dgm:pt modelId="{DEF78B38-C482-45C5-805C-1611E2126DF7}" type="pres">
      <dgm:prSet presAssocID="{D06849DA-BC8B-4AFC-84A7-D94B5526A1CE}" presName="hierChild4" presStyleCnt="0"/>
      <dgm:spPr/>
    </dgm:pt>
    <dgm:pt modelId="{7542A10E-4B82-41CC-B825-A9703412A559}" type="pres">
      <dgm:prSet presAssocID="{D06849DA-BC8B-4AFC-84A7-D94B5526A1CE}" presName="hierChild5" presStyleCnt="0"/>
      <dgm:spPr/>
    </dgm:pt>
    <dgm:pt modelId="{5DB724A0-4F99-4B70-A2C0-61FBF2CEDCC9}" type="pres">
      <dgm:prSet presAssocID="{4E6D773F-520B-4049-BAC0-78BDA575F822}" presName="hierChild3" presStyleCnt="0"/>
      <dgm:spPr/>
    </dgm:pt>
  </dgm:ptLst>
  <dgm:cxnLst>
    <dgm:cxn modelId="{0B747508-75ED-4F99-BA7F-0E91E26D9EAD}" type="presOf" srcId="{73794DAB-6826-4134-90F5-F687ECC16A3F}" destId="{0E08F3C0-16A1-4C10-A309-D6D5B175ACDD}" srcOrd="1" destOrd="0" presId="urn:microsoft.com/office/officeart/2005/8/layout/orgChart1"/>
    <dgm:cxn modelId="{D73F1722-640F-4495-8DA0-6FBA93C318BB}" type="presOf" srcId="{D06849DA-BC8B-4AFC-84A7-D94B5526A1CE}" destId="{B22132A0-2C0E-4684-A748-F871857ED6D5}" srcOrd="1" destOrd="0" presId="urn:microsoft.com/office/officeart/2005/8/layout/orgChart1"/>
    <dgm:cxn modelId="{DD648B2B-F305-4C23-971D-EAA9E000AA9A}" type="presOf" srcId="{D06849DA-BC8B-4AFC-84A7-D94B5526A1CE}" destId="{4479580F-4C32-4182-920E-B2DA1586D300}" srcOrd="0" destOrd="0" presId="urn:microsoft.com/office/officeart/2005/8/layout/orgChart1"/>
    <dgm:cxn modelId="{F797266A-4E8B-4C2A-B973-7261D7225EBF}" srcId="{454DA5F4-8B97-4832-8BC6-A14F9EC0AA29}" destId="{4E6D773F-520B-4049-BAC0-78BDA575F822}" srcOrd="0" destOrd="0" parTransId="{90A51E2F-18C2-4482-8048-FAA6B90485FC}" sibTransId="{14920428-F4E1-4AC4-AB54-E91C0BA0D40E}"/>
    <dgm:cxn modelId="{87B0C64D-6299-45B3-87EC-E0045E9F81D8}" type="presOf" srcId="{73794DAB-6826-4134-90F5-F687ECC16A3F}" destId="{8709B262-B805-45EE-AD50-610364623F65}" srcOrd="0" destOrd="0" presId="urn:microsoft.com/office/officeart/2005/8/layout/orgChart1"/>
    <dgm:cxn modelId="{69F55D71-B2C1-4578-AACB-33C586C41702}" srcId="{4E6D773F-520B-4049-BAC0-78BDA575F822}" destId="{E7DB8BDB-CBC8-4D11-9A72-47B9B30931A6}" srcOrd="0" destOrd="0" parTransId="{B240D6F8-F928-4C7E-A2D8-8845FA77294A}" sibTransId="{21D91480-34C7-41D6-9D1E-41C2B39302AD}"/>
    <dgm:cxn modelId="{C1D8E372-F9F4-4359-A361-B6C417B56A76}" type="presOf" srcId="{E7DB8BDB-CBC8-4D11-9A72-47B9B30931A6}" destId="{A65A4503-9F13-4E99-B940-7F2AB4598E26}" srcOrd="0" destOrd="0" presId="urn:microsoft.com/office/officeart/2005/8/layout/orgChart1"/>
    <dgm:cxn modelId="{04DDD38B-4915-484A-BD7A-481D080E0D89}" srcId="{4E6D773F-520B-4049-BAC0-78BDA575F822}" destId="{D06849DA-BC8B-4AFC-84A7-D94B5526A1CE}" srcOrd="2" destOrd="0" parTransId="{E7296580-24D5-4665-B27D-C19CE8003388}" sibTransId="{246FFE6E-2A4A-40AE-A15E-57A29ADE064C}"/>
    <dgm:cxn modelId="{92CA1892-65B0-4A11-9E8C-21613B62E6B8}" type="presOf" srcId="{E7296580-24D5-4665-B27D-C19CE8003388}" destId="{60FB98E0-D1D4-49D7-94D8-F04C8F85E34C}" srcOrd="0" destOrd="0" presId="urn:microsoft.com/office/officeart/2005/8/layout/orgChart1"/>
    <dgm:cxn modelId="{1C31809B-2D5B-4526-8609-FF2239FFA1BE}" type="presOf" srcId="{4E6D773F-520B-4049-BAC0-78BDA575F822}" destId="{339D0F70-D4BF-4155-807D-7F3197D4B227}" srcOrd="0" destOrd="0" presId="urn:microsoft.com/office/officeart/2005/8/layout/orgChart1"/>
    <dgm:cxn modelId="{BBA439A3-DC55-41E7-9D48-4A2FA04155E6}" srcId="{4E6D773F-520B-4049-BAC0-78BDA575F822}" destId="{73794DAB-6826-4134-90F5-F687ECC16A3F}" srcOrd="1" destOrd="0" parTransId="{BA461DCB-1653-4B7A-B38F-347955CB31B4}" sibTransId="{148B3E1B-26AE-4461-91B4-8825178B3CBE}"/>
    <dgm:cxn modelId="{81457AA5-2B7E-4B52-A157-59566729F37B}" type="presOf" srcId="{E7DB8BDB-CBC8-4D11-9A72-47B9B30931A6}" destId="{E5AD630A-5EC6-4580-ACE7-8EC5E58A634A}" srcOrd="1" destOrd="0" presId="urn:microsoft.com/office/officeart/2005/8/layout/orgChart1"/>
    <dgm:cxn modelId="{F4396CAC-B800-40D5-8015-5C9ABFC2DA8F}" type="presOf" srcId="{BA461DCB-1653-4B7A-B38F-347955CB31B4}" destId="{81E065D5-880D-4C76-8C56-47871306FCE2}" srcOrd="0" destOrd="0" presId="urn:microsoft.com/office/officeart/2005/8/layout/orgChart1"/>
    <dgm:cxn modelId="{840038BF-4805-4983-9909-3941B02B9555}" type="presOf" srcId="{454DA5F4-8B97-4832-8BC6-A14F9EC0AA29}" destId="{28D3D2F0-A96E-40F9-9711-369C5CFB77C0}" srcOrd="0" destOrd="0" presId="urn:microsoft.com/office/officeart/2005/8/layout/orgChart1"/>
    <dgm:cxn modelId="{037838D3-6DBA-4238-B871-9300A1353CC8}" type="presOf" srcId="{4E6D773F-520B-4049-BAC0-78BDA575F822}" destId="{B8B2EA3B-AB1A-4DC1-A1E2-275B36BCCEBF}" srcOrd="1" destOrd="0" presId="urn:microsoft.com/office/officeart/2005/8/layout/orgChart1"/>
    <dgm:cxn modelId="{043C15EE-FB21-4DC9-93AD-83290A89E820}" type="presOf" srcId="{B240D6F8-F928-4C7E-A2D8-8845FA77294A}" destId="{20B7A329-DCDD-4F3F-9A95-3E62C7680B3F}" srcOrd="0" destOrd="0" presId="urn:microsoft.com/office/officeart/2005/8/layout/orgChart1"/>
    <dgm:cxn modelId="{5945AC54-6D5F-4819-9076-8D6B42B36797}" type="presParOf" srcId="{28D3D2F0-A96E-40F9-9711-369C5CFB77C0}" destId="{12074BE8-3097-4B84-BA9F-341A5F919E41}" srcOrd="0" destOrd="0" presId="urn:microsoft.com/office/officeart/2005/8/layout/orgChart1"/>
    <dgm:cxn modelId="{B488E661-4E22-402F-B2FB-E1956B4149D5}" type="presParOf" srcId="{12074BE8-3097-4B84-BA9F-341A5F919E41}" destId="{401665BA-A0AA-4E1C-8416-F010F279DC30}" srcOrd="0" destOrd="0" presId="urn:microsoft.com/office/officeart/2005/8/layout/orgChart1"/>
    <dgm:cxn modelId="{FCB1D87E-C6DF-4D5F-86C2-C599F43577FC}" type="presParOf" srcId="{401665BA-A0AA-4E1C-8416-F010F279DC30}" destId="{339D0F70-D4BF-4155-807D-7F3197D4B227}" srcOrd="0" destOrd="0" presId="urn:microsoft.com/office/officeart/2005/8/layout/orgChart1"/>
    <dgm:cxn modelId="{D42E933F-F095-4909-9F84-E7C3DDDB776D}" type="presParOf" srcId="{401665BA-A0AA-4E1C-8416-F010F279DC30}" destId="{B8B2EA3B-AB1A-4DC1-A1E2-275B36BCCEBF}" srcOrd="1" destOrd="0" presId="urn:microsoft.com/office/officeart/2005/8/layout/orgChart1"/>
    <dgm:cxn modelId="{9531ABB7-59A8-4F7E-96A2-8D2A598CA32F}" type="presParOf" srcId="{12074BE8-3097-4B84-BA9F-341A5F919E41}" destId="{D218A203-1B0E-4928-B507-D18C02080525}" srcOrd="1" destOrd="0" presId="urn:microsoft.com/office/officeart/2005/8/layout/orgChart1"/>
    <dgm:cxn modelId="{5552F95D-FEAA-4A02-A9AB-B26544E5BEEB}" type="presParOf" srcId="{D218A203-1B0E-4928-B507-D18C02080525}" destId="{20B7A329-DCDD-4F3F-9A95-3E62C7680B3F}" srcOrd="0" destOrd="0" presId="urn:microsoft.com/office/officeart/2005/8/layout/orgChart1"/>
    <dgm:cxn modelId="{D9476BFA-15B3-4DF7-9836-96574FDB80D5}" type="presParOf" srcId="{D218A203-1B0E-4928-B507-D18C02080525}" destId="{9F3BCC99-55C5-4936-812A-7921BB0F1B5D}" srcOrd="1" destOrd="0" presId="urn:microsoft.com/office/officeart/2005/8/layout/orgChart1"/>
    <dgm:cxn modelId="{5BC2831E-2437-49D1-BDED-E7E961F713D8}" type="presParOf" srcId="{9F3BCC99-55C5-4936-812A-7921BB0F1B5D}" destId="{21652CDB-27AD-4F4D-98F4-FA8D1819BAC3}" srcOrd="0" destOrd="0" presId="urn:microsoft.com/office/officeart/2005/8/layout/orgChart1"/>
    <dgm:cxn modelId="{5EBEDFC5-4F96-411A-B371-00B326F6BCAF}" type="presParOf" srcId="{21652CDB-27AD-4F4D-98F4-FA8D1819BAC3}" destId="{A65A4503-9F13-4E99-B940-7F2AB4598E26}" srcOrd="0" destOrd="0" presId="urn:microsoft.com/office/officeart/2005/8/layout/orgChart1"/>
    <dgm:cxn modelId="{16EEECB9-C199-418B-82E6-E195226616E7}" type="presParOf" srcId="{21652CDB-27AD-4F4D-98F4-FA8D1819BAC3}" destId="{E5AD630A-5EC6-4580-ACE7-8EC5E58A634A}" srcOrd="1" destOrd="0" presId="urn:microsoft.com/office/officeart/2005/8/layout/orgChart1"/>
    <dgm:cxn modelId="{D795D442-97EF-4B70-AE3A-4D57E25A864A}" type="presParOf" srcId="{9F3BCC99-55C5-4936-812A-7921BB0F1B5D}" destId="{A9082298-35B6-41FE-8579-462742F8AA70}" srcOrd="1" destOrd="0" presId="urn:microsoft.com/office/officeart/2005/8/layout/orgChart1"/>
    <dgm:cxn modelId="{623B1275-C2D4-4E34-AA4E-29773B4DDF1F}" type="presParOf" srcId="{9F3BCC99-55C5-4936-812A-7921BB0F1B5D}" destId="{5E46F254-216C-4A99-A49C-9527F09E81BB}" srcOrd="2" destOrd="0" presId="urn:microsoft.com/office/officeart/2005/8/layout/orgChart1"/>
    <dgm:cxn modelId="{E848CE59-07E1-40F6-A3EE-5E787B789BCB}" type="presParOf" srcId="{D218A203-1B0E-4928-B507-D18C02080525}" destId="{81E065D5-880D-4C76-8C56-47871306FCE2}" srcOrd="2" destOrd="0" presId="urn:microsoft.com/office/officeart/2005/8/layout/orgChart1"/>
    <dgm:cxn modelId="{D96996F5-2EC8-4C13-A5A0-406478E31C61}" type="presParOf" srcId="{D218A203-1B0E-4928-B507-D18C02080525}" destId="{2FF3C693-2CD0-4FF7-AE01-8ECEBF80C19E}" srcOrd="3" destOrd="0" presId="urn:microsoft.com/office/officeart/2005/8/layout/orgChart1"/>
    <dgm:cxn modelId="{1FA72EE2-726C-4CB5-9DA1-F6D4CAD8B50F}" type="presParOf" srcId="{2FF3C693-2CD0-4FF7-AE01-8ECEBF80C19E}" destId="{D2F95CD1-1986-4B34-95C2-39D02A0B6531}" srcOrd="0" destOrd="0" presId="urn:microsoft.com/office/officeart/2005/8/layout/orgChart1"/>
    <dgm:cxn modelId="{D5F5EC10-222F-4113-8EF7-8478396CCFEC}" type="presParOf" srcId="{D2F95CD1-1986-4B34-95C2-39D02A0B6531}" destId="{8709B262-B805-45EE-AD50-610364623F65}" srcOrd="0" destOrd="0" presId="urn:microsoft.com/office/officeart/2005/8/layout/orgChart1"/>
    <dgm:cxn modelId="{9FB62CB4-2914-470C-8ABC-62A2497FE689}" type="presParOf" srcId="{D2F95CD1-1986-4B34-95C2-39D02A0B6531}" destId="{0E08F3C0-16A1-4C10-A309-D6D5B175ACDD}" srcOrd="1" destOrd="0" presId="urn:microsoft.com/office/officeart/2005/8/layout/orgChart1"/>
    <dgm:cxn modelId="{C265B5B0-AC80-4408-8DC7-B71AE1AD1EA0}" type="presParOf" srcId="{2FF3C693-2CD0-4FF7-AE01-8ECEBF80C19E}" destId="{5F8EF788-9CDC-43D0-9AFA-46BCA471052A}" srcOrd="1" destOrd="0" presId="urn:microsoft.com/office/officeart/2005/8/layout/orgChart1"/>
    <dgm:cxn modelId="{A5200AC0-324A-4542-8069-B44823A29FFF}" type="presParOf" srcId="{2FF3C693-2CD0-4FF7-AE01-8ECEBF80C19E}" destId="{9DBF8755-E11A-4C78-A8E0-180290DFA21A}" srcOrd="2" destOrd="0" presId="urn:microsoft.com/office/officeart/2005/8/layout/orgChart1"/>
    <dgm:cxn modelId="{18D09176-D611-484A-8DD5-2D842A10D105}" type="presParOf" srcId="{D218A203-1B0E-4928-B507-D18C02080525}" destId="{60FB98E0-D1D4-49D7-94D8-F04C8F85E34C}" srcOrd="4" destOrd="0" presId="urn:microsoft.com/office/officeart/2005/8/layout/orgChart1"/>
    <dgm:cxn modelId="{77A17D27-8DEB-4BAA-B4BC-AC8D9F453D1A}" type="presParOf" srcId="{D218A203-1B0E-4928-B507-D18C02080525}" destId="{F2221C90-04F5-42E3-95A4-2E046CB0617C}" srcOrd="5" destOrd="0" presId="urn:microsoft.com/office/officeart/2005/8/layout/orgChart1"/>
    <dgm:cxn modelId="{4A143417-CF62-44F8-B98F-0FE44781142F}" type="presParOf" srcId="{F2221C90-04F5-42E3-95A4-2E046CB0617C}" destId="{2B0B44BF-3E00-4B6C-A1A8-31742A8444C6}" srcOrd="0" destOrd="0" presId="urn:microsoft.com/office/officeart/2005/8/layout/orgChart1"/>
    <dgm:cxn modelId="{FA965266-984F-4642-8681-9E00B7789FD9}" type="presParOf" srcId="{2B0B44BF-3E00-4B6C-A1A8-31742A8444C6}" destId="{4479580F-4C32-4182-920E-B2DA1586D300}" srcOrd="0" destOrd="0" presId="urn:microsoft.com/office/officeart/2005/8/layout/orgChart1"/>
    <dgm:cxn modelId="{6FEF855E-D8F2-4C4A-892F-2DB5A111C686}" type="presParOf" srcId="{2B0B44BF-3E00-4B6C-A1A8-31742A8444C6}" destId="{B22132A0-2C0E-4684-A748-F871857ED6D5}" srcOrd="1" destOrd="0" presId="urn:microsoft.com/office/officeart/2005/8/layout/orgChart1"/>
    <dgm:cxn modelId="{D20D69A5-D4A6-4745-8D3A-4232E5F42A45}" type="presParOf" srcId="{F2221C90-04F5-42E3-95A4-2E046CB0617C}" destId="{DEF78B38-C482-45C5-805C-1611E2126DF7}" srcOrd="1" destOrd="0" presId="urn:microsoft.com/office/officeart/2005/8/layout/orgChart1"/>
    <dgm:cxn modelId="{609BAD2C-03CE-4019-AA08-04C9A714D64C}" type="presParOf" srcId="{F2221C90-04F5-42E3-95A4-2E046CB0617C}" destId="{7542A10E-4B82-41CC-B825-A9703412A559}" srcOrd="2" destOrd="0" presId="urn:microsoft.com/office/officeart/2005/8/layout/orgChart1"/>
    <dgm:cxn modelId="{4CFA10DF-A56C-4938-9E91-C7714B3FD8F2}" type="presParOf" srcId="{12074BE8-3097-4B84-BA9F-341A5F919E41}" destId="{5DB724A0-4F99-4B70-A2C0-61FBF2CEDCC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B98E0-D1D4-49D7-94D8-F04C8F85E34C}">
      <dsp:nvSpPr>
        <dsp:cNvPr id="0" name=""/>
        <dsp:cNvSpPr/>
      </dsp:nvSpPr>
      <dsp:spPr>
        <a:xfrm>
          <a:off x="2625313" y="1473453"/>
          <a:ext cx="1856386" cy="322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013"/>
              </a:lnTo>
              <a:lnTo>
                <a:pt x="1856386" y="161013"/>
              </a:lnTo>
              <a:lnTo>
                <a:pt x="1856386" y="3220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E065D5-880D-4C76-8C56-47871306FCE2}">
      <dsp:nvSpPr>
        <dsp:cNvPr id="0" name=""/>
        <dsp:cNvSpPr/>
      </dsp:nvSpPr>
      <dsp:spPr>
        <a:xfrm>
          <a:off x="2579593" y="1473453"/>
          <a:ext cx="91440" cy="3220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1013"/>
              </a:lnTo>
              <a:lnTo>
                <a:pt x="46617" y="161013"/>
              </a:lnTo>
              <a:lnTo>
                <a:pt x="46617" y="3220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B7A329-DCDD-4F3F-9A95-3E62C7680B3F}">
      <dsp:nvSpPr>
        <dsp:cNvPr id="0" name=""/>
        <dsp:cNvSpPr/>
      </dsp:nvSpPr>
      <dsp:spPr>
        <a:xfrm>
          <a:off x="769823" y="1473453"/>
          <a:ext cx="1855489" cy="322027"/>
        </a:xfrm>
        <a:custGeom>
          <a:avLst/>
          <a:gdLst/>
          <a:ahLst/>
          <a:cxnLst/>
          <a:rect l="0" t="0" r="0" b="0"/>
          <a:pathLst>
            <a:path>
              <a:moveTo>
                <a:pt x="1855489" y="0"/>
              </a:moveTo>
              <a:lnTo>
                <a:pt x="1855489" y="161013"/>
              </a:lnTo>
              <a:lnTo>
                <a:pt x="0" y="161013"/>
              </a:lnTo>
              <a:lnTo>
                <a:pt x="0" y="3220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D0F70-D4BF-4155-807D-7F3197D4B227}">
      <dsp:nvSpPr>
        <dsp:cNvPr id="0" name=""/>
        <dsp:cNvSpPr/>
      </dsp:nvSpPr>
      <dsp:spPr>
        <a:xfrm>
          <a:off x="1671515" y="706721"/>
          <a:ext cx="1907596" cy="7667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Primární metalurgie</a:t>
          </a:r>
        </a:p>
      </dsp:txBody>
      <dsp:txXfrm>
        <a:off x="1671515" y="706721"/>
        <a:ext cx="1907596" cy="766731"/>
      </dsp:txXfrm>
    </dsp:sp>
    <dsp:sp modelId="{A65A4503-9F13-4E99-B940-7F2AB4598E26}">
      <dsp:nvSpPr>
        <dsp:cNvPr id="0" name=""/>
        <dsp:cNvSpPr/>
      </dsp:nvSpPr>
      <dsp:spPr>
        <a:xfrm>
          <a:off x="2195" y="1795480"/>
          <a:ext cx="1535256" cy="11941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Redukce železných rud, tedy výroba surového železa ve vysoké peci</a:t>
          </a:r>
        </a:p>
      </dsp:txBody>
      <dsp:txXfrm>
        <a:off x="2195" y="1795480"/>
        <a:ext cx="1535256" cy="1194107"/>
      </dsp:txXfrm>
    </dsp:sp>
    <dsp:sp modelId="{8709B262-B805-45EE-AD50-610364623F65}">
      <dsp:nvSpPr>
        <dsp:cNvPr id="0" name=""/>
        <dsp:cNvSpPr/>
      </dsp:nvSpPr>
      <dsp:spPr>
        <a:xfrm>
          <a:off x="1859479" y="1795480"/>
          <a:ext cx="1533462" cy="11944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Výroba oceli v kyslíkových konvertorech a elektrických obloukových pecích</a:t>
          </a:r>
        </a:p>
      </dsp:txBody>
      <dsp:txXfrm>
        <a:off x="1859479" y="1795480"/>
        <a:ext cx="1533462" cy="1194467"/>
      </dsp:txXfrm>
    </dsp:sp>
    <dsp:sp modelId="{4479580F-4C32-4182-920E-B2DA1586D300}">
      <dsp:nvSpPr>
        <dsp:cNvPr id="0" name=""/>
        <dsp:cNvSpPr/>
      </dsp:nvSpPr>
      <dsp:spPr>
        <a:xfrm>
          <a:off x="3714968" y="1795480"/>
          <a:ext cx="1533462" cy="11941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Lití tekuté oceli do plynule litých předlitků, ingotů, nebo odlitků</a:t>
          </a:r>
        </a:p>
      </dsp:txBody>
      <dsp:txXfrm>
        <a:off x="3714968" y="1795480"/>
        <a:ext cx="1533462" cy="1194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B98E0-D1D4-49D7-94D8-F04C8F85E34C}">
      <dsp:nvSpPr>
        <dsp:cNvPr id="0" name=""/>
        <dsp:cNvSpPr/>
      </dsp:nvSpPr>
      <dsp:spPr>
        <a:xfrm>
          <a:off x="2625313" y="1473453"/>
          <a:ext cx="1856386" cy="3220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013"/>
              </a:lnTo>
              <a:lnTo>
                <a:pt x="1856386" y="161013"/>
              </a:lnTo>
              <a:lnTo>
                <a:pt x="1856386" y="3220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E065D5-880D-4C76-8C56-47871306FCE2}">
      <dsp:nvSpPr>
        <dsp:cNvPr id="0" name=""/>
        <dsp:cNvSpPr/>
      </dsp:nvSpPr>
      <dsp:spPr>
        <a:xfrm>
          <a:off x="2579593" y="1473453"/>
          <a:ext cx="91440" cy="32202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1013"/>
              </a:lnTo>
              <a:lnTo>
                <a:pt x="46617" y="161013"/>
              </a:lnTo>
              <a:lnTo>
                <a:pt x="46617" y="3220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B7A329-DCDD-4F3F-9A95-3E62C7680B3F}">
      <dsp:nvSpPr>
        <dsp:cNvPr id="0" name=""/>
        <dsp:cNvSpPr/>
      </dsp:nvSpPr>
      <dsp:spPr>
        <a:xfrm>
          <a:off x="769823" y="1473453"/>
          <a:ext cx="1855489" cy="322027"/>
        </a:xfrm>
        <a:custGeom>
          <a:avLst/>
          <a:gdLst/>
          <a:ahLst/>
          <a:cxnLst/>
          <a:rect l="0" t="0" r="0" b="0"/>
          <a:pathLst>
            <a:path>
              <a:moveTo>
                <a:pt x="1855489" y="0"/>
              </a:moveTo>
              <a:lnTo>
                <a:pt x="1855489" y="161013"/>
              </a:lnTo>
              <a:lnTo>
                <a:pt x="0" y="161013"/>
              </a:lnTo>
              <a:lnTo>
                <a:pt x="0" y="3220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9D0F70-D4BF-4155-807D-7F3197D4B227}">
      <dsp:nvSpPr>
        <dsp:cNvPr id="0" name=""/>
        <dsp:cNvSpPr/>
      </dsp:nvSpPr>
      <dsp:spPr>
        <a:xfrm>
          <a:off x="1671515" y="706721"/>
          <a:ext cx="1907596" cy="7667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Sekundární metalurgie</a:t>
          </a:r>
        </a:p>
      </dsp:txBody>
      <dsp:txXfrm>
        <a:off x="1671515" y="706721"/>
        <a:ext cx="1907596" cy="766731"/>
      </dsp:txXfrm>
    </dsp:sp>
    <dsp:sp modelId="{A65A4503-9F13-4E99-B940-7F2AB4598E26}">
      <dsp:nvSpPr>
        <dsp:cNvPr id="0" name=""/>
        <dsp:cNvSpPr/>
      </dsp:nvSpPr>
      <dsp:spPr>
        <a:xfrm>
          <a:off x="2195" y="1795480"/>
          <a:ext cx="1535256" cy="11941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Rafinace tekutého surového železa, nejčastěji odsíření, nebo odfosfoření</a:t>
          </a:r>
        </a:p>
      </dsp:txBody>
      <dsp:txXfrm>
        <a:off x="2195" y="1795480"/>
        <a:ext cx="1535256" cy="1194107"/>
      </dsp:txXfrm>
    </dsp:sp>
    <dsp:sp modelId="{8709B262-B805-45EE-AD50-610364623F65}">
      <dsp:nvSpPr>
        <dsp:cNvPr id="0" name=""/>
        <dsp:cNvSpPr/>
      </dsp:nvSpPr>
      <dsp:spPr>
        <a:xfrm>
          <a:off x="1859479" y="1795480"/>
          <a:ext cx="1533462" cy="119446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Úprava tekuté oceli v pánvi. Tento systém operací se často nazývá pánvová metalurgie, nebo mimopecní zpracování oceli</a:t>
          </a:r>
        </a:p>
      </dsp:txBody>
      <dsp:txXfrm>
        <a:off x="1859479" y="1795480"/>
        <a:ext cx="1533462" cy="1194467"/>
      </dsp:txXfrm>
    </dsp:sp>
    <dsp:sp modelId="{4479580F-4C32-4182-920E-B2DA1586D300}">
      <dsp:nvSpPr>
        <dsp:cNvPr id="0" name=""/>
        <dsp:cNvSpPr/>
      </dsp:nvSpPr>
      <dsp:spPr>
        <a:xfrm>
          <a:off x="3714968" y="1795480"/>
          <a:ext cx="1533462" cy="11941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kern="1200" dirty="0"/>
            <a:t>Přetavné pochody, např. elektrostruskové přetavování oceli a výroba homogenních ingotů</a:t>
          </a:r>
        </a:p>
      </dsp:txBody>
      <dsp:txXfrm>
        <a:off x="3714968" y="1795480"/>
        <a:ext cx="1533462" cy="11941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E169075B-CC2A-A246-9BE2-44B379266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0D72DE7B-9807-304E-B113-07106B5FE3F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966E3F7-B81A-E347-899F-ECE6E9467646}" type="datetimeFigureOut">
              <a:rPr lang="cs-CZ"/>
              <a:pPr>
                <a:defRPr/>
              </a:pPr>
              <a:t>13.01.2022</a:t>
            </a:fld>
            <a:endParaRPr lang="cs-CZ" dirty="0"/>
          </a:p>
        </p:txBody>
      </p:sp>
      <p:sp>
        <p:nvSpPr>
          <p:cNvPr id="4" name="Zástupný symbol obrazu snímky 3">
            <a:extLst>
              <a:ext uri="{FF2B5EF4-FFF2-40B4-BE49-F238E27FC236}">
                <a16:creationId xmlns:a16="http://schemas.microsoft.com/office/drawing/2014/main" id="{7C452DB2-D0A0-9048-BA12-FEF1EBDB4B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dirty="0"/>
          </a:p>
        </p:txBody>
      </p:sp>
      <p:sp>
        <p:nvSpPr>
          <p:cNvPr id="5" name="Zástupný symbol poznámok 4">
            <a:extLst>
              <a:ext uri="{FF2B5EF4-FFF2-40B4-BE49-F238E27FC236}">
                <a16:creationId xmlns:a16="http://schemas.microsoft.com/office/drawing/2014/main" id="{F1CC6C1C-37F6-1445-88D8-C0C31522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Upravte štýl predlohy textu.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  <a:endParaRPr lang="cs-CZ" noProof="0"/>
          </a:p>
        </p:txBody>
      </p:sp>
      <p:sp>
        <p:nvSpPr>
          <p:cNvPr id="6" name="Zástupný symbol päty 5">
            <a:extLst>
              <a:ext uri="{FF2B5EF4-FFF2-40B4-BE49-F238E27FC236}">
                <a16:creationId xmlns:a16="http://schemas.microsoft.com/office/drawing/2014/main" id="{22E57085-77BB-3B47-9F92-3AF9F2BD465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 dirty="0"/>
          </a:p>
        </p:txBody>
      </p:sp>
      <p:sp>
        <p:nvSpPr>
          <p:cNvPr id="7" name="Zástupný symbol čísla snímky 6">
            <a:extLst>
              <a:ext uri="{FF2B5EF4-FFF2-40B4-BE49-F238E27FC236}">
                <a16:creationId xmlns:a16="http://schemas.microsoft.com/office/drawing/2014/main" id="{5A75D23F-AD84-E848-AE8A-0ADFDF92EB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86AC7EC-89F2-3946-BE34-997CEAFD66F6}" type="slidenum">
              <a:rPr lang="cs-CZ" altLang="cs-CZ"/>
              <a:pPr>
                <a:defRPr/>
              </a:pPr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67995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891780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8788882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36150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65617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24196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23783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33369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19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8865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424277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41138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833288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60914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62915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158444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379170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29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0149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81157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6345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620102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78902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58675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86720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6AC7EC-89F2-3946-BE34-997CEAFD66F6}" type="slidenum">
              <a:rPr lang="cs-CZ" altLang="cs-CZ" smtClean="0"/>
              <a:pPr>
                <a:defRPr/>
              </a:pPr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528460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7E466E-40E1-4441-BABD-D347ADBFB6D7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CB1D7E-5C34-B64F-BD06-258E36215471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294546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774B43-6C96-4A40-A808-580195111A64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F86F83-658E-734E-B2D6-C089A0C8927C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559438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ADF539-959D-B34E-8709-EBEF908FF6A6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3E346-8FF3-E940-B041-3BCDA563A3A6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37018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A7EFCF-2DF6-BE46-9AFE-ACD35B994AF3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646641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5F735B-88E7-154D-BF7F-47988E167A22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AD6F78-11B3-2F44-8E28-F00375AFEB20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390542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5EF5467-32E8-8E48-8A31-046EA149BFB6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99CFDD-4BB7-E040-A703-D885B8F7A5F8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558951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250DC9-7735-6E44-AF04-D509739D264D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AB8B44-A719-9A43-BC2A-4E13B0219636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04712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073CED-BC59-C24A-AEAD-E0BC76ED2908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9CACA-88A4-DF48-B2B1-21296B9A5FCD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95081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88AA41-7A2C-3347-A03E-522E0D6D2781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C4A00B-BB65-9541-BBE2-F2C7D3CA9B0B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578675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361FDB-6227-8840-BDF9-F018B1B7C7D3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B17D85-8CDA-5F43-89CD-3D83123EFD9B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1114179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1397B-A09D-584B-BF39-D05BF5269078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7303C0-B19C-2B48-9660-EBD0F9BC4F1E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809494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BE5B89-A59B-AA43-BC59-2D5FE768FFE6}" type="datetimeFigureOut">
              <a:rPr lang="sk-SK" smtClean="0"/>
              <a:pPr>
                <a:defRPr/>
              </a:pPr>
              <a:t>13. 1. 2022</a:t>
            </a:fld>
            <a:endParaRPr lang="sk-SK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9EEBE5B-DA56-624C-A424-F3D277D4DBAD}" type="slidenum">
              <a:rPr lang="sk-SK" altLang="cs-CZ" smtClean="0"/>
              <a:pPr>
                <a:defRPr/>
              </a:pPr>
              <a:t>‹#›</a:t>
            </a:fld>
            <a:endParaRPr lang="sk-SK" altLang="cs-CZ" dirty="0"/>
          </a:p>
        </p:txBody>
      </p:sp>
    </p:spTree>
    <p:extLst>
      <p:ext uri="{BB962C8B-B14F-4D97-AF65-F5344CB8AC3E}">
        <p14:creationId xmlns:p14="http://schemas.microsoft.com/office/powerpoint/2010/main" val="277591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Moderní slévárenské</a:t>
            </a:r>
          </a:p>
          <a:p>
            <a:pPr marL="0" indent="0" algn="ctr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i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Přednášky pro studijní program Strojírenství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b="1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Doc. Ing. Ladislav SOCHA, Ph.D. a kol.</a:t>
            </a:r>
            <a:endParaRPr lang="cs-CZ" altLang="cs-CZ" sz="2400" b="1" spc="10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9257806"/>
      </p:ext>
    </p:extLst>
  </p:cSld>
  <p:clrMapOvr>
    <a:masterClrMapping/>
  </p:clrMapOvr>
  <p:transition spd="slow"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Injektáž prachových látek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10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E559333-41DB-46B4-822A-38A23FB816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598" y="1191111"/>
            <a:ext cx="5412027" cy="4975646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B03271D4-F15E-4E6D-B3D2-B12D93B4BA13}"/>
              </a:ext>
            </a:extLst>
          </p:cNvPr>
          <p:cNvSpPr txBox="1"/>
          <p:nvPr/>
        </p:nvSpPr>
        <p:spPr>
          <a:xfrm>
            <a:off x="6933370" y="6018005"/>
            <a:ext cx="6742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Schematické znázornění odsíření prostřednictvím bublin Ca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6742154" cy="477043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Tryskou se do oceli v pánvi dmýchají syntetické strusky, mleté feroslitiny obsahující vápník, případně </a:t>
            </a:r>
            <a:r>
              <a:rPr lang="cs-CZ" altLang="cs-CZ" sz="1800" dirty="0" err="1"/>
              <a:t>nauhličovadla</a:t>
            </a:r>
            <a:r>
              <a:rPr lang="cs-CZ" altLang="cs-CZ" sz="1800" dirty="0"/>
              <a:t>, nebo běžné feroslitiny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Využívá se prudkého vývinu par vápníku pro intenzifikaci požadovaných reakcí, v lázni se vápník odpařuje a vzniká bublina na jejímž povrchu reaguje vápník se sírou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Lze dosáhnout odsíření oceli, částečného legování, modifikace vměstků a zvýšení </a:t>
            </a:r>
            <a:r>
              <a:rPr lang="cs-CZ" altLang="cs-CZ" sz="1800" dirty="0" err="1"/>
              <a:t>mikročistoty</a:t>
            </a:r>
            <a:endParaRPr lang="cs-CZ" altLang="cs-CZ" sz="1800" dirty="0"/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Nevýhodou této technologie je tepelná ztráta v rozsahu 30 – 40 °C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Existuje celá řada zařízení, např. TN (</a:t>
            </a:r>
            <a:r>
              <a:rPr lang="cs-CZ" altLang="cs-CZ" sz="1800" dirty="0" err="1"/>
              <a:t>Thyssen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Niederrhein</a:t>
            </a:r>
            <a:r>
              <a:rPr lang="cs-CZ" altLang="cs-CZ" sz="1800" dirty="0"/>
              <a:t>), SL (</a:t>
            </a:r>
            <a:r>
              <a:rPr lang="cs-CZ" altLang="cs-CZ" sz="1800" dirty="0" err="1"/>
              <a:t>Scandinavian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Lancers</a:t>
            </a:r>
            <a:r>
              <a:rPr lang="cs-CZ" altLang="cs-CZ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1897408"/>
      </p:ext>
    </p:extLst>
  </p:cSld>
  <p:clrMapOvr>
    <a:masterClrMapping/>
  </p:clrMapOvr>
  <p:transition spd="slow" advClick="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Injektáž prachových látek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11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03271D4-F15E-4E6D-B3D2-B12D93B4BA13}"/>
              </a:ext>
            </a:extLst>
          </p:cNvPr>
          <p:cNvSpPr txBox="1"/>
          <p:nvPr/>
        </p:nvSpPr>
        <p:spPr>
          <a:xfrm>
            <a:off x="1390175" y="5847245"/>
            <a:ext cx="2778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Zařízení </a:t>
            </a:r>
            <a:r>
              <a:rPr lang="cs-CZ" sz="1600" i="1" dirty="0" err="1"/>
              <a:t>Thyssen</a:t>
            </a:r>
            <a:r>
              <a:rPr lang="cs-CZ" sz="1600" i="1" dirty="0"/>
              <a:t> </a:t>
            </a:r>
            <a:r>
              <a:rPr lang="cs-CZ" altLang="cs-CZ" sz="1600" i="1" dirty="0" err="1"/>
              <a:t>Niederrhein</a:t>
            </a:r>
            <a:endParaRPr lang="cs-CZ" sz="1600" i="1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AF62F21-51AF-4ECE-A52E-1E124297B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845" y="1228584"/>
            <a:ext cx="4387483" cy="440083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48BDC9A-6820-4885-8BE7-1F080A521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34" y="1893742"/>
            <a:ext cx="4982723" cy="3645551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BA7CC22D-2792-452C-A806-52165CC81206}"/>
              </a:ext>
            </a:extLst>
          </p:cNvPr>
          <p:cNvSpPr txBox="1"/>
          <p:nvPr/>
        </p:nvSpPr>
        <p:spPr>
          <a:xfrm>
            <a:off x="8074004" y="5779817"/>
            <a:ext cx="2778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Zařízení </a:t>
            </a:r>
            <a:r>
              <a:rPr lang="cs-CZ" altLang="cs-CZ" sz="1600" i="1" dirty="0" err="1"/>
              <a:t>Scandinavian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Lancers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951513892"/>
      </p:ext>
    </p:extLst>
  </p:cSld>
  <p:clrMapOvr>
    <a:masterClrMapping/>
  </p:clrMapOvr>
  <p:transition spd="slow" advClick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F8FFA0-9AC1-412C-8DD7-83D89A48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De-sulphur">
            <a:hlinkClick r:id="" action="ppaction://media"/>
            <a:extLst>
              <a:ext uri="{FF2B5EF4-FFF2-40B4-BE49-F238E27FC236}">
                <a16:creationId xmlns:a16="http://schemas.microsoft.com/office/drawing/2014/main" id="{0E39E4A7-04B5-43A8-8B00-4ADEE27BD2C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222653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Injektáž plněných profilů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13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03271D4-F15E-4E6D-B3D2-B12D93B4BA13}"/>
              </a:ext>
            </a:extLst>
          </p:cNvPr>
          <p:cNvSpPr txBox="1"/>
          <p:nvPr/>
        </p:nvSpPr>
        <p:spPr>
          <a:xfrm>
            <a:off x="8802014" y="6065213"/>
            <a:ext cx="2268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Ukázka plněných profilů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3" y="965199"/>
            <a:ext cx="7846721" cy="553626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Plněný profil je tenkostěnná trubička z ocelového plechu o průměru 6 – 18 mm, vyplněná prachovou náplní (mletými feroslitinami)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Profil je během injektáže postupně odvíjen z cívky a podavačem zaváděn do pánve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Rychlost odvíjení profilu musí být taková, aby se plášť profilu roztavil až u dna pánve. Pokud je zvolena vyšší rychlost, láme se profil o dno a vyplouvá do strusky, naopak při nízké rychlosti dochází k rozpuštění v malé hloubce, což vede k nižšímu využití některých přísad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Nejčastější  použití plněných profilů je k modifikaci sulfidických vměstků pomocí </a:t>
            </a:r>
            <a:r>
              <a:rPr lang="cs-CZ" altLang="cs-CZ" sz="1800" dirty="0" err="1"/>
              <a:t>SiCa</a:t>
            </a:r>
            <a:r>
              <a:rPr lang="cs-CZ" altLang="cs-CZ" sz="1800" dirty="0"/>
              <a:t>, stejné zařízení se používá při injektáži hliníku do oceli, kdy je používán hliníkový drát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Při korekci chemického složení pomocí plněného profilu je nutné současně dmýchat inertní plyn (argon) pro chemickou homogenizaci lázně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Spojení dmýchání argonu s injektáží plněného profilu umožňuje dosáhnout velice úzkého rozmezí obsahu legovaných prvků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Výhodou oproti injektáži prachových látek je i nižší tepelná ztráta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673986-B267-4A65-AF19-1047236BE6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8" r="17202"/>
          <a:stretch/>
        </p:blipFill>
        <p:spPr>
          <a:xfrm rot="5400000">
            <a:off x="7050362" y="1860816"/>
            <a:ext cx="5694901" cy="262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35606"/>
      </p:ext>
    </p:extLst>
  </p:cSld>
  <p:clrMapOvr>
    <a:masterClrMapping/>
  </p:clrMapOvr>
  <p:transition spd="slow"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Injektáž plněných profilů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03271D4-F15E-4E6D-B3D2-B12D93B4BA13}"/>
              </a:ext>
            </a:extLst>
          </p:cNvPr>
          <p:cNvSpPr txBox="1"/>
          <p:nvPr/>
        </p:nvSpPr>
        <p:spPr>
          <a:xfrm>
            <a:off x="1800713" y="5712412"/>
            <a:ext cx="2268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Podavač plněných profilů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1A6D3EF-17E8-4BA4-B90B-286B17468B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82" y="361102"/>
            <a:ext cx="4606888" cy="552058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1C01D88-FA4D-49AD-871F-27877BCBEB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90" y="1285809"/>
            <a:ext cx="5819151" cy="4364363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60223E4A-6F25-41A1-96DB-FF4670342C42}"/>
              </a:ext>
            </a:extLst>
          </p:cNvPr>
          <p:cNvSpPr txBox="1"/>
          <p:nvPr/>
        </p:nvSpPr>
        <p:spPr>
          <a:xfrm>
            <a:off x="7356144" y="5847879"/>
            <a:ext cx="4153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Schéma zařízení pro injektáž plněných profilů</a:t>
            </a:r>
          </a:p>
        </p:txBody>
      </p:sp>
    </p:spTree>
    <p:extLst>
      <p:ext uri="{BB962C8B-B14F-4D97-AF65-F5344CB8AC3E}">
        <p14:creationId xmlns:p14="http://schemas.microsoft.com/office/powerpoint/2010/main" val="2930471809"/>
      </p:ext>
    </p:extLst>
  </p:cSld>
  <p:clrMapOvr>
    <a:masterClrMapping/>
  </p:clrMapOvr>
  <p:transition spd="slow"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Ohřev oceli v pánvi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15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335272" cy="553626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Zpracování kovu v pánvové peci je častým prvkem sekundární metalurgie využívaným ve slévárnách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Zavedení ohřevu kovu v pánvi předpokládá plně vytíženou tavírnu s rovnoměrným odběrem kovu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Výhody pánvových pecí jsou: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Snížení odpichové teploty oceli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Snížení opotřebení vyzdívky pece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Zvýšení výrobnosti pece převedením rafinačního údobí primárního</a:t>
            </a:r>
            <a:br>
              <a:rPr lang="cs-CZ" altLang="cs-CZ" sz="1800" i="1" dirty="0"/>
            </a:br>
            <a:r>
              <a:rPr lang="cs-CZ" altLang="cs-CZ" sz="1800" i="1" dirty="0"/>
              <a:t>agregátu na pánvovou pec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Synchronizace pecního agregátu se zařízením plynulého odlévání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Přesné licí teploty pro ZPO v rozsahu ± 2,5 až 5 °C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Intenzivní rafinační účinek – intenzivní hluboké odsíření</a:t>
            </a:r>
          </a:p>
          <a:p>
            <a:pPr lvl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Struska má stejnou nebo vyšší teplotu než ocel v pánvové peci</a:t>
            </a:r>
            <a:br>
              <a:rPr lang="cs-CZ" altLang="cs-CZ" sz="1800" i="1" dirty="0"/>
            </a:br>
            <a:r>
              <a:rPr lang="cs-CZ" altLang="cs-CZ" sz="1800" i="1" dirty="0"/>
              <a:t>(nižší viskozita strusky, lepší odsíření oceli)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b="1" dirty="0"/>
              <a:t>Pánvové pece lze rozdělit dle způsobu ohřevu: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Elektrickým obloukem – pec LF (</a:t>
            </a:r>
            <a:r>
              <a:rPr lang="cs-CZ" altLang="cs-CZ" sz="1800" i="1" dirty="0" err="1"/>
              <a:t>Laddle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Furnace</a:t>
            </a:r>
            <a:r>
              <a:rPr lang="cs-CZ" altLang="cs-CZ" sz="1800" i="1" dirty="0"/>
              <a:t>)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altLang="cs-CZ" sz="1800" i="1" dirty="0"/>
              <a:t>Chemickým příhřevem pomocí Al, Si – zařízení IR-UT (</a:t>
            </a:r>
            <a:r>
              <a:rPr lang="cs-CZ" altLang="cs-CZ" sz="1800" i="1" dirty="0" err="1"/>
              <a:t>Injection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Refining</a:t>
            </a:r>
            <a:r>
              <a:rPr lang="cs-CZ" altLang="cs-CZ" sz="1800" i="1" dirty="0"/>
              <a:t>-up </a:t>
            </a:r>
            <a:r>
              <a:rPr lang="cs-CZ" altLang="cs-CZ" sz="1800" i="1" dirty="0" err="1"/>
              <a:t>Temperature</a:t>
            </a:r>
            <a:r>
              <a:rPr lang="cs-CZ" altLang="cs-CZ" sz="1800" i="1" dirty="0"/>
              <a:t>), CAS-OB (</a:t>
            </a:r>
            <a:r>
              <a:rPr lang="cs-CZ" altLang="cs-CZ" sz="1800" i="1" dirty="0" err="1"/>
              <a:t>Composition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Adjustment</a:t>
            </a:r>
            <a:r>
              <a:rPr lang="cs-CZ" altLang="cs-CZ" sz="1800" i="1" dirty="0"/>
              <a:t> by </a:t>
            </a:r>
            <a:r>
              <a:rPr lang="cs-CZ" altLang="cs-CZ" sz="1800" i="1" dirty="0" err="1"/>
              <a:t>Sealed</a:t>
            </a:r>
            <a:r>
              <a:rPr lang="cs-CZ" altLang="cs-CZ" sz="1800" i="1" dirty="0"/>
              <a:t> argon </a:t>
            </a:r>
            <a:r>
              <a:rPr lang="cs-CZ" altLang="cs-CZ" sz="1800" i="1" dirty="0" err="1"/>
              <a:t>bubbling</a:t>
            </a:r>
            <a:r>
              <a:rPr lang="cs-CZ" altLang="cs-CZ" sz="1800" i="1" dirty="0"/>
              <a:t>-Oxygen </a:t>
            </a:r>
            <a:r>
              <a:rPr lang="cs-CZ" altLang="cs-CZ" sz="1800" i="1" dirty="0" err="1"/>
              <a:t>Blowing</a:t>
            </a:r>
            <a:r>
              <a:rPr lang="cs-CZ" altLang="cs-CZ" sz="1800" i="1" dirty="0"/>
              <a:t>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1800" dirty="0"/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dirty="0"/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8A8F84A-8FD4-401D-AE61-DD0C213098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468" y="1700742"/>
            <a:ext cx="4653428" cy="349007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5EE66357-C2F5-487C-9E78-9D1E899BF241}"/>
              </a:ext>
            </a:extLst>
          </p:cNvPr>
          <p:cNvSpPr txBox="1"/>
          <p:nvPr/>
        </p:nvSpPr>
        <p:spPr>
          <a:xfrm>
            <a:off x="9128229" y="5190813"/>
            <a:ext cx="1753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200t pánvová pec</a:t>
            </a:r>
          </a:p>
        </p:txBody>
      </p:sp>
    </p:spTree>
    <p:extLst>
      <p:ext uri="{BB962C8B-B14F-4D97-AF65-F5344CB8AC3E}">
        <p14:creationId xmlns:p14="http://schemas.microsoft.com/office/powerpoint/2010/main" val="610377430"/>
      </p:ext>
    </p:extLst>
  </p:cSld>
  <p:clrMapOvr>
    <a:masterClrMapping/>
  </p:clrMapOvr>
  <p:transition spd="slow"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Ohřev oceli v pánvi elektrickým obloukem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16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5291529" cy="553626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Příhřev elektrickým obloukem v pánvové peci LF funguje na stejném principu jako v případě EOP, přičemž požadavky na výkon transformátoru jsou cca 6x nižší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Ponorné grafitové elektrody jsou umístěny ve víku pánve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Pomocí elektrického oblouku je udržována teplota oceli na stabilní úrovni, nebo může být zvýšena dle požadavku technologie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V průběhu zpracování je běžně prováděno míchání oceli pomocí argonu dmýchaného skrz porézní tvárnici dnem pánve pro zajištění homogenizace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Pánvová pec umožňuje </a:t>
            </a:r>
            <a:r>
              <a:rPr lang="cs-CZ" altLang="cs-CZ" sz="1800" dirty="0" err="1"/>
              <a:t>dolegování</a:t>
            </a:r>
            <a:r>
              <a:rPr lang="cs-CZ" altLang="cs-CZ" sz="1800" dirty="0"/>
              <a:t> nebo </a:t>
            </a:r>
            <a:r>
              <a:rPr lang="cs-CZ" altLang="cs-CZ" sz="1800" dirty="0" err="1"/>
              <a:t>mikrolegování</a:t>
            </a:r>
            <a:r>
              <a:rPr lang="cs-CZ" altLang="cs-CZ" sz="1800" dirty="0"/>
              <a:t> oceli pomocí zásobníků s násypkami nebo podavačů plněných profilů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Jedním z hlavních úkolů pánvové pece je hluboké odsíření oceli pomocí rafinační strusky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dirty="0"/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altLang="cs-CZ" sz="1800" dirty="0"/>
          </a:p>
        </p:txBody>
      </p:sp>
      <p:grpSp>
        <p:nvGrpSpPr>
          <p:cNvPr id="9" name="Group 207">
            <a:extLst>
              <a:ext uri="{FF2B5EF4-FFF2-40B4-BE49-F238E27FC236}">
                <a16:creationId xmlns:a16="http://schemas.microsoft.com/office/drawing/2014/main" id="{E0A7F665-7AE2-418B-9BE9-B1AE19D6EBAD}"/>
              </a:ext>
            </a:extLst>
          </p:cNvPr>
          <p:cNvGrpSpPr>
            <a:grpSpLocks/>
          </p:cNvGrpSpPr>
          <p:nvPr/>
        </p:nvGrpSpPr>
        <p:grpSpPr bwMode="auto">
          <a:xfrm>
            <a:off x="5726618" y="1800226"/>
            <a:ext cx="2038515" cy="3327333"/>
            <a:chOff x="108508394" y="112359285"/>
            <a:chExt cx="1431247" cy="2600668"/>
          </a:xfrm>
        </p:grpSpPr>
        <p:sp>
          <p:nvSpPr>
            <p:cNvPr id="10" name="Rectangle 208">
              <a:extLst>
                <a:ext uri="{FF2B5EF4-FFF2-40B4-BE49-F238E27FC236}">
                  <a16:creationId xmlns:a16="http://schemas.microsoft.com/office/drawing/2014/main" id="{D8027120-A482-499C-9C7F-94A1BBB9C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98081" y="113452770"/>
              <a:ext cx="1046831" cy="14441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1" name="Rectangle 209">
              <a:extLst>
                <a:ext uri="{FF2B5EF4-FFF2-40B4-BE49-F238E27FC236}">
                  <a16:creationId xmlns:a16="http://schemas.microsoft.com/office/drawing/2014/main" id="{D199902B-5C32-48FB-9F21-4568A33061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91776" y="114831109"/>
              <a:ext cx="1059442" cy="128844"/>
            </a:xfrm>
            <a:prstGeom prst="rect">
              <a:avLst/>
            </a:prstGeom>
            <a:solidFill>
              <a:srgbClr val="8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AutoShape 210">
              <a:extLst>
                <a:ext uri="{FF2B5EF4-FFF2-40B4-BE49-F238E27FC236}">
                  <a16:creationId xmlns:a16="http://schemas.microsoft.com/office/drawing/2014/main" id="{063AB4BE-19A2-46F6-BE2B-C029CCD04B3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8931513" y="114827318"/>
              <a:ext cx="94939" cy="1299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Oval 211">
              <a:extLst>
                <a:ext uri="{FF2B5EF4-FFF2-40B4-BE49-F238E27FC236}">
                  <a16:creationId xmlns:a16="http://schemas.microsoft.com/office/drawing/2014/main" id="{60E609F7-6EE3-4D3C-9FB3-C0505CD778F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8949402" y="114750061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15" name="Group 212">
              <a:extLst>
                <a:ext uri="{FF2B5EF4-FFF2-40B4-BE49-F238E27FC236}">
                  <a16:creationId xmlns:a16="http://schemas.microsoft.com/office/drawing/2014/main" id="{3259E48B-EF49-4F6C-B864-7FEA2D24C3E5}"/>
                </a:ext>
              </a:extLst>
            </p:cNvPr>
            <p:cNvGrpSpPr>
              <a:grpSpLocks/>
            </p:cNvGrpSpPr>
            <p:nvPr/>
          </p:nvGrpSpPr>
          <p:grpSpPr bwMode="auto">
            <a:xfrm rot="-205527">
              <a:off x="108896611" y="113291631"/>
              <a:ext cx="166840" cy="1434438"/>
              <a:chOff x="110349288" y="108286153"/>
              <a:chExt cx="166840" cy="1434438"/>
            </a:xfrm>
          </p:grpSpPr>
          <p:grpSp>
            <p:nvGrpSpPr>
              <p:cNvPr id="41" name="Group 213">
                <a:extLst>
                  <a:ext uri="{FF2B5EF4-FFF2-40B4-BE49-F238E27FC236}">
                    <a16:creationId xmlns:a16="http://schemas.microsoft.com/office/drawing/2014/main" id="{8304984E-3B07-457E-850C-1C15C999C3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349288" y="109241953"/>
                <a:ext cx="114640" cy="478638"/>
                <a:chOff x="110349288" y="109241953"/>
                <a:chExt cx="114640" cy="478638"/>
              </a:xfrm>
            </p:grpSpPr>
            <p:grpSp>
              <p:nvGrpSpPr>
                <p:cNvPr id="68" name="Group 214">
                  <a:extLst>
                    <a:ext uri="{FF2B5EF4-FFF2-40B4-BE49-F238E27FC236}">
                      <a16:creationId xmlns:a16="http://schemas.microsoft.com/office/drawing/2014/main" id="{D6D2D9B2-1BDD-40C7-BCDD-D7125C0649F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350188" y="109604653"/>
                  <a:ext cx="98440" cy="115938"/>
                  <a:chOff x="110350188" y="109604653"/>
                  <a:chExt cx="98440" cy="115938"/>
                </a:xfrm>
              </p:grpSpPr>
              <p:sp>
                <p:nvSpPr>
                  <p:cNvPr id="78" name="Oval 215">
                    <a:extLst>
                      <a:ext uri="{FF2B5EF4-FFF2-40B4-BE49-F238E27FC236}">
                        <a16:creationId xmlns:a16="http://schemas.microsoft.com/office/drawing/2014/main" id="{634B471A-72F2-4F96-99B3-5C54CFE406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350188" y="1096046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79" name="Oval 216">
                    <a:extLst>
                      <a:ext uri="{FF2B5EF4-FFF2-40B4-BE49-F238E27FC236}">
                        <a16:creationId xmlns:a16="http://schemas.microsoft.com/office/drawing/2014/main" id="{0EE7AF4B-1FE6-457F-ACE3-A7F49F1538D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399391" y="1096713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69" name="Group 217">
                  <a:extLst>
                    <a:ext uri="{FF2B5EF4-FFF2-40B4-BE49-F238E27FC236}">
                      <a16:creationId xmlns:a16="http://schemas.microsoft.com/office/drawing/2014/main" id="{597E97CD-A98D-477A-8BEB-1351CA7CB70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349288" y="109477753"/>
                  <a:ext cx="98440" cy="115938"/>
                  <a:chOff x="110464488" y="109718953"/>
                  <a:chExt cx="98440" cy="115938"/>
                </a:xfrm>
              </p:grpSpPr>
              <p:sp>
                <p:nvSpPr>
                  <p:cNvPr id="76" name="Oval 218">
                    <a:extLst>
                      <a:ext uri="{FF2B5EF4-FFF2-40B4-BE49-F238E27FC236}">
                        <a16:creationId xmlns:a16="http://schemas.microsoft.com/office/drawing/2014/main" id="{4C8FE420-68C2-4389-8141-473B22F5677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464488" y="1097189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77" name="Oval 219">
                    <a:extLst>
                      <a:ext uri="{FF2B5EF4-FFF2-40B4-BE49-F238E27FC236}">
                        <a16:creationId xmlns:a16="http://schemas.microsoft.com/office/drawing/2014/main" id="{1FC1046D-89AF-4BAD-97E8-5505D49EFDC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513691" y="1097856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70" name="Group 220">
                  <a:extLst>
                    <a:ext uri="{FF2B5EF4-FFF2-40B4-BE49-F238E27FC236}">
                      <a16:creationId xmlns:a16="http://schemas.microsoft.com/office/drawing/2014/main" id="{D67EE5A8-41B4-42C2-9E35-EEF8509E43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359188" y="109361653"/>
                  <a:ext cx="98440" cy="115938"/>
                  <a:chOff x="110578788" y="109833253"/>
                  <a:chExt cx="98440" cy="115938"/>
                </a:xfrm>
              </p:grpSpPr>
              <p:sp>
                <p:nvSpPr>
                  <p:cNvPr id="74" name="Oval 221">
                    <a:extLst>
                      <a:ext uri="{FF2B5EF4-FFF2-40B4-BE49-F238E27FC236}">
                        <a16:creationId xmlns:a16="http://schemas.microsoft.com/office/drawing/2014/main" id="{8715251B-4927-40F6-9159-423725E0A58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578788" y="1098332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75" name="Oval 222">
                    <a:extLst>
                      <a:ext uri="{FF2B5EF4-FFF2-40B4-BE49-F238E27FC236}">
                        <a16:creationId xmlns:a16="http://schemas.microsoft.com/office/drawing/2014/main" id="{20003A2D-D240-4801-8E42-87C0DA6CFF0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27991" y="1098999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71" name="Group 223">
                  <a:extLst>
                    <a:ext uri="{FF2B5EF4-FFF2-40B4-BE49-F238E27FC236}">
                      <a16:creationId xmlns:a16="http://schemas.microsoft.com/office/drawing/2014/main" id="{3A4BD695-A759-4697-A333-56161E849D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365488" y="109241953"/>
                  <a:ext cx="98440" cy="115938"/>
                  <a:chOff x="110693088" y="109947553"/>
                  <a:chExt cx="98440" cy="115938"/>
                </a:xfrm>
              </p:grpSpPr>
              <p:sp>
                <p:nvSpPr>
                  <p:cNvPr id="72" name="Oval 224">
                    <a:extLst>
                      <a:ext uri="{FF2B5EF4-FFF2-40B4-BE49-F238E27FC236}">
                        <a16:creationId xmlns:a16="http://schemas.microsoft.com/office/drawing/2014/main" id="{79C547BC-A62D-479A-893A-4E83413F1E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93088" y="1099475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73" name="Oval 225">
                    <a:extLst>
                      <a:ext uri="{FF2B5EF4-FFF2-40B4-BE49-F238E27FC236}">
                        <a16:creationId xmlns:a16="http://schemas.microsoft.com/office/drawing/2014/main" id="{BA091B43-5DA2-47C1-827B-8502A79D35A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742291" y="1100142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42" name="Group 226">
                <a:extLst>
                  <a:ext uri="{FF2B5EF4-FFF2-40B4-BE49-F238E27FC236}">
                    <a16:creationId xmlns:a16="http://schemas.microsoft.com/office/drawing/2014/main" id="{9E8C0B13-C032-45D5-ABCC-909057B499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369988" y="108758653"/>
                <a:ext cx="114640" cy="478638"/>
                <a:chOff x="110463588" y="109356253"/>
                <a:chExt cx="114640" cy="478638"/>
              </a:xfrm>
            </p:grpSpPr>
            <p:grpSp>
              <p:nvGrpSpPr>
                <p:cNvPr id="56" name="Group 227">
                  <a:extLst>
                    <a:ext uri="{FF2B5EF4-FFF2-40B4-BE49-F238E27FC236}">
                      <a16:creationId xmlns:a16="http://schemas.microsoft.com/office/drawing/2014/main" id="{14D39EC9-58D9-4665-BDA6-12238425FF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464488" y="109718953"/>
                  <a:ext cx="98440" cy="115938"/>
                  <a:chOff x="110464488" y="109718953"/>
                  <a:chExt cx="98440" cy="115938"/>
                </a:xfrm>
              </p:grpSpPr>
              <p:sp>
                <p:nvSpPr>
                  <p:cNvPr id="66" name="Oval 228">
                    <a:extLst>
                      <a:ext uri="{FF2B5EF4-FFF2-40B4-BE49-F238E27FC236}">
                        <a16:creationId xmlns:a16="http://schemas.microsoft.com/office/drawing/2014/main" id="{E6AF5F9C-A23F-4BC7-AEB2-C7E0AA1249A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464488" y="1097189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67" name="Oval 229">
                    <a:extLst>
                      <a:ext uri="{FF2B5EF4-FFF2-40B4-BE49-F238E27FC236}">
                        <a16:creationId xmlns:a16="http://schemas.microsoft.com/office/drawing/2014/main" id="{3E3C0976-B5E9-459D-84B0-7EEEED1C5D5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513691" y="1097856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7" name="Group 230">
                  <a:extLst>
                    <a:ext uri="{FF2B5EF4-FFF2-40B4-BE49-F238E27FC236}">
                      <a16:creationId xmlns:a16="http://schemas.microsoft.com/office/drawing/2014/main" id="{8716E6C7-7CED-4531-ADF9-6B8D97CE96D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463588" y="109592053"/>
                  <a:ext cx="98440" cy="115938"/>
                  <a:chOff x="110578788" y="109833253"/>
                  <a:chExt cx="98440" cy="115938"/>
                </a:xfrm>
              </p:grpSpPr>
              <p:sp>
                <p:nvSpPr>
                  <p:cNvPr id="64" name="Oval 231">
                    <a:extLst>
                      <a:ext uri="{FF2B5EF4-FFF2-40B4-BE49-F238E27FC236}">
                        <a16:creationId xmlns:a16="http://schemas.microsoft.com/office/drawing/2014/main" id="{7E92BA21-D72E-453B-963D-4CA1DFD127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578788" y="1098332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65" name="Oval 232">
                    <a:extLst>
                      <a:ext uri="{FF2B5EF4-FFF2-40B4-BE49-F238E27FC236}">
                        <a16:creationId xmlns:a16="http://schemas.microsoft.com/office/drawing/2014/main" id="{BBBB637E-DAC9-4840-904E-F3374AA8C8A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27991" y="1098999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8" name="Group 233">
                  <a:extLst>
                    <a:ext uri="{FF2B5EF4-FFF2-40B4-BE49-F238E27FC236}">
                      <a16:creationId xmlns:a16="http://schemas.microsoft.com/office/drawing/2014/main" id="{0F93CB97-02B3-4B16-A02F-E996C0A00F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473488" y="109475953"/>
                  <a:ext cx="98440" cy="115938"/>
                  <a:chOff x="110693088" y="109947553"/>
                  <a:chExt cx="98440" cy="115938"/>
                </a:xfrm>
              </p:grpSpPr>
              <p:sp>
                <p:nvSpPr>
                  <p:cNvPr id="62" name="Oval 234">
                    <a:extLst>
                      <a:ext uri="{FF2B5EF4-FFF2-40B4-BE49-F238E27FC236}">
                        <a16:creationId xmlns:a16="http://schemas.microsoft.com/office/drawing/2014/main" id="{9EE5277D-2522-40EE-9EDA-C9C6967F8C4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93088" y="1099475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63" name="Oval 235">
                    <a:extLst>
                      <a:ext uri="{FF2B5EF4-FFF2-40B4-BE49-F238E27FC236}">
                        <a16:creationId xmlns:a16="http://schemas.microsoft.com/office/drawing/2014/main" id="{E835EB09-3D97-467F-A2BD-BDB330EDDA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742291" y="1100142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9" name="Group 236">
                  <a:extLst>
                    <a:ext uri="{FF2B5EF4-FFF2-40B4-BE49-F238E27FC236}">
                      <a16:creationId xmlns:a16="http://schemas.microsoft.com/office/drawing/2014/main" id="{13ED6CEC-01EF-44FA-B941-BFDA8CA05BA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479788" y="109356253"/>
                  <a:ext cx="98440" cy="115938"/>
                  <a:chOff x="110807388" y="110061853"/>
                  <a:chExt cx="98440" cy="115938"/>
                </a:xfrm>
              </p:grpSpPr>
              <p:sp>
                <p:nvSpPr>
                  <p:cNvPr id="60" name="Oval 237">
                    <a:extLst>
                      <a:ext uri="{FF2B5EF4-FFF2-40B4-BE49-F238E27FC236}">
                        <a16:creationId xmlns:a16="http://schemas.microsoft.com/office/drawing/2014/main" id="{912AC859-58FB-4ACB-A710-3500081197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807388" y="1100618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61" name="Oval 238">
                    <a:extLst>
                      <a:ext uri="{FF2B5EF4-FFF2-40B4-BE49-F238E27FC236}">
                        <a16:creationId xmlns:a16="http://schemas.microsoft.com/office/drawing/2014/main" id="{2FBC60B2-442D-41CC-99F1-57E029D82A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856591" y="1101285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43" name="Group 239">
                <a:extLst>
                  <a:ext uri="{FF2B5EF4-FFF2-40B4-BE49-F238E27FC236}">
                    <a16:creationId xmlns:a16="http://schemas.microsoft.com/office/drawing/2014/main" id="{4C24B1C6-6725-4BF9-8DBE-29D790AC310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401488" y="108286153"/>
                <a:ext cx="114640" cy="478638"/>
                <a:chOff x="110577888" y="109470553"/>
                <a:chExt cx="114640" cy="478638"/>
              </a:xfrm>
            </p:grpSpPr>
            <p:grpSp>
              <p:nvGrpSpPr>
                <p:cNvPr id="44" name="Group 240">
                  <a:extLst>
                    <a:ext uri="{FF2B5EF4-FFF2-40B4-BE49-F238E27FC236}">
                      <a16:creationId xmlns:a16="http://schemas.microsoft.com/office/drawing/2014/main" id="{CDFDCBA3-6687-437E-B720-BA603AA7E5E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578788" y="109833253"/>
                  <a:ext cx="98440" cy="115938"/>
                  <a:chOff x="110578788" y="109833253"/>
                  <a:chExt cx="98440" cy="115938"/>
                </a:xfrm>
              </p:grpSpPr>
              <p:sp>
                <p:nvSpPr>
                  <p:cNvPr id="54" name="Oval 241">
                    <a:extLst>
                      <a:ext uri="{FF2B5EF4-FFF2-40B4-BE49-F238E27FC236}">
                        <a16:creationId xmlns:a16="http://schemas.microsoft.com/office/drawing/2014/main" id="{3907243A-ED1A-40FB-8D76-665A9D82DAB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578788" y="1098332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55" name="Oval 242">
                    <a:extLst>
                      <a:ext uri="{FF2B5EF4-FFF2-40B4-BE49-F238E27FC236}">
                        <a16:creationId xmlns:a16="http://schemas.microsoft.com/office/drawing/2014/main" id="{42784942-A07A-4828-9A49-7DEFB3A42D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27991" y="1098999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45" name="Group 243">
                  <a:extLst>
                    <a:ext uri="{FF2B5EF4-FFF2-40B4-BE49-F238E27FC236}">
                      <a16:creationId xmlns:a16="http://schemas.microsoft.com/office/drawing/2014/main" id="{BD48E21B-0E88-4FF9-95C1-729A2726B1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577888" y="109706353"/>
                  <a:ext cx="98440" cy="115938"/>
                  <a:chOff x="110693088" y="109947553"/>
                  <a:chExt cx="98440" cy="115938"/>
                </a:xfrm>
              </p:grpSpPr>
              <p:sp>
                <p:nvSpPr>
                  <p:cNvPr id="52" name="Oval 244">
                    <a:extLst>
                      <a:ext uri="{FF2B5EF4-FFF2-40B4-BE49-F238E27FC236}">
                        <a16:creationId xmlns:a16="http://schemas.microsoft.com/office/drawing/2014/main" id="{8595693E-52E4-4719-9309-2F6508F1543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93088" y="1099475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53" name="Oval 245">
                    <a:extLst>
                      <a:ext uri="{FF2B5EF4-FFF2-40B4-BE49-F238E27FC236}">
                        <a16:creationId xmlns:a16="http://schemas.microsoft.com/office/drawing/2014/main" id="{9F28A2A6-A329-40AD-9FF9-4A92A96D695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742291" y="1100142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46" name="Group 246">
                  <a:extLst>
                    <a:ext uri="{FF2B5EF4-FFF2-40B4-BE49-F238E27FC236}">
                      <a16:creationId xmlns:a16="http://schemas.microsoft.com/office/drawing/2014/main" id="{D8C32B26-C5A9-4D76-9A95-B0340826B0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587788" y="109590253"/>
                  <a:ext cx="98440" cy="115938"/>
                  <a:chOff x="110807388" y="110061853"/>
                  <a:chExt cx="98440" cy="115938"/>
                </a:xfrm>
              </p:grpSpPr>
              <p:sp>
                <p:nvSpPr>
                  <p:cNvPr id="50" name="Oval 247">
                    <a:extLst>
                      <a:ext uri="{FF2B5EF4-FFF2-40B4-BE49-F238E27FC236}">
                        <a16:creationId xmlns:a16="http://schemas.microsoft.com/office/drawing/2014/main" id="{07A90093-8B5E-4910-B61F-A1C10F6BDD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807388" y="1100618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51" name="Oval 248">
                    <a:extLst>
                      <a:ext uri="{FF2B5EF4-FFF2-40B4-BE49-F238E27FC236}">
                        <a16:creationId xmlns:a16="http://schemas.microsoft.com/office/drawing/2014/main" id="{E84F541E-A7AB-4864-A390-95CF24DF0C4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856591" y="1101285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47" name="Group 249">
                  <a:extLst>
                    <a:ext uri="{FF2B5EF4-FFF2-40B4-BE49-F238E27FC236}">
                      <a16:creationId xmlns:a16="http://schemas.microsoft.com/office/drawing/2014/main" id="{36A3F72B-C3E9-4361-84AE-34E9482AA58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594088" y="109470553"/>
                  <a:ext cx="98440" cy="115938"/>
                  <a:chOff x="110921688" y="110176153"/>
                  <a:chExt cx="98440" cy="115938"/>
                </a:xfrm>
              </p:grpSpPr>
              <p:sp>
                <p:nvSpPr>
                  <p:cNvPr id="48" name="Oval 250">
                    <a:extLst>
                      <a:ext uri="{FF2B5EF4-FFF2-40B4-BE49-F238E27FC236}">
                        <a16:creationId xmlns:a16="http://schemas.microsoft.com/office/drawing/2014/main" id="{CA65F144-DD24-4DA0-8835-420928B988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921688" y="1101761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49" name="Oval 251">
                    <a:extLst>
                      <a:ext uri="{FF2B5EF4-FFF2-40B4-BE49-F238E27FC236}">
                        <a16:creationId xmlns:a16="http://schemas.microsoft.com/office/drawing/2014/main" id="{A0CDDB21-4ECF-4AF8-A549-03A6293BAC6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970891" y="1102428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</p:grpSp>
        </p:grpSp>
        <p:sp>
          <p:nvSpPr>
            <p:cNvPr id="16" name="Rectangle 252">
              <a:extLst>
                <a:ext uri="{FF2B5EF4-FFF2-40B4-BE49-F238E27FC236}">
                  <a16:creationId xmlns:a16="http://schemas.microsoft.com/office/drawing/2014/main" id="{9838AD4B-23E0-4FE2-B522-FDAEFF453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36772" y="113392480"/>
              <a:ext cx="1144552" cy="6176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Rectangle 253">
              <a:extLst>
                <a:ext uri="{FF2B5EF4-FFF2-40B4-BE49-F238E27FC236}">
                  <a16:creationId xmlns:a16="http://schemas.microsoft.com/office/drawing/2014/main" id="{74751B82-79EF-4A9F-A99B-DC57F9E3C70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26813" flipH="1">
              <a:off x="107855007" y="114014040"/>
              <a:ext cx="1673820" cy="125681"/>
            </a:xfrm>
            <a:prstGeom prst="rect">
              <a:avLst/>
            </a:prstGeom>
            <a:solidFill>
              <a:srgbClr val="8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Rectangle 254">
              <a:extLst>
                <a:ext uri="{FF2B5EF4-FFF2-40B4-BE49-F238E27FC236}">
                  <a16:creationId xmlns:a16="http://schemas.microsoft.com/office/drawing/2014/main" id="{E23403FD-05F5-4EB7-8870-A1C414BE64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126813">
              <a:off x="108914904" y="114012176"/>
              <a:ext cx="1673821" cy="125681"/>
            </a:xfrm>
            <a:prstGeom prst="rect">
              <a:avLst/>
            </a:prstGeom>
            <a:solidFill>
              <a:srgbClr val="8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19" name="Group 255">
              <a:extLst>
                <a:ext uri="{FF2B5EF4-FFF2-40B4-BE49-F238E27FC236}">
                  <a16:creationId xmlns:a16="http://schemas.microsoft.com/office/drawing/2014/main" id="{82CC1930-91B9-4745-BAC2-B25581B1C0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959361" y="112361084"/>
              <a:ext cx="526580" cy="980079"/>
              <a:chOff x="108693644" y="106942775"/>
              <a:chExt cx="526580" cy="980079"/>
            </a:xfrm>
          </p:grpSpPr>
          <p:sp>
            <p:nvSpPr>
              <p:cNvPr id="38" name="Rectangle 256">
                <a:extLst>
                  <a:ext uri="{FF2B5EF4-FFF2-40B4-BE49-F238E27FC236}">
                    <a16:creationId xmlns:a16="http://schemas.microsoft.com/office/drawing/2014/main" id="{DDC7107A-025E-4B6B-9524-30E1E2F07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93644" y="106943908"/>
                <a:ext cx="107206" cy="97823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9" name="Rectangle 257">
                <a:extLst>
                  <a:ext uri="{FF2B5EF4-FFF2-40B4-BE49-F238E27FC236}">
                    <a16:creationId xmlns:a16="http://schemas.microsoft.com/office/drawing/2014/main" id="{34F139B5-CEF6-48CE-9F72-0854D7D58D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906620" y="106942775"/>
                <a:ext cx="107206" cy="97823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40" name="Rectangle 258">
                <a:extLst>
                  <a:ext uri="{FF2B5EF4-FFF2-40B4-BE49-F238E27FC236}">
                    <a16:creationId xmlns:a16="http://schemas.microsoft.com/office/drawing/2014/main" id="{07999281-514D-4E2E-B346-8632C288E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113018" y="106944620"/>
                <a:ext cx="107206" cy="978234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sp>
          <p:nvSpPr>
            <p:cNvPr id="20" name="Rectangle 259">
              <a:extLst>
                <a:ext uri="{FF2B5EF4-FFF2-40B4-BE49-F238E27FC236}">
                  <a16:creationId xmlns:a16="http://schemas.microsoft.com/office/drawing/2014/main" id="{AEAC8E91-041E-455F-9B53-617884296B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488321">
              <a:off x="108479198" y="113039410"/>
              <a:ext cx="309528" cy="57229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Rectangle 260">
              <a:extLst>
                <a:ext uri="{FF2B5EF4-FFF2-40B4-BE49-F238E27FC236}">
                  <a16:creationId xmlns:a16="http://schemas.microsoft.com/office/drawing/2014/main" id="{D09EB869-8FA2-47E7-B471-28BF749A2A6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488321" flipH="1">
              <a:off x="109655302" y="113045098"/>
              <a:ext cx="309528" cy="57229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Rectangle 261">
              <a:extLst>
                <a:ext uri="{FF2B5EF4-FFF2-40B4-BE49-F238E27FC236}">
                  <a16:creationId xmlns:a16="http://schemas.microsoft.com/office/drawing/2014/main" id="{14B92932-CE22-4415-83A1-DB786165E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645601" y="112912590"/>
              <a:ext cx="1151881" cy="53133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23" name="Group 262">
              <a:extLst>
                <a:ext uri="{FF2B5EF4-FFF2-40B4-BE49-F238E27FC236}">
                  <a16:creationId xmlns:a16="http://schemas.microsoft.com/office/drawing/2014/main" id="{95FEE6CE-35B6-493A-A6B7-172A0C71C1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508394" y="112359285"/>
              <a:ext cx="341130" cy="970569"/>
              <a:chOff x="108508394" y="112359285"/>
              <a:chExt cx="341130" cy="970569"/>
            </a:xfrm>
          </p:grpSpPr>
          <p:sp>
            <p:nvSpPr>
              <p:cNvPr id="35" name="Rectangle 263">
                <a:extLst>
                  <a:ext uri="{FF2B5EF4-FFF2-40B4-BE49-F238E27FC236}">
                    <a16:creationId xmlns:a16="http://schemas.microsoft.com/office/drawing/2014/main" id="{22C91ACE-74A9-4AB1-B29E-0B00975243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790878" y="112912254"/>
                <a:ext cx="58646" cy="4176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6" name="Rectangle 264">
                <a:extLst>
                  <a:ext uri="{FF2B5EF4-FFF2-40B4-BE49-F238E27FC236}">
                    <a16:creationId xmlns:a16="http://schemas.microsoft.com/office/drawing/2014/main" id="{1524C39A-089C-4CAF-988B-CBAE33246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29664">
                <a:off x="108738502" y="112716039"/>
                <a:ext cx="53589" cy="253634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7" name="Rectangle 265">
                <a:extLst>
                  <a:ext uri="{FF2B5EF4-FFF2-40B4-BE49-F238E27FC236}">
                    <a16:creationId xmlns:a16="http://schemas.microsoft.com/office/drawing/2014/main" id="{F2231440-3C33-495C-B194-8B5C2DE4EC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508394" y="112359285"/>
                <a:ext cx="240323" cy="398585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algn="in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24" name="Group 266">
              <a:extLst>
                <a:ext uri="{FF2B5EF4-FFF2-40B4-BE49-F238E27FC236}">
                  <a16:creationId xmlns:a16="http://schemas.microsoft.com/office/drawing/2014/main" id="{EFF4AE77-492C-420E-89B9-E80CD8F7F4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42602" y="112365008"/>
              <a:ext cx="297039" cy="1128486"/>
              <a:chOff x="109326485" y="107245499"/>
              <a:chExt cx="297039" cy="1128486"/>
            </a:xfrm>
          </p:grpSpPr>
          <p:cxnSp>
            <p:nvCxnSpPr>
              <p:cNvPr id="26" name="AutoShape 267">
                <a:extLst>
                  <a:ext uri="{FF2B5EF4-FFF2-40B4-BE49-F238E27FC236}">
                    <a16:creationId xmlns:a16="http://schemas.microsoft.com/office/drawing/2014/main" id="{B504B481-AFAF-42E8-8A10-E6A0AF7E0C0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9326485" y="108189346"/>
                <a:ext cx="0" cy="184639"/>
              </a:xfrm>
              <a:prstGeom prst="straightConnector1">
                <a:avLst/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AutoShape 268">
                <a:extLst>
                  <a:ext uri="{FF2B5EF4-FFF2-40B4-BE49-F238E27FC236}">
                    <a16:creationId xmlns:a16="http://schemas.microsoft.com/office/drawing/2014/main" id="{8A41C4A6-0CF7-45BC-9E30-19BC78D1C9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396824" y="107341228"/>
                <a:ext cx="225669" cy="282480"/>
              </a:xfrm>
              <a:prstGeom prst="can">
                <a:avLst>
                  <a:gd name="adj" fmla="val 31294"/>
                </a:avLst>
              </a:pr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cxnSp>
            <p:nvCxnSpPr>
              <p:cNvPr id="28" name="AutoShape 269">
                <a:extLst>
                  <a:ext uri="{FF2B5EF4-FFF2-40B4-BE49-F238E27FC236}">
                    <a16:creationId xmlns:a16="http://schemas.microsoft.com/office/drawing/2014/main" id="{A4E138A5-FA84-459C-976E-CFA0C6A0F1E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109329415" y="107392177"/>
                <a:ext cx="1" cy="404447"/>
              </a:xfrm>
              <a:prstGeom prst="straightConnector1">
                <a:avLst/>
              </a:prstGeom>
              <a:noFill/>
              <a:ln w="9525" algn="ctr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rc 270">
                <a:extLst>
                  <a:ext uri="{FF2B5EF4-FFF2-40B4-BE49-F238E27FC236}">
                    <a16:creationId xmlns:a16="http://schemas.microsoft.com/office/drawing/2014/main" id="{5815F11C-3EA3-4089-A823-85142979654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109406508" y="107168268"/>
                <a:ext cx="139785" cy="294247"/>
              </a:xfrm>
              <a:custGeom>
                <a:avLst/>
                <a:gdLst>
                  <a:gd name="G0" fmla="+- 1294 0 0"/>
                  <a:gd name="G1" fmla="+- 21600 0 0"/>
                  <a:gd name="G2" fmla="+- 21600 0 0"/>
                  <a:gd name="T0" fmla="*/ 1294 w 22894"/>
                  <a:gd name="T1" fmla="*/ 0 h 43200"/>
                  <a:gd name="T2" fmla="*/ 0 w 22894"/>
                  <a:gd name="T3" fmla="*/ 43161 h 43200"/>
                  <a:gd name="T4" fmla="*/ 1294 w 2289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894" h="43200" fill="none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</a:path>
                  <a:path w="22894" h="43200" stroke="0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  <a:lnTo>
                      <a:pt x="1294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0" name="Arc 271">
                <a:extLst>
                  <a:ext uri="{FF2B5EF4-FFF2-40B4-BE49-F238E27FC236}">
                    <a16:creationId xmlns:a16="http://schemas.microsoft.com/office/drawing/2014/main" id="{3A56697C-C00A-45B9-AF5F-335035E8D24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09487678" y="107456373"/>
                <a:ext cx="45719" cy="223908"/>
              </a:xfrm>
              <a:custGeom>
                <a:avLst/>
                <a:gdLst>
                  <a:gd name="G0" fmla="+- 1294 0 0"/>
                  <a:gd name="G1" fmla="+- 21600 0 0"/>
                  <a:gd name="G2" fmla="+- 21600 0 0"/>
                  <a:gd name="T0" fmla="*/ 1294 w 22894"/>
                  <a:gd name="T1" fmla="*/ 0 h 43200"/>
                  <a:gd name="T2" fmla="*/ 0 w 22894"/>
                  <a:gd name="T3" fmla="*/ 43161 h 43200"/>
                  <a:gd name="T4" fmla="*/ 1294 w 2289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894" h="43200" fill="none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</a:path>
                  <a:path w="22894" h="43200" stroke="0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  <a:lnTo>
                      <a:pt x="1294" y="21600"/>
                    </a:lnTo>
                    <a:close/>
                  </a:path>
                </a:pathLst>
              </a:custGeom>
              <a:noFill/>
              <a:ln w="9525" algn="ctr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1" name="Arc 272">
                <a:extLst>
                  <a:ext uri="{FF2B5EF4-FFF2-40B4-BE49-F238E27FC236}">
                    <a16:creationId xmlns:a16="http://schemas.microsoft.com/office/drawing/2014/main" id="{41C928F0-C31F-4AAD-B6F9-6E13B50CE46D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09487186" y="107419926"/>
                <a:ext cx="45719" cy="223908"/>
              </a:xfrm>
              <a:custGeom>
                <a:avLst/>
                <a:gdLst>
                  <a:gd name="G0" fmla="+- 1294 0 0"/>
                  <a:gd name="G1" fmla="+- 21600 0 0"/>
                  <a:gd name="G2" fmla="+- 21600 0 0"/>
                  <a:gd name="T0" fmla="*/ 1294 w 22894"/>
                  <a:gd name="T1" fmla="*/ 0 h 43200"/>
                  <a:gd name="T2" fmla="*/ 0 w 22894"/>
                  <a:gd name="T3" fmla="*/ 43161 h 43200"/>
                  <a:gd name="T4" fmla="*/ 1294 w 2289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894" h="43200" fill="none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</a:path>
                  <a:path w="22894" h="43200" stroke="0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  <a:lnTo>
                      <a:pt x="1294" y="21600"/>
                    </a:lnTo>
                    <a:close/>
                  </a:path>
                </a:pathLst>
              </a:custGeom>
              <a:noFill/>
              <a:ln w="9525" algn="ctr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2" name="Arc 273">
                <a:extLst>
                  <a:ext uri="{FF2B5EF4-FFF2-40B4-BE49-F238E27FC236}">
                    <a16:creationId xmlns:a16="http://schemas.microsoft.com/office/drawing/2014/main" id="{EE84AE2D-AA6B-491F-85D8-547DA79CAE0E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09487989" y="107384324"/>
                <a:ext cx="45719" cy="223908"/>
              </a:xfrm>
              <a:custGeom>
                <a:avLst/>
                <a:gdLst>
                  <a:gd name="G0" fmla="+- 1294 0 0"/>
                  <a:gd name="G1" fmla="+- 21600 0 0"/>
                  <a:gd name="G2" fmla="+- 21600 0 0"/>
                  <a:gd name="T0" fmla="*/ 1294 w 22894"/>
                  <a:gd name="T1" fmla="*/ 0 h 43200"/>
                  <a:gd name="T2" fmla="*/ 0 w 22894"/>
                  <a:gd name="T3" fmla="*/ 43161 h 43200"/>
                  <a:gd name="T4" fmla="*/ 1294 w 2289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894" h="43200" fill="none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</a:path>
                  <a:path w="22894" h="43200" stroke="0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  <a:lnTo>
                      <a:pt x="1294" y="21600"/>
                    </a:lnTo>
                    <a:close/>
                  </a:path>
                </a:pathLst>
              </a:custGeom>
              <a:noFill/>
              <a:ln w="9525" algn="ctr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3" name="Arc 274">
                <a:extLst>
                  <a:ext uri="{FF2B5EF4-FFF2-40B4-BE49-F238E27FC236}">
                    <a16:creationId xmlns:a16="http://schemas.microsoft.com/office/drawing/2014/main" id="{C7E4D2A2-0108-43E9-AD87-AD1308EBACE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09486650" y="107350864"/>
                <a:ext cx="45719" cy="223908"/>
              </a:xfrm>
              <a:custGeom>
                <a:avLst/>
                <a:gdLst>
                  <a:gd name="G0" fmla="+- 1294 0 0"/>
                  <a:gd name="G1" fmla="+- 21600 0 0"/>
                  <a:gd name="G2" fmla="+- 21600 0 0"/>
                  <a:gd name="T0" fmla="*/ 1294 w 22894"/>
                  <a:gd name="T1" fmla="*/ 0 h 43200"/>
                  <a:gd name="T2" fmla="*/ 0 w 22894"/>
                  <a:gd name="T3" fmla="*/ 43161 h 43200"/>
                  <a:gd name="T4" fmla="*/ 1294 w 2289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894" h="43200" fill="none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</a:path>
                  <a:path w="22894" h="43200" stroke="0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  <a:lnTo>
                      <a:pt x="1294" y="21600"/>
                    </a:lnTo>
                    <a:close/>
                  </a:path>
                </a:pathLst>
              </a:custGeom>
              <a:noFill/>
              <a:ln w="9525" algn="ctr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34" name="Arc 275">
                <a:extLst>
                  <a:ext uri="{FF2B5EF4-FFF2-40B4-BE49-F238E27FC236}">
                    <a16:creationId xmlns:a16="http://schemas.microsoft.com/office/drawing/2014/main" id="{114CDB04-E5DA-4043-B1D6-70D08E7B9688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109487454" y="107317403"/>
                <a:ext cx="45719" cy="223908"/>
              </a:xfrm>
              <a:custGeom>
                <a:avLst/>
                <a:gdLst>
                  <a:gd name="G0" fmla="+- 1294 0 0"/>
                  <a:gd name="G1" fmla="+- 21600 0 0"/>
                  <a:gd name="G2" fmla="+- 21600 0 0"/>
                  <a:gd name="T0" fmla="*/ 1294 w 22894"/>
                  <a:gd name="T1" fmla="*/ 0 h 43200"/>
                  <a:gd name="T2" fmla="*/ 0 w 22894"/>
                  <a:gd name="T3" fmla="*/ 43161 h 43200"/>
                  <a:gd name="T4" fmla="*/ 1294 w 22894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894" h="43200" fill="none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</a:path>
                  <a:path w="22894" h="43200" stroke="0" extrusionOk="0">
                    <a:moveTo>
                      <a:pt x="1293" y="0"/>
                    </a:moveTo>
                    <a:cubicBezTo>
                      <a:pt x="13223" y="0"/>
                      <a:pt x="22894" y="9670"/>
                      <a:pt x="22894" y="21600"/>
                    </a:cubicBezTo>
                    <a:cubicBezTo>
                      <a:pt x="22894" y="33529"/>
                      <a:pt x="13223" y="43200"/>
                      <a:pt x="1294" y="43200"/>
                    </a:cubicBezTo>
                    <a:cubicBezTo>
                      <a:pt x="862" y="43200"/>
                      <a:pt x="430" y="43187"/>
                      <a:pt x="-1" y="43161"/>
                    </a:cubicBezTo>
                    <a:lnTo>
                      <a:pt x="1294" y="21600"/>
                    </a:lnTo>
                    <a:close/>
                  </a:path>
                </a:pathLst>
              </a:custGeom>
              <a:noFill/>
              <a:ln w="9525" algn="ctr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sp>
          <p:nvSpPr>
            <p:cNvPr id="25" name="Rectangle 276">
              <a:extLst>
                <a:ext uri="{FF2B5EF4-FFF2-40B4-BE49-F238E27FC236}">
                  <a16:creationId xmlns:a16="http://schemas.microsoft.com/office/drawing/2014/main" id="{9F46C1FA-52A3-4688-B7CE-904E36B62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617355" y="112923977"/>
              <a:ext cx="58646" cy="417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2B715C15-9436-48A3-B78C-40AD9425F606}"/>
              </a:ext>
            </a:extLst>
          </p:cNvPr>
          <p:cNvSpPr txBox="1"/>
          <p:nvPr/>
        </p:nvSpPr>
        <p:spPr>
          <a:xfrm>
            <a:off x="5690741" y="5199295"/>
            <a:ext cx="2268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Schéma pánvové pece</a:t>
            </a:r>
          </a:p>
        </p:txBody>
      </p:sp>
      <p:pic>
        <p:nvPicPr>
          <p:cNvPr id="81" name="Zástupný obsah 82">
            <a:extLst>
              <a:ext uri="{FF2B5EF4-FFF2-40B4-BE49-F238E27FC236}">
                <a16:creationId xmlns:a16="http://schemas.microsoft.com/office/drawing/2014/main" id="{76B4DA0F-76A9-41C9-92ED-AD5C6BC4AB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6" t="25549" r="10482"/>
          <a:stretch/>
        </p:blipFill>
        <p:spPr>
          <a:xfrm>
            <a:off x="8012560" y="922675"/>
            <a:ext cx="4011983" cy="4586722"/>
          </a:xfrm>
          <a:prstGeom prst="rect">
            <a:avLst/>
          </a:prstGeom>
        </p:spPr>
      </p:pic>
      <p:sp>
        <p:nvSpPr>
          <p:cNvPr id="82" name="TextovéPole 81">
            <a:extLst>
              <a:ext uri="{FF2B5EF4-FFF2-40B4-BE49-F238E27FC236}">
                <a16:creationId xmlns:a16="http://schemas.microsoft.com/office/drawing/2014/main" id="{EBDAAEDE-44EA-4871-8E3F-AFF90936EB38}"/>
              </a:ext>
            </a:extLst>
          </p:cNvPr>
          <p:cNvSpPr txBox="1"/>
          <p:nvPr/>
        </p:nvSpPr>
        <p:spPr>
          <a:xfrm>
            <a:off x="9039329" y="5537849"/>
            <a:ext cx="2268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Pánvová pec v chodu</a:t>
            </a:r>
          </a:p>
        </p:txBody>
      </p:sp>
    </p:spTree>
    <p:extLst>
      <p:ext uri="{BB962C8B-B14F-4D97-AF65-F5344CB8AC3E}">
        <p14:creationId xmlns:p14="http://schemas.microsoft.com/office/powerpoint/2010/main" val="2543044223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Ohřev oceli v pánvi chemickým příhřevem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17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7616199" cy="553626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Pánvová pec IR-UT nebo CAS-OB je standardně vybavena tryskou, pomocí které je dmýchán kyslík na hladinu lázně spolu se zařízením pro přidávání granulovaného Al nebo </a:t>
            </a:r>
            <a:r>
              <a:rPr lang="cs-CZ" altLang="cs-CZ" sz="1800" dirty="0" err="1"/>
              <a:t>FeSi</a:t>
            </a:r>
            <a:r>
              <a:rPr lang="cs-CZ" altLang="cs-CZ" sz="1800" dirty="0"/>
              <a:t> do reakční oblasti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Reakční oblast je ohraničena tzv. </a:t>
            </a:r>
            <a:r>
              <a:rPr lang="cs-CZ" altLang="cs-CZ" sz="1800" dirty="0" err="1"/>
              <a:t>snorkelem</a:t>
            </a:r>
            <a:r>
              <a:rPr lang="cs-CZ" altLang="cs-CZ" sz="1800" dirty="0"/>
              <a:t> (železobetonová skruž) spuštěným do oka lázně, které je vytvořeno dmýcháním argonu dnem pánve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V reakční oblasti je dmýchán kyslík a přidáván Al nebo </a:t>
            </a:r>
            <a:r>
              <a:rPr lang="cs-CZ" altLang="cs-CZ" sz="1800" dirty="0" err="1"/>
              <a:t>FeSi</a:t>
            </a:r>
            <a:r>
              <a:rPr lang="cs-CZ" altLang="cs-CZ" sz="1800" dirty="0"/>
              <a:t> přímo na hladinu lázně, struska je oddělena </a:t>
            </a:r>
            <a:r>
              <a:rPr lang="cs-CZ" altLang="cs-CZ" sz="1800" dirty="0" err="1"/>
              <a:t>snorkelem</a:t>
            </a:r>
            <a:endParaRPr lang="cs-CZ" altLang="cs-CZ" sz="1800" dirty="0"/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Reakce hliníku nebo křemíku s kyslíkem jsou silně exotermické a uvolněné teplo umožňuje ohřev lázně až o 13 °C·min</a:t>
            </a:r>
            <a:r>
              <a:rPr lang="cs-CZ" altLang="cs-CZ" sz="1800" baseline="30000" dirty="0"/>
              <a:t>-1</a:t>
            </a:r>
          </a:p>
        </p:txBody>
      </p:sp>
      <p:sp>
        <p:nvSpPr>
          <p:cNvPr id="80" name="TextovéPole 79">
            <a:extLst>
              <a:ext uri="{FF2B5EF4-FFF2-40B4-BE49-F238E27FC236}">
                <a16:creationId xmlns:a16="http://schemas.microsoft.com/office/drawing/2014/main" id="{2B715C15-9436-48A3-B78C-40AD9425F606}"/>
              </a:ext>
            </a:extLst>
          </p:cNvPr>
          <p:cNvSpPr txBox="1"/>
          <p:nvPr/>
        </p:nvSpPr>
        <p:spPr>
          <a:xfrm>
            <a:off x="8680689" y="6090954"/>
            <a:ext cx="2435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Schéma zařízení IR-UT</a:t>
            </a:r>
          </a:p>
        </p:txBody>
      </p:sp>
      <p:grpSp>
        <p:nvGrpSpPr>
          <p:cNvPr id="81" name="Group 144">
            <a:extLst>
              <a:ext uri="{FF2B5EF4-FFF2-40B4-BE49-F238E27FC236}">
                <a16:creationId xmlns:a16="http://schemas.microsoft.com/office/drawing/2014/main" id="{781C2A2E-6DA6-4EAB-982E-DE4A247DD937}"/>
              </a:ext>
            </a:extLst>
          </p:cNvPr>
          <p:cNvGrpSpPr>
            <a:grpSpLocks/>
          </p:cNvGrpSpPr>
          <p:nvPr/>
        </p:nvGrpSpPr>
        <p:grpSpPr bwMode="auto">
          <a:xfrm>
            <a:off x="8542359" y="1038226"/>
            <a:ext cx="2376652" cy="4922886"/>
            <a:chOff x="109339682" y="105958886"/>
            <a:chExt cx="1185579" cy="2650831"/>
          </a:xfrm>
        </p:grpSpPr>
        <p:sp>
          <p:nvSpPr>
            <p:cNvPr id="82" name="Rectangle 145">
              <a:extLst>
                <a:ext uri="{FF2B5EF4-FFF2-40B4-BE49-F238E27FC236}">
                  <a16:creationId xmlns:a16="http://schemas.microsoft.com/office/drawing/2014/main" id="{BEE4BC1D-6F32-4F94-A8B9-127BEF859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12617" y="106505181"/>
              <a:ext cx="56295" cy="417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3" name="Rectangle 146">
              <a:extLst>
                <a:ext uri="{FF2B5EF4-FFF2-40B4-BE49-F238E27FC236}">
                  <a16:creationId xmlns:a16="http://schemas.microsoft.com/office/drawing/2014/main" id="{A4430402-EE09-43C3-9C8E-2C512657D5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29664">
              <a:off x="109667293" y="106308966"/>
              <a:ext cx="53589" cy="253634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84" name="Group 147">
              <a:extLst>
                <a:ext uri="{FF2B5EF4-FFF2-40B4-BE49-F238E27FC236}">
                  <a16:creationId xmlns:a16="http://schemas.microsoft.com/office/drawing/2014/main" id="{ED7140ED-EE7A-43CA-91C2-08BE1F6256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339682" y="105960784"/>
              <a:ext cx="1185579" cy="2648933"/>
              <a:chOff x="110001531" y="107190943"/>
              <a:chExt cx="1185579" cy="2648933"/>
            </a:xfrm>
          </p:grpSpPr>
          <p:sp>
            <p:nvSpPr>
              <p:cNvPr id="87" name="AutoShape 151">
                <a:extLst>
                  <a:ext uri="{FF2B5EF4-FFF2-40B4-BE49-F238E27FC236}">
                    <a16:creationId xmlns:a16="http://schemas.microsoft.com/office/drawing/2014/main" id="{33AF7BB0-E6AB-448B-A85D-741E7A346A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110482100" y="107971119"/>
                <a:ext cx="237356" cy="3146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grpSp>
            <p:nvGrpSpPr>
              <p:cNvPr id="88" name="Group 152">
                <a:extLst>
                  <a:ext uri="{FF2B5EF4-FFF2-40B4-BE49-F238E27FC236}">
                    <a16:creationId xmlns:a16="http://schemas.microsoft.com/office/drawing/2014/main" id="{8D959D8F-B8F9-439B-8A55-1060D6142DB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001531" y="108118029"/>
                <a:ext cx="1185579" cy="1721847"/>
                <a:chOff x="110001531" y="108118029"/>
                <a:chExt cx="1185579" cy="1721847"/>
              </a:xfrm>
            </p:grpSpPr>
            <p:sp>
              <p:nvSpPr>
                <p:cNvPr id="94" name="Rectangle 153">
                  <a:extLst>
                    <a:ext uri="{FF2B5EF4-FFF2-40B4-BE49-F238E27FC236}">
                      <a16:creationId xmlns:a16="http://schemas.microsoft.com/office/drawing/2014/main" id="{DE01DDAD-788A-403C-A0D2-1C3AFB6156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070536" y="108332693"/>
                  <a:ext cx="1046831" cy="1444121"/>
                </a:xfrm>
                <a:prstGeom prst="rect">
                  <a:avLst/>
                </a:prstGeom>
                <a:solidFill>
                  <a:srgbClr val="FFCC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5" name="Rectangle 154">
                  <a:extLst>
                    <a:ext uri="{FF2B5EF4-FFF2-40B4-BE49-F238E27FC236}">
                      <a16:creationId xmlns:a16="http://schemas.microsoft.com/office/drawing/2014/main" id="{1BD085E2-7D3A-40D9-B2FE-66322CE24B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064231" y="109711032"/>
                  <a:ext cx="1059442" cy="128844"/>
                </a:xfrm>
                <a:prstGeom prst="rect">
                  <a:avLst/>
                </a:prstGeom>
                <a:solidFill>
                  <a:srgbClr val="80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6" name="AutoShape 155">
                  <a:extLst>
                    <a:ext uri="{FF2B5EF4-FFF2-40B4-BE49-F238E27FC236}">
                      <a16:creationId xmlns:a16="http://schemas.microsoft.com/office/drawing/2014/main" id="{125C2D3F-0FAB-4726-B50E-1956D02C98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110303968" y="109707241"/>
                  <a:ext cx="94939" cy="129914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7" name="Oval 156">
                  <a:extLst>
                    <a:ext uri="{FF2B5EF4-FFF2-40B4-BE49-F238E27FC236}">
                      <a16:creationId xmlns:a16="http://schemas.microsoft.com/office/drawing/2014/main" id="{7D05B7D9-9966-4B98-B95A-3E96E572EB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H="1">
                  <a:off x="110321857" y="109629984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grpSp>
              <p:nvGrpSpPr>
                <p:cNvPr id="98" name="Group 157">
                  <a:extLst>
                    <a:ext uri="{FF2B5EF4-FFF2-40B4-BE49-F238E27FC236}">
                      <a16:creationId xmlns:a16="http://schemas.microsoft.com/office/drawing/2014/main" id="{02D3DFBF-5A18-439A-88C7-5851D2517B9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-205527">
                  <a:off x="110269067" y="108171555"/>
                  <a:ext cx="166841" cy="1434438"/>
                  <a:chOff x="110308667" y="108171555"/>
                  <a:chExt cx="166841" cy="1434438"/>
                </a:xfrm>
              </p:grpSpPr>
              <p:grpSp>
                <p:nvGrpSpPr>
                  <p:cNvPr id="102" name="Group 158">
                    <a:extLst>
                      <a:ext uri="{FF2B5EF4-FFF2-40B4-BE49-F238E27FC236}">
                        <a16:creationId xmlns:a16="http://schemas.microsoft.com/office/drawing/2014/main" id="{A6A80800-548D-44BE-9FFE-5126B006299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308667" y="109127355"/>
                    <a:ext cx="114641" cy="478638"/>
                    <a:chOff x="110308667" y="109127355"/>
                    <a:chExt cx="114641" cy="478638"/>
                  </a:xfrm>
                </p:grpSpPr>
                <p:grpSp>
                  <p:nvGrpSpPr>
                    <p:cNvPr id="129" name="Group 159">
                      <a:extLst>
                        <a:ext uri="{FF2B5EF4-FFF2-40B4-BE49-F238E27FC236}">
                          <a16:creationId xmlns:a16="http://schemas.microsoft.com/office/drawing/2014/main" id="{2191EF5D-2C85-4CA3-ABEE-925B3CA7F38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309567" y="109490055"/>
                      <a:ext cx="98441" cy="115938"/>
                      <a:chOff x="110309567" y="109490055"/>
                      <a:chExt cx="98441" cy="115938"/>
                    </a:xfrm>
                  </p:grpSpPr>
                  <p:sp>
                    <p:nvSpPr>
                      <p:cNvPr id="139" name="Oval 160">
                        <a:extLst>
                          <a:ext uri="{FF2B5EF4-FFF2-40B4-BE49-F238E27FC236}">
                            <a16:creationId xmlns:a16="http://schemas.microsoft.com/office/drawing/2014/main" id="{B247CCA5-53C9-46B3-93F2-0EBF3AC6C9F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309567" y="1094900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40" name="Oval 161">
                        <a:extLst>
                          <a:ext uri="{FF2B5EF4-FFF2-40B4-BE49-F238E27FC236}">
                            <a16:creationId xmlns:a16="http://schemas.microsoft.com/office/drawing/2014/main" id="{F0D18F90-F10B-416F-8F54-6AC3DDA0F31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358771" y="1095567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30" name="Group 162">
                      <a:extLst>
                        <a:ext uri="{FF2B5EF4-FFF2-40B4-BE49-F238E27FC236}">
                          <a16:creationId xmlns:a16="http://schemas.microsoft.com/office/drawing/2014/main" id="{1CD75027-E43C-4F86-847A-80F8CAA498B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308667" y="109363155"/>
                      <a:ext cx="98441" cy="115938"/>
                      <a:chOff x="110423867" y="109604355"/>
                      <a:chExt cx="98441" cy="115938"/>
                    </a:xfrm>
                  </p:grpSpPr>
                  <p:sp>
                    <p:nvSpPr>
                      <p:cNvPr id="137" name="Oval 163">
                        <a:extLst>
                          <a:ext uri="{FF2B5EF4-FFF2-40B4-BE49-F238E27FC236}">
                            <a16:creationId xmlns:a16="http://schemas.microsoft.com/office/drawing/2014/main" id="{284F07A8-38D8-4DA7-B84D-DD42E2F08BF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423867" y="1096043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38" name="Oval 164">
                        <a:extLst>
                          <a:ext uri="{FF2B5EF4-FFF2-40B4-BE49-F238E27FC236}">
                            <a16:creationId xmlns:a16="http://schemas.microsoft.com/office/drawing/2014/main" id="{9278BFAF-AF15-46D0-8714-B7B44363095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473071" y="1096710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31" name="Group 165">
                      <a:extLst>
                        <a:ext uri="{FF2B5EF4-FFF2-40B4-BE49-F238E27FC236}">
                          <a16:creationId xmlns:a16="http://schemas.microsoft.com/office/drawing/2014/main" id="{6FB36664-8175-469C-A6E3-B789E6BC856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318567" y="109247055"/>
                      <a:ext cx="98441" cy="115938"/>
                      <a:chOff x="110538167" y="109718655"/>
                      <a:chExt cx="98441" cy="115938"/>
                    </a:xfrm>
                  </p:grpSpPr>
                  <p:sp>
                    <p:nvSpPr>
                      <p:cNvPr id="135" name="Oval 166">
                        <a:extLst>
                          <a:ext uri="{FF2B5EF4-FFF2-40B4-BE49-F238E27FC236}">
                            <a16:creationId xmlns:a16="http://schemas.microsoft.com/office/drawing/2014/main" id="{AF42FD45-D1E9-44EE-B134-7CE9C0013C7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538167" y="1097186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36" name="Oval 167">
                        <a:extLst>
                          <a:ext uri="{FF2B5EF4-FFF2-40B4-BE49-F238E27FC236}">
                            <a16:creationId xmlns:a16="http://schemas.microsoft.com/office/drawing/2014/main" id="{E6F8A0E9-5AC6-4C08-A3E8-5726025261D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587371" y="1097853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32" name="Group 168">
                      <a:extLst>
                        <a:ext uri="{FF2B5EF4-FFF2-40B4-BE49-F238E27FC236}">
                          <a16:creationId xmlns:a16="http://schemas.microsoft.com/office/drawing/2014/main" id="{0C425C4D-42BB-4ED3-861E-D1101B905F5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324867" y="109127355"/>
                      <a:ext cx="98441" cy="115938"/>
                      <a:chOff x="110652467" y="109832955"/>
                      <a:chExt cx="98441" cy="115938"/>
                    </a:xfrm>
                  </p:grpSpPr>
                  <p:sp>
                    <p:nvSpPr>
                      <p:cNvPr id="133" name="Oval 169">
                        <a:extLst>
                          <a:ext uri="{FF2B5EF4-FFF2-40B4-BE49-F238E27FC236}">
                            <a16:creationId xmlns:a16="http://schemas.microsoft.com/office/drawing/2014/main" id="{A64D18B2-32DF-46E3-8A10-57DD8C51E39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652467" y="1098329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34" name="Oval 170">
                        <a:extLst>
                          <a:ext uri="{FF2B5EF4-FFF2-40B4-BE49-F238E27FC236}">
                            <a16:creationId xmlns:a16="http://schemas.microsoft.com/office/drawing/2014/main" id="{73F21C45-465D-4506-BD2F-7C7D8036074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701671" y="1098996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</p:grpSp>
              <p:grpSp>
                <p:nvGrpSpPr>
                  <p:cNvPr id="103" name="Group 171">
                    <a:extLst>
                      <a:ext uri="{FF2B5EF4-FFF2-40B4-BE49-F238E27FC236}">
                        <a16:creationId xmlns:a16="http://schemas.microsoft.com/office/drawing/2014/main" id="{368540CF-B086-4CDA-9147-B6C15D74C9F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329367" y="108644055"/>
                    <a:ext cx="114641" cy="478638"/>
                    <a:chOff x="110422967" y="109241655"/>
                    <a:chExt cx="114641" cy="478638"/>
                  </a:xfrm>
                </p:grpSpPr>
                <p:grpSp>
                  <p:nvGrpSpPr>
                    <p:cNvPr id="117" name="Group 172">
                      <a:extLst>
                        <a:ext uri="{FF2B5EF4-FFF2-40B4-BE49-F238E27FC236}">
                          <a16:creationId xmlns:a16="http://schemas.microsoft.com/office/drawing/2014/main" id="{5519446A-15E8-4CBB-9EE4-EAC89600D05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23867" y="109604355"/>
                      <a:ext cx="98441" cy="115938"/>
                      <a:chOff x="110423867" y="109604355"/>
                      <a:chExt cx="98441" cy="115938"/>
                    </a:xfrm>
                  </p:grpSpPr>
                  <p:sp>
                    <p:nvSpPr>
                      <p:cNvPr id="127" name="Oval 173">
                        <a:extLst>
                          <a:ext uri="{FF2B5EF4-FFF2-40B4-BE49-F238E27FC236}">
                            <a16:creationId xmlns:a16="http://schemas.microsoft.com/office/drawing/2014/main" id="{D4293F63-4903-4EAB-B7FF-6CBE3137DC61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423867" y="1096043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8" name="Oval 174">
                        <a:extLst>
                          <a:ext uri="{FF2B5EF4-FFF2-40B4-BE49-F238E27FC236}">
                            <a16:creationId xmlns:a16="http://schemas.microsoft.com/office/drawing/2014/main" id="{E5E1555A-61CD-43D7-8E4D-A0512E1B263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473071" y="1096710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18" name="Group 175">
                      <a:extLst>
                        <a:ext uri="{FF2B5EF4-FFF2-40B4-BE49-F238E27FC236}">
                          <a16:creationId xmlns:a16="http://schemas.microsoft.com/office/drawing/2014/main" id="{CB4B82A8-6657-4B69-984D-9F68F825F2D8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22967" y="109477455"/>
                      <a:ext cx="98441" cy="115938"/>
                      <a:chOff x="110538167" y="109718655"/>
                      <a:chExt cx="98441" cy="115938"/>
                    </a:xfrm>
                  </p:grpSpPr>
                  <p:sp>
                    <p:nvSpPr>
                      <p:cNvPr id="125" name="Oval 176">
                        <a:extLst>
                          <a:ext uri="{FF2B5EF4-FFF2-40B4-BE49-F238E27FC236}">
                            <a16:creationId xmlns:a16="http://schemas.microsoft.com/office/drawing/2014/main" id="{F3485168-B3FD-48F1-9B86-A89829C3B6C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538167" y="1097186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6" name="Oval 177">
                        <a:extLst>
                          <a:ext uri="{FF2B5EF4-FFF2-40B4-BE49-F238E27FC236}">
                            <a16:creationId xmlns:a16="http://schemas.microsoft.com/office/drawing/2014/main" id="{5DACA11F-B8DA-4810-AA10-E3734610BE2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587371" y="1097853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19" name="Group 178">
                      <a:extLst>
                        <a:ext uri="{FF2B5EF4-FFF2-40B4-BE49-F238E27FC236}">
                          <a16:creationId xmlns:a16="http://schemas.microsoft.com/office/drawing/2014/main" id="{189284C5-5FA7-46A4-A73D-1ACE0583AA12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32867" y="109361355"/>
                      <a:ext cx="98441" cy="115938"/>
                      <a:chOff x="110652467" y="109832955"/>
                      <a:chExt cx="98441" cy="115938"/>
                    </a:xfrm>
                  </p:grpSpPr>
                  <p:sp>
                    <p:nvSpPr>
                      <p:cNvPr id="123" name="Oval 179">
                        <a:extLst>
                          <a:ext uri="{FF2B5EF4-FFF2-40B4-BE49-F238E27FC236}">
                            <a16:creationId xmlns:a16="http://schemas.microsoft.com/office/drawing/2014/main" id="{CAFEA9E2-0F24-4B22-80D7-F54590A1D560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652467" y="1098329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4" name="Oval 180">
                        <a:extLst>
                          <a:ext uri="{FF2B5EF4-FFF2-40B4-BE49-F238E27FC236}">
                            <a16:creationId xmlns:a16="http://schemas.microsoft.com/office/drawing/2014/main" id="{9577E808-5D85-48E4-8311-86043F78C6A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701671" y="1098996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20" name="Group 181">
                      <a:extLst>
                        <a:ext uri="{FF2B5EF4-FFF2-40B4-BE49-F238E27FC236}">
                          <a16:creationId xmlns:a16="http://schemas.microsoft.com/office/drawing/2014/main" id="{EF630476-EBBE-407E-8C06-186071BE0E1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439167" y="109241655"/>
                      <a:ext cx="98441" cy="115938"/>
                      <a:chOff x="110766767" y="109947255"/>
                      <a:chExt cx="98441" cy="115938"/>
                    </a:xfrm>
                  </p:grpSpPr>
                  <p:sp>
                    <p:nvSpPr>
                      <p:cNvPr id="121" name="Oval 182">
                        <a:extLst>
                          <a:ext uri="{FF2B5EF4-FFF2-40B4-BE49-F238E27FC236}">
                            <a16:creationId xmlns:a16="http://schemas.microsoft.com/office/drawing/2014/main" id="{B07F8621-47D2-4BDE-888D-81CE95A993D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766767" y="1099472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22" name="Oval 183">
                        <a:extLst>
                          <a:ext uri="{FF2B5EF4-FFF2-40B4-BE49-F238E27FC236}">
                            <a16:creationId xmlns:a16="http://schemas.microsoft.com/office/drawing/2014/main" id="{565B803A-4B67-4442-8FD0-B9B4DE17189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815971" y="1100139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</p:grpSp>
              <p:grpSp>
                <p:nvGrpSpPr>
                  <p:cNvPr id="104" name="Group 184">
                    <a:extLst>
                      <a:ext uri="{FF2B5EF4-FFF2-40B4-BE49-F238E27FC236}">
                        <a16:creationId xmlns:a16="http://schemas.microsoft.com/office/drawing/2014/main" id="{E0E7EC56-4B05-4BBA-9686-FFA74BD5C1D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10360867" y="108171555"/>
                    <a:ext cx="114641" cy="478638"/>
                    <a:chOff x="110537267" y="109355955"/>
                    <a:chExt cx="114641" cy="478638"/>
                  </a:xfrm>
                </p:grpSpPr>
                <p:grpSp>
                  <p:nvGrpSpPr>
                    <p:cNvPr id="105" name="Group 185">
                      <a:extLst>
                        <a:ext uri="{FF2B5EF4-FFF2-40B4-BE49-F238E27FC236}">
                          <a16:creationId xmlns:a16="http://schemas.microsoft.com/office/drawing/2014/main" id="{13F9304C-4F6A-4522-9D2B-157B54A118EE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538167" y="109718655"/>
                      <a:ext cx="98441" cy="115938"/>
                      <a:chOff x="110538167" y="109718655"/>
                      <a:chExt cx="98441" cy="115938"/>
                    </a:xfrm>
                  </p:grpSpPr>
                  <p:sp>
                    <p:nvSpPr>
                      <p:cNvPr id="115" name="Oval 186">
                        <a:extLst>
                          <a:ext uri="{FF2B5EF4-FFF2-40B4-BE49-F238E27FC236}">
                            <a16:creationId xmlns:a16="http://schemas.microsoft.com/office/drawing/2014/main" id="{9DDE60CF-F6F3-4416-96A2-B6FB6C13785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538167" y="1097186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16" name="Oval 187">
                        <a:extLst>
                          <a:ext uri="{FF2B5EF4-FFF2-40B4-BE49-F238E27FC236}">
                            <a16:creationId xmlns:a16="http://schemas.microsoft.com/office/drawing/2014/main" id="{757E566E-E02D-4902-82CA-91AB734FE1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587371" y="1097853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06" name="Group 188">
                      <a:extLst>
                        <a:ext uri="{FF2B5EF4-FFF2-40B4-BE49-F238E27FC236}">
                          <a16:creationId xmlns:a16="http://schemas.microsoft.com/office/drawing/2014/main" id="{7AAFC3BE-36E2-4E80-BF46-EE9110650B3B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537267" y="109591755"/>
                      <a:ext cx="98441" cy="115938"/>
                      <a:chOff x="110652467" y="109832955"/>
                      <a:chExt cx="98441" cy="115938"/>
                    </a:xfrm>
                  </p:grpSpPr>
                  <p:sp>
                    <p:nvSpPr>
                      <p:cNvPr id="113" name="Oval 189">
                        <a:extLst>
                          <a:ext uri="{FF2B5EF4-FFF2-40B4-BE49-F238E27FC236}">
                            <a16:creationId xmlns:a16="http://schemas.microsoft.com/office/drawing/2014/main" id="{22E730F9-A3A9-4E24-A3E9-97FE33F2114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652467" y="1098329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14" name="Oval 190">
                        <a:extLst>
                          <a:ext uri="{FF2B5EF4-FFF2-40B4-BE49-F238E27FC236}">
                            <a16:creationId xmlns:a16="http://schemas.microsoft.com/office/drawing/2014/main" id="{5D4AB493-9733-48D1-9FB3-730836BD4AA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701671" y="1098996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07" name="Group 191">
                      <a:extLst>
                        <a:ext uri="{FF2B5EF4-FFF2-40B4-BE49-F238E27FC236}">
                          <a16:creationId xmlns:a16="http://schemas.microsoft.com/office/drawing/2014/main" id="{8943C614-03BA-4FA8-9863-A326EBE14F13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547167" y="109475655"/>
                      <a:ext cx="98441" cy="115938"/>
                      <a:chOff x="110766767" y="109947255"/>
                      <a:chExt cx="98441" cy="115938"/>
                    </a:xfrm>
                  </p:grpSpPr>
                  <p:sp>
                    <p:nvSpPr>
                      <p:cNvPr id="111" name="Oval 192">
                        <a:extLst>
                          <a:ext uri="{FF2B5EF4-FFF2-40B4-BE49-F238E27FC236}">
                            <a16:creationId xmlns:a16="http://schemas.microsoft.com/office/drawing/2014/main" id="{0426EFE2-AE48-4265-8C38-C14177CE3DC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766767" y="1099472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12" name="Oval 193">
                        <a:extLst>
                          <a:ext uri="{FF2B5EF4-FFF2-40B4-BE49-F238E27FC236}">
                            <a16:creationId xmlns:a16="http://schemas.microsoft.com/office/drawing/2014/main" id="{6BE97CE2-4C9F-4E9D-8F39-86CA1FB706A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815971" y="1100139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  <p:grpSp>
                  <p:nvGrpSpPr>
                    <p:cNvPr id="108" name="Group 194">
                      <a:extLst>
                        <a:ext uri="{FF2B5EF4-FFF2-40B4-BE49-F238E27FC236}">
                          <a16:creationId xmlns:a16="http://schemas.microsoft.com/office/drawing/2014/main" id="{679EC18A-4C8F-4B0A-939F-A4106335903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553467" y="109355955"/>
                      <a:ext cx="98441" cy="115938"/>
                      <a:chOff x="110881067" y="110061555"/>
                      <a:chExt cx="98441" cy="115938"/>
                    </a:xfrm>
                  </p:grpSpPr>
                  <p:sp>
                    <p:nvSpPr>
                      <p:cNvPr id="109" name="Oval 195">
                        <a:extLst>
                          <a:ext uri="{FF2B5EF4-FFF2-40B4-BE49-F238E27FC236}">
                            <a16:creationId xmlns:a16="http://schemas.microsoft.com/office/drawing/2014/main" id="{F5F604E2-66A2-4951-80DB-74DAE171D25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881067" y="110061555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  <p:sp>
                    <p:nvSpPr>
                      <p:cNvPr id="110" name="Oval 196">
                        <a:extLst>
                          <a:ext uri="{FF2B5EF4-FFF2-40B4-BE49-F238E27FC236}">
                            <a16:creationId xmlns:a16="http://schemas.microsoft.com/office/drawing/2014/main" id="{DB6C1EF4-10CA-4E74-A753-F259BA26B89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 flipH="1">
                        <a:off x="110930271" y="110128256"/>
                        <a:ext cx="49237" cy="49237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 algn="in">
                            <a:solidFill>
                              <a:srgbClr val="C0C0C0"/>
                            </a:solidFill>
                            <a:round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CCCCCC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vert="horz" wrap="square" lIns="36576" tIns="36576" rIns="36576" bIns="36576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cs-CZ"/>
                      </a:p>
                    </p:txBody>
                  </p:sp>
                </p:grpSp>
              </p:grpSp>
            </p:grpSp>
            <p:sp>
              <p:nvSpPr>
                <p:cNvPr id="99" name="Rectangle 197">
                  <a:extLst>
                    <a:ext uri="{FF2B5EF4-FFF2-40B4-BE49-F238E27FC236}">
                      <a16:creationId xmlns:a16="http://schemas.microsoft.com/office/drawing/2014/main" id="{3A425B79-0D8F-4A2B-944B-C29640CED0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009227" y="108272403"/>
                  <a:ext cx="1144552" cy="61761"/>
                </a:xfrm>
                <a:prstGeom prst="rect">
                  <a:avLst/>
                </a:prstGeom>
                <a:solidFill>
                  <a:srgbClr val="FF66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0" name="Rectangle 198">
                  <a:extLst>
                    <a:ext uri="{FF2B5EF4-FFF2-40B4-BE49-F238E27FC236}">
                      <a16:creationId xmlns:a16="http://schemas.microsoft.com/office/drawing/2014/main" id="{0F160F87-2F2B-4CFF-BD36-1879F071B8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126813" flipH="1">
                  <a:off x="109227462" y="108893963"/>
                  <a:ext cx="1673820" cy="125681"/>
                </a:xfrm>
                <a:prstGeom prst="rect">
                  <a:avLst/>
                </a:prstGeom>
                <a:solidFill>
                  <a:srgbClr val="80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1" name="Rectangle 199">
                  <a:extLst>
                    <a:ext uri="{FF2B5EF4-FFF2-40B4-BE49-F238E27FC236}">
                      <a16:creationId xmlns:a16="http://schemas.microsoft.com/office/drawing/2014/main" id="{E62C78CF-F57E-4AD2-97CB-FEF1E6ADF5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5126813">
                  <a:off x="110287359" y="108892099"/>
                  <a:ext cx="1673821" cy="125681"/>
                </a:xfrm>
                <a:prstGeom prst="rect">
                  <a:avLst/>
                </a:prstGeom>
                <a:solidFill>
                  <a:srgbClr val="8033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89" name="Rectangle 200">
                <a:extLst>
                  <a:ext uri="{FF2B5EF4-FFF2-40B4-BE49-F238E27FC236}">
                    <a16:creationId xmlns:a16="http://schemas.microsoft.com/office/drawing/2014/main" id="{FA4EA01C-31D4-4CD2-B433-F0749F060A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546385" y="107190943"/>
                <a:ext cx="117480" cy="78151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grpSp>
            <p:nvGrpSpPr>
              <p:cNvPr id="90" name="Group 201">
                <a:extLst>
                  <a:ext uri="{FF2B5EF4-FFF2-40B4-BE49-F238E27FC236}">
                    <a16:creationId xmlns:a16="http://schemas.microsoft.com/office/drawing/2014/main" id="{A12B9FAA-3899-41C8-BB80-588501DB32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263780" y="107726755"/>
                <a:ext cx="667470" cy="564604"/>
                <a:chOff x="110274054" y="107726755"/>
                <a:chExt cx="667470" cy="564604"/>
              </a:xfrm>
            </p:grpSpPr>
            <p:sp>
              <p:nvSpPr>
                <p:cNvPr id="91" name="Rectangle 202">
                  <a:extLst>
                    <a:ext uri="{FF2B5EF4-FFF2-40B4-BE49-F238E27FC236}">
                      <a16:creationId xmlns:a16="http://schemas.microsoft.com/office/drawing/2014/main" id="{8A29400E-FE7E-425C-B5F1-1513BE39A6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318089" y="107727665"/>
                  <a:ext cx="577046" cy="45719"/>
                </a:xfrm>
                <a:prstGeom prst="rect">
                  <a:avLst/>
                </a:prstGeom>
                <a:solidFill>
                  <a:srgbClr val="A6A6A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2" name="Rectangle 203">
                  <a:extLst>
                    <a:ext uri="{FF2B5EF4-FFF2-40B4-BE49-F238E27FC236}">
                      <a16:creationId xmlns:a16="http://schemas.microsoft.com/office/drawing/2014/main" id="{64C6398E-6D9E-4C09-90C5-BD2627AB1C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-4920830">
                  <a:off x="110019985" y="107982422"/>
                  <a:ext cx="563006" cy="54868"/>
                </a:xfrm>
                <a:prstGeom prst="rect">
                  <a:avLst/>
                </a:prstGeom>
                <a:solidFill>
                  <a:srgbClr val="A6A6A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3" name="Rectangle 204">
                  <a:extLst>
                    <a:ext uri="{FF2B5EF4-FFF2-40B4-BE49-F238E27FC236}">
                      <a16:creationId xmlns:a16="http://schemas.microsoft.com/office/drawing/2014/main" id="{6D7140DE-8F51-4524-AA02-F860B41ADD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4920830" flipH="1">
                  <a:off x="110632587" y="107980824"/>
                  <a:ext cx="563006" cy="54868"/>
                </a:xfrm>
                <a:prstGeom prst="rect">
                  <a:avLst/>
                </a:prstGeom>
                <a:solidFill>
                  <a:srgbClr val="A6A6A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</p:grpSp>
        </p:grpSp>
        <p:sp>
          <p:nvSpPr>
            <p:cNvPr id="85" name="Rectangle 205">
              <a:extLst>
                <a:ext uri="{FF2B5EF4-FFF2-40B4-BE49-F238E27FC236}">
                  <a16:creationId xmlns:a16="http://schemas.microsoft.com/office/drawing/2014/main" id="{7849D9C1-A159-4A42-BBD7-CA92D402E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37185" y="105958886"/>
              <a:ext cx="240323" cy="398585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in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86" name="Rectangle 206">
              <a:extLst>
                <a:ext uri="{FF2B5EF4-FFF2-40B4-BE49-F238E27FC236}">
                  <a16:creationId xmlns:a16="http://schemas.microsoft.com/office/drawing/2014/main" id="{8C5C675D-0C04-459B-96CF-83291A8D0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10537" y="106504707"/>
              <a:ext cx="58646" cy="41760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pic>
        <p:nvPicPr>
          <p:cNvPr id="141" name="Obrázek 140">
            <a:extLst>
              <a:ext uri="{FF2B5EF4-FFF2-40B4-BE49-F238E27FC236}">
                <a16:creationId xmlns:a16="http://schemas.microsoft.com/office/drawing/2014/main" id="{299545F1-DCB2-42DE-B248-AD1FFD6152D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4915" y="3583926"/>
            <a:ext cx="2726280" cy="265889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2" name="TextovéPole 141">
            <a:extLst>
              <a:ext uri="{FF2B5EF4-FFF2-40B4-BE49-F238E27FC236}">
                <a16:creationId xmlns:a16="http://schemas.microsoft.com/office/drawing/2014/main" id="{46383527-676C-439C-B9C2-52403848C62E}"/>
              </a:ext>
            </a:extLst>
          </p:cNvPr>
          <p:cNvSpPr txBox="1"/>
          <p:nvPr/>
        </p:nvSpPr>
        <p:spPr>
          <a:xfrm>
            <a:off x="5485536" y="6240045"/>
            <a:ext cx="2435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/>
              <a:t>Snorkel</a:t>
            </a:r>
            <a:r>
              <a:rPr lang="cs-CZ" sz="1600" i="1" dirty="0"/>
              <a:t> během provozu</a:t>
            </a:r>
          </a:p>
        </p:txBody>
      </p:sp>
    </p:spTree>
    <p:extLst>
      <p:ext uri="{BB962C8B-B14F-4D97-AF65-F5344CB8AC3E}">
        <p14:creationId xmlns:p14="http://schemas.microsoft.com/office/powerpoint/2010/main" val="1776194551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t1s.com - CASOB Process_1080p">
            <a:hlinkClick r:id="" action="ppaction://media"/>
            <a:extLst>
              <a:ext uri="{FF2B5EF4-FFF2-40B4-BE49-F238E27FC236}">
                <a16:creationId xmlns:a16="http://schemas.microsoft.com/office/drawing/2014/main" id="{CEE5AFC3-490B-4C5F-9D08-6D6C7BCA22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508" y="0"/>
            <a:ext cx="12020492" cy="676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4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Vakuové zpracování oceli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19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Procesy probíhající za sníženého tlaku jsou v současnosti nejvýznamnější cestou zvyšování jakosti vyráběných ocelí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Mimopecní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vakuové zpracování umožňuje provádět podstatnou část dohotovení tavby mimo výrobní pec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Dosahované účinky: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Snížení obsahu vodíku a dusíku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Hluboké oduhličení oceli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Dezoxidace oceli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Dolegování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 požadovanou značku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Modifikace nekovových vměstků</a:t>
            </a:r>
          </a:p>
          <a:p>
            <a:pPr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Příznivé účinky vakuování oceli spočívají především ve snížení</a:t>
            </a:r>
            <a:b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obsahu plynů rozpuštěných v oceli a v ovlivňování průběhu</a:t>
            </a:r>
            <a:b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uhlíkové reakce, jejíž zplodinou je oxid uhelnatý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Mezi základní způsoby vakuové rafinace oceli patří: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Vakuování v pánvi umístěné v kesonu – VD (</a:t>
            </a:r>
            <a:r>
              <a:rPr lang="cs-CZ" sz="1800" i="1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Vacuum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Degassing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Vakuování v komoře zdvižným způsobem – DH (Dortmund-</a:t>
            </a:r>
            <a:r>
              <a:rPr lang="cs-CZ" sz="1800" i="1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Hüttenunion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Vakuování v komoře oběžným způsobem – RH (</a:t>
            </a:r>
            <a:r>
              <a:rPr lang="cs-CZ" sz="1800" i="1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Ruhrstahl-Heraeus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AEE46AD-8B49-4EBF-A6EF-A17B62770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868" y="1783865"/>
            <a:ext cx="5100927" cy="286927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E3CF5645-D406-472B-BA63-ACBB6E8AD7B9}"/>
              </a:ext>
            </a:extLst>
          </p:cNvPr>
          <p:cNvSpPr txBox="1"/>
          <p:nvPr/>
        </p:nvSpPr>
        <p:spPr>
          <a:xfrm>
            <a:off x="7923839" y="4664247"/>
            <a:ext cx="3715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err="1"/>
              <a:t>Paroproudá</a:t>
            </a:r>
            <a:r>
              <a:rPr lang="cs-CZ" sz="1600" i="1" dirty="0"/>
              <a:t> vývěva pro tvorbu vakua</a:t>
            </a:r>
          </a:p>
        </p:txBody>
      </p:sp>
    </p:spTree>
    <p:extLst>
      <p:ext uri="{BB962C8B-B14F-4D97-AF65-F5344CB8AC3E}">
        <p14:creationId xmlns:p14="http://schemas.microsoft.com/office/powerpoint/2010/main" val="2317264238"/>
      </p:ext>
    </p:extLst>
  </p:cSld>
  <p:clrMapOvr>
    <a:masterClrMapping/>
  </p:clrMapOvr>
  <p:transition spd="slow"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/>
          <a:lstStyle/>
          <a:p>
            <a:r>
              <a:rPr lang="cs-CZ" altLang="cs-CZ" sz="2400" b="1" spc="100" dirty="0">
                <a:solidFill>
                  <a:srgbClr val="98141B"/>
                </a:solidFill>
              </a:rPr>
              <a:t> Vysoká škola technická a ekonomická v Českých Budějovicích</a:t>
            </a:r>
          </a:p>
        </p:txBody>
      </p:sp>
      <p:sp>
        <p:nvSpPr>
          <p:cNvPr id="3074" name="Zástupný symbol pro obsah 2">
            <a:extLst>
              <a:ext uri="{FF2B5EF4-FFF2-40B4-BE49-F238E27FC236}">
                <a16:creationId xmlns:a16="http://schemas.microsoft.com/office/drawing/2014/main" id="{0E28262C-56EA-3D41-9D5A-F80E53C57A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56954" y="1787237"/>
            <a:ext cx="11116394" cy="1990612"/>
          </a:xfrm>
        </p:spPr>
        <p:txBody>
          <a:bodyPr anchor="b" anchorCtr="0"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6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Zpracování oceli na zařízeních sekundární metalurgie</a:t>
            </a:r>
            <a:endParaRPr lang="cs-CZ" altLang="cs-CZ" sz="6600" dirty="0"/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8672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7A826A9D-9A51-43E2-9423-81616755B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54" y="4023360"/>
            <a:ext cx="11116394" cy="152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cs-CZ" sz="2400" spc="100" dirty="0">
                <a:solidFill>
                  <a:srgbClr val="98141B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Přednáška č. 4</a:t>
            </a:r>
            <a:endParaRPr lang="cs-CZ" altLang="cs-CZ" sz="2400" b="1" spc="100" dirty="0">
              <a:solidFill>
                <a:srgbClr val="98141B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cs-CZ" altLang="cs-CZ" sz="2400" b="1" spc="50" dirty="0">
              <a:solidFill>
                <a:srgbClr val="98141B"/>
              </a:solidFill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8F7C352C-EE08-4B71-B4D5-543525C3B5F9}"/>
              </a:ext>
            </a:extLst>
          </p:cNvPr>
          <p:cNvCxnSpPr>
            <a:cxnSpLocks/>
          </p:cNvCxnSpPr>
          <p:nvPr/>
        </p:nvCxnSpPr>
        <p:spPr>
          <a:xfrm>
            <a:off x="556954" y="3849329"/>
            <a:ext cx="11116394" cy="0"/>
          </a:xfrm>
          <a:prstGeom prst="line">
            <a:avLst/>
          </a:prstGeom>
          <a:ln>
            <a:solidFill>
              <a:srgbClr val="9814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6588077"/>
      </p:ext>
    </p:extLst>
  </p:cSld>
  <p:clrMapOvr>
    <a:masterClrMapping/>
  </p:clrMapOvr>
  <p:transition spd="slow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Vakuování oceli v pánvi umístěné v kesonu - VD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20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20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20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7185893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Jedná se o jeden z nejstarších a zároveň nejjednodušších pochodů sekundární metalurgie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Kov v pánvi se zaváží do vakuovaného prostoru – kesonu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zavezení se keson uzavírá hermeticky utěsněným víkem a pomocí </a:t>
            </a:r>
            <a:r>
              <a:rPr lang="cs-CZ" sz="18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paroproudých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vývěv se vytváří vakuum (2 – 4 </a:t>
            </a:r>
            <a:r>
              <a:rPr lang="cs-CZ" sz="18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kPa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 dobu 10 – 15 min)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Vlivem snížení tlaku probíhá uhlíková reakce mezi uhlíkem a kyslíkem rozpuštěným v tavenině i kyslíkem vázaným v </a:t>
            </a:r>
            <a:r>
              <a:rPr lang="cs-CZ" sz="18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oxidických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vměstcích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Dochází k hluboké dezoxidaci kovu uhlíkem a současně i snížení obsahu vodíku a dusíku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zvýšení účinnosti odplynění a oduhličení a homogenizaci oceli se během celé úpravy kovu dmýchá inertní plyn (argon)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dezoxidaci je možné ocel </a:t>
            </a:r>
            <a:r>
              <a:rPr lang="cs-CZ" sz="18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dolegovat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pomocí přísad uložených v zásobnících umístěných nad kesonem přes speciální </a:t>
            </a:r>
            <a:r>
              <a:rPr lang="cs-CZ" sz="18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tlakotěsný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zvon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Během vakuování je možné provést hluboké odsíření, což je usnadněno vysokým stupněm dezoxidace oceli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20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B2205F3-9C2F-45E4-93A5-F970DAA7E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302" y="1736902"/>
            <a:ext cx="3610985" cy="380328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793DBDA-8844-4545-9240-D8245C799803}"/>
              </a:ext>
            </a:extLst>
          </p:cNvPr>
          <p:cNvSpPr txBox="1"/>
          <p:nvPr/>
        </p:nvSpPr>
        <p:spPr>
          <a:xfrm>
            <a:off x="7607336" y="3429000"/>
            <a:ext cx="6496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Keson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11A7E4C-9FAC-4651-9818-E8775A13B456}"/>
              </a:ext>
            </a:extLst>
          </p:cNvPr>
          <p:cNvSpPr txBox="1"/>
          <p:nvPr/>
        </p:nvSpPr>
        <p:spPr>
          <a:xfrm>
            <a:off x="7461197" y="3077568"/>
            <a:ext cx="8006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Vakuum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DA698DDF-ACF9-4845-B2C5-12A006763DB2}"/>
              </a:ext>
            </a:extLst>
          </p:cNvPr>
          <p:cNvSpPr txBox="1"/>
          <p:nvPr/>
        </p:nvSpPr>
        <p:spPr>
          <a:xfrm>
            <a:off x="8795817" y="1558843"/>
            <a:ext cx="1431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Dávkování přísad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23A6744-37C4-4556-A50C-A0869EDEE073}"/>
              </a:ext>
            </a:extLst>
          </p:cNvPr>
          <p:cNvSpPr txBox="1"/>
          <p:nvPr/>
        </p:nvSpPr>
        <p:spPr>
          <a:xfrm>
            <a:off x="9747794" y="5387890"/>
            <a:ext cx="5915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Argon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6355D30-01BD-4900-B8C8-C8A9E9814E6A}"/>
              </a:ext>
            </a:extLst>
          </p:cNvPr>
          <p:cNvSpPr txBox="1"/>
          <p:nvPr/>
        </p:nvSpPr>
        <p:spPr>
          <a:xfrm>
            <a:off x="8114340" y="5847879"/>
            <a:ext cx="3715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Schéma vakuového odplynění v pánvi</a:t>
            </a:r>
          </a:p>
        </p:txBody>
      </p:sp>
    </p:spTree>
    <p:extLst>
      <p:ext uri="{BB962C8B-B14F-4D97-AF65-F5344CB8AC3E}">
        <p14:creationId xmlns:p14="http://schemas.microsoft.com/office/powerpoint/2010/main" val="2456598021"/>
      </p:ext>
    </p:extLst>
  </p:cSld>
  <p:clrMapOvr>
    <a:masterClrMapping/>
  </p:clrMapOvr>
  <p:transition spd="slow" advClick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21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21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21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21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A4FF9CF0-3B59-49EF-883F-681740E0F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63" y="414868"/>
            <a:ext cx="8656410" cy="5768686"/>
          </a:xfr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6CB9C7A5-B005-4001-A580-9E1FAC89B64A}"/>
              </a:ext>
            </a:extLst>
          </p:cNvPr>
          <p:cNvSpPr txBox="1"/>
          <p:nvPr/>
        </p:nvSpPr>
        <p:spPr>
          <a:xfrm>
            <a:off x="5171355" y="6161201"/>
            <a:ext cx="2782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Pánev v kesonu</a:t>
            </a:r>
          </a:p>
        </p:txBody>
      </p:sp>
    </p:spTree>
    <p:extLst>
      <p:ext uri="{BB962C8B-B14F-4D97-AF65-F5344CB8AC3E}">
        <p14:creationId xmlns:p14="http://schemas.microsoft.com/office/powerpoint/2010/main" val="3074668393"/>
      </p:ext>
    </p:extLst>
  </p:cSld>
  <p:clrMapOvr>
    <a:masterClrMapping/>
  </p:clrMapOvr>
  <p:transition spd="slow"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Vakuování oceli v komoře zdvižným způsobem - DH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22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22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22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7185893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Tekutá ocel je z licí pánve nasávána do zvláštní vakuové komory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Vlivem rozdílného tlaku mezi vakuovou komorou a okolní atmosférou se v sacím hrdle vytvoří sloupec tekuté oceli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Část tekuté oceli vlivem vnějšího tlaku vnikne do vakuové komory, kde probíhá vlastní proces odplynění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odplynění nasátého množství oceli se vakuová komora zvedne (nebo pánev sníží) a odplyněná ocel přeteče zpět do pánve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dokonalé odplynění oceli musí obsah pánve projít ponorným hrdlem nejméně třikrát až pětkrát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Stupeň odplynění oceli zdvižným způsobem je výrazně ovlivňován počtem zdvihů, který je dán poměrem doby vakuování a doby setrvání jedné dávky v komoře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Odplyňování oceli způsobem DH umožňuje nejen snížit obsah plynů, ale také obsah uhlíku, homogenizovat taveninu, včetně dezoxidace a legování za podtlaku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22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6355D30-01BD-4900-B8C8-C8A9E9814E6A}"/>
              </a:ext>
            </a:extLst>
          </p:cNvPr>
          <p:cNvSpPr txBox="1"/>
          <p:nvPr/>
        </p:nvSpPr>
        <p:spPr>
          <a:xfrm>
            <a:off x="8675273" y="5909997"/>
            <a:ext cx="3009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Schéma zařízení DH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3EBF1B5-3A35-43D3-8F57-0583855FFF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917" y="1114741"/>
            <a:ext cx="4341793" cy="484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10685"/>
      </p:ext>
    </p:extLst>
  </p:cSld>
  <p:clrMapOvr>
    <a:masterClrMapping/>
  </p:clrMapOvr>
  <p:transition spd="slow"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Vakuování oceli v komoře oběžným způsobem - RH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7496960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Tavenina je průběžně odplyňována ve vakuové komoře, do níž se ocel dopravuje přívodním potrubím z pánve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Přivádění inertního plynu zvyšuje rychlost nasávání roztaveného kovu do nasávacího hrdla, zároveň vzniká směs kovu a plynu o menší hustotě, takže tato směs vstupuje do vakuové komory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vakuové komoře dochází k odplynění a někdy i oduhličení taveniny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Přidávaný inertní plyn udržuje taveninu v neustálém turbulentním pohybu, což umožňuje uvolňování plynů a oduhličení z jednotlivých kapek taveniny i ze vzdmutého povrchu taveniny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Nasávání a výtok oceli je plynulý, odplyněná ocel vytéká výstupní trubicí zpět do pánve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Takto je celý objem tekutého kovu několikrát nasát do vakuové komory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Vakuová komora je odsávána pomocí několikastupňových </a:t>
            </a:r>
            <a:r>
              <a:rPr lang="cs-CZ" sz="18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paroproudých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vývěv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Zařízení je určeno pro vakuování velkých objemů kovů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23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D6355D30-01BD-4900-B8C8-C8A9E9814E6A}"/>
              </a:ext>
            </a:extLst>
          </p:cNvPr>
          <p:cNvSpPr txBox="1"/>
          <p:nvPr/>
        </p:nvSpPr>
        <p:spPr>
          <a:xfrm>
            <a:off x="8807794" y="6116267"/>
            <a:ext cx="3009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Schéma zařízení RH</a:t>
            </a:r>
          </a:p>
        </p:txBody>
      </p:sp>
      <p:pic>
        <p:nvPicPr>
          <p:cNvPr id="14" name="Picture 393">
            <a:extLst>
              <a:ext uri="{FF2B5EF4-FFF2-40B4-BE49-F238E27FC236}">
                <a16:creationId xmlns:a16="http://schemas.microsoft.com/office/drawing/2014/main" id="{F7AF67CD-1E06-4110-9520-906D4C004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548" y="937122"/>
            <a:ext cx="2803109" cy="485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8848493"/>
      </p:ext>
    </p:extLst>
  </p:cSld>
  <p:clrMapOvr>
    <a:masterClrMapping/>
  </p:clrMapOvr>
  <p:transition spd="slow"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RH Degasser_1080p">
            <a:hlinkClick r:id="" action="ppaction://media"/>
            <a:extLst>
              <a:ext uri="{FF2B5EF4-FFF2-40B4-BE49-F238E27FC236}">
                <a16:creationId xmlns:a16="http://schemas.microsoft.com/office/drawing/2014/main" id="{ACE2468E-022B-4C9E-B249-98FAB52C21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09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25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25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25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25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9354B95-EC35-424F-8108-AB4262CB5B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156" y="279401"/>
            <a:ext cx="8139876" cy="5877098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5B76E55-F49F-45C0-9B1D-EA7BA2B61D8E}"/>
              </a:ext>
            </a:extLst>
          </p:cNvPr>
          <p:cNvSpPr txBox="1"/>
          <p:nvPr/>
        </p:nvSpPr>
        <p:spPr>
          <a:xfrm>
            <a:off x="4220425" y="6192716"/>
            <a:ext cx="3009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Ocel po úpravě v zařízení RH</a:t>
            </a:r>
          </a:p>
        </p:txBody>
      </p:sp>
    </p:spTree>
    <p:extLst>
      <p:ext uri="{BB962C8B-B14F-4D97-AF65-F5344CB8AC3E}">
        <p14:creationId xmlns:p14="http://schemas.microsoft.com/office/powerpoint/2010/main" val="1789603451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Sekundární metalurgie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3" y="965199"/>
            <a:ext cx="11742525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Uvedené metody sekundární metalurgie umožňují dosáhnout odlišné rafinační účinnosti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26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graphicFrame>
        <p:nvGraphicFramePr>
          <p:cNvPr id="5" name="Tabulka 5">
            <a:extLst>
              <a:ext uri="{FF2B5EF4-FFF2-40B4-BE49-F238E27FC236}">
                <a16:creationId xmlns:a16="http://schemas.microsoft.com/office/drawing/2014/main" id="{63D80D4F-7F57-4FAC-A6D3-882B8EBB0F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5743314"/>
              </p:ext>
            </p:extLst>
          </p:nvPr>
        </p:nvGraphicFramePr>
        <p:xfrm>
          <a:off x="336776" y="2061479"/>
          <a:ext cx="11081698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81515">
                  <a:extLst>
                    <a:ext uri="{9D8B030D-6E8A-4147-A177-3AD203B41FA5}">
                      <a16:colId xmlns:a16="http://schemas.microsoft.com/office/drawing/2014/main" val="1433924900"/>
                    </a:ext>
                  </a:extLst>
                </a:gridCol>
                <a:gridCol w="927418">
                  <a:extLst>
                    <a:ext uri="{9D8B030D-6E8A-4147-A177-3AD203B41FA5}">
                      <a16:colId xmlns:a16="http://schemas.microsoft.com/office/drawing/2014/main" val="2178418096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3265010632"/>
                    </a:ext>
                  </a:extLst>
                </a:gridCol>
                <a:gridCol w="1127443">
                  <a:extLst>
                    <a:ext uri="{9D8B030D-6E8A-4147-A177-3AD203B41FA5}">
                      <a16:colId xmlns:a16="http://schemas.microsoft.com/office/drawing/2014/main" val="4270296922"/>
                    </a:ext>
                  </a:extLst>
                </a:gridCol>
                <a:gridCol w="870268">
                  <a:extLst>
                    <a:ext uri="{9D8B030D-6E8A-4147-A177-3AD203B41FA5}">
                      <a16:colId xmlns:a16="http://schemas.microsoft.com/office/drawing/2014/main" val="2376057608"/>
                    </a:ext>
                  </a:extLst>
                </a:gridCol>
                <a:gridCol w="1379093">
                  <a:extLst>
                    <a:ext uri="{9D8B030D-6E8A-4147-A177-3AD203B41FA5}">
                      <a16:colId xmlns:a16="http://schemas.microsoft.com/office/drawing/2014/main" val="1213731216"/>
                    </a:ext>
                  </a:extLst>
                </a:gridCol>
                <a:gridCol w="927418">
                  <a:extLst>
                    <a:ext uri="{9D8B030D-6E8A-4147-A177-3AD203B41FA5}">
                      <a16:colId xmlns:a16="http://schemas.microsoft.com/office/drawing/2014/main" val="451694556"/>
                    </a:ext>
                  </a:extLst>
                </a:gridCol>
                <a:gridCol w="1245863">
                  <a:extLst>
                    <a:ext uri="{9D8B030D-6E8A-4147-A177-3AD203B41FA5}">
                      <a16:colId xmlns:a16="http://schemas.microsoft.com/office/drawing/2014/main" val="1670114188"/>
                    </a:ext>
                  </a:extLst>
                </a:gridCol>
              </a:tblGrid>
              <a:tr h="352042">
                <a:tc row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Technologie sekundární metalurgie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Změna obsahu prvku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Legování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/>
                        <a:t>Δ</a:t>
                      </a:r>
                      <a:r>
                        <a:rPr lang="cs-CZ" b="1" dirty="0"/>
                        <a:t>T (°C)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Modifikace vměstků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512749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b="1" dirty="0"/>
                        <a:t>Δ</a:t>
                      </a:r>
                      <a:r>
                        <a:rPr lang="cs-CZ" b="1" dirty="0"/>
                        <a:t>S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/>
                        <a:t>Δ</a:t>
                      </a:r>
                      <a:r>
                        <a:rPr lang="cs-CZ" b="1" dirty="0"/>
                        <a:t>H (</a:t>
                      </a:r>
                      <a:r>
                        <a:rPr lang="cs-CZ" b="1" dirty="0" err="1"/>
                        <a:t>ppm</a:t>
                      </a:r>
                      <a:r>
                        <a:rPr lang="cs-CZ" b="1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/>
                        <a:t>Δ</a:t>
                      </a:r>
                      <a:r>
                        <a:rPr lang="cs-CZ" b="1" dirty="0"/>
                        <a:t>N (</a:t>
                      </a:r>
                      <a:r>
                        <a:rPr lang="cs-CZ" b="1" dirty="0" err="1"/>
                        <a:t>ppm</a:t>
                      </a:r>
                      <a:r>
                        <a:rPr lang="cs-CZ" b="1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1" dirty="0"/>
                        <a:t>Δ</a:t>
                      </a:r>
                      <a:r>
                        <a:rPr lang="cs-CZ" b="1" dirty="0"/>
                        <a:t>O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25150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Dmýchání Ar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-50/-60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+3/+4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0/+20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Ohraničené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-10/-15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592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Injektáž prachových látek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-50/-80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+2/+5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+20/+40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Velký propal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-40/-60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856908"/>
                  </a:ext>
                </a:extLst>
              </a:tr>
              <a:tr h="294472"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Injektáž plněných profilů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-50/-80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0/+2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0/+20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+/-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Vynikající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-10/-15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ano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7670157"/>
                  </a:ext>
                </a:extLst>
              </a:tr>
              <a:tr h="352042"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Pánvová pec LF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Vynikající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+/-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767706"/>
                  </a:ext>
                </a:extLst>
              </a:tr>
              <a:tr h="352042">
                <a:tc>
                  <a:txBody>
                    <a:bodyPr/>
                    <a:lstStyle/>
                    <a:p>
                      <a:pPr algn="l"/>
                      <a:r>
                        <a:rPr lang="cs-CZ" dirty="0" err="1"/>
                        <a:t>Vakuovací</a:t>
                      </a:r>
                      <a:r>
                        <a:rPr lang="cs-CZ" dirty="0"/>
                        <a:t> stanice VD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-70/-90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Ohraničené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510894"/>
                  </a:ext>
                </a:extLst>
              </a:tr>
              <a:tr h="352042">
                <a:tc>
                  <a:txBody>
                    <a:bodyPr/>
                    <a:lstStyle/>
                    <a:p>
                      <a:pPr algn="l"/>
                      <a:r>
                        <a:rPr lang="cs-CZ" dirty="0" err="1"/>
                        <a:t>Vakuovací</a:t>
                      </a:r>
                      <a:r>
                        <a:rPr lang="cs-CZ" dirty="0"/>
                        <a:t> stanice RH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err="1"/>
                        <a:t>xxx</a:t>
                      </a:r>
                      <a:endParaRPr lang="cs-CZ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vynikající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-50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7874849"/>
                  </a:ext>
                </a:extLst>
              </a:tr>
            </a:tbl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9D16354A-7DEA-4976-8610-18E29434E4C4}"/>
              </a:ext>
            </a:extLst>
          </p:cNvPr>
          <p:cNvSpPr txBox="1"/>
          <p:nvPr/>
        </p:nvSpPr>
        <p:spPr>
          <a:xfrm>
            <a:off x="2762151" y="5123025"/>
            <a:ext cx="6106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Metalurgické schopnosti jednotlivých zařízení sekundární metalurgie</a:t>
            </a:r>
          </a:p>
        </p:txBody>
      </p:sp>
    </p:spTree>
    <p:extLst>
      <p:ext uri="{BB962C8B-B14F-4D97-AF65-F5344CB8AC3E}">
        <p14:creationId xmlns:p14="http://schemas.microsoft.com/office/powerpoint/2010/main" val="266243753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dle furnace (secondary metallurgy) 3d 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6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5800" end="41847"/>
                </p14:media>
              </p:ext>
            </p:extLst>
          </p:nvPr>
        </p:nvPicPr>
        <p:blipFill rotWithShape="1">
          <a:blip r:embed="rId4"/>
          <a:srcRect t="7525" b="17713"/>
          <a:stretch/>
        </p:blipFill>
        <p:spPr>
          <a:xfrm>
            <a:off x="0" y="4549"/>
            <a:ext cx="12192000" cy="683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6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Beránek M., Šebková J., </a:t>
            </a:r>
            <a:r>
              <a:rPr lang="cs-CZ" altLang="cs-CZ" sz="1800" dirty="0" err="1"/>
              <a:t>Pedlík</a:t>
            </a:r>
            <a:r>
              <a:rPr lang="cs-CZ" altLang="cs-CZ" sz="1800" dirty="0"/>
              <a:t> M.: </a:t>
            </a:r>
            <a:r>
              <a:rPr lang="cs-CZ" altLang="cs-CZ" sz="1800" i="1" dirty="0"/>
              <a:t>Technologie kovových materiálů. 1. vyd.</a:t>
            </a:r>
            <a:r>
              <a:rPr lang="cs-CZ" altLang="cs-CZ" sz="1800" dirty="0"/>
              <a:t> Vysoká škola chemicko-technologická v Praze, Praha 1984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 err="1"/>
              <a:t>Čamek</a:t>
            </a:r>
            <a:r>
              <a:rPr lang="cs-CZ" altLang="cs-CZ" sz="1800" dirty="0"/>
              <a:t> L., Fabík R.: </a:t>
            </a:r>
            <a:r>
              <a:rPr lang="cs-CZ" altLang="cs-CZ" sz="1800" i="1" dirty="0"/>
              <a:t>Metalurgické technologie: Studijní opora</a:t>
            </a:r>
            <a:r>
              <a:rPr lang="cs-CZ" altLang="cs-CZ" sz="1800" dirty="0"/>
              <a:t>. VŠB-TU Ostrava, Ostrava 2013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Iron &amp; Steel [online]. Dostupné z: https://www.viktormacha.com/galerie/iron-and-steel-11/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 err="1"/>
              <a:t>Šenberger</a:t>
            </a:r>
            <a:r>
              <a:rPr lang="cs-CZ" altLang="cs-CZ" sz="1800" dirty="0"/>
              <a:t> J., Bůžek Z., Záděra A., Stránský K., Kafka V.: </a:t>
            </a:r>
            <a:r>
              <a:rPr lang="cs-CZ" altLang="cs-CZ" sz="1800" i="1" dirty="0"/>
              <a:t>Metalurgie oceli na odlitky.</a:t>
            </a:r>
            <a:r>
              <a:rPr lang="cs-CZ" altLang="cs-CZ" sz="1800" dirty="0"/>
              <a:t> 1. vyd. VUTIUM, Brno 2008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Michalek K., Socha L., Adolf Z., </a:t>
            </a:r>
            <a:r>
              <a:rPr lang="cs-CZ" altLang="cs-CZ" sz="1800" dirty="0" err="1"/>
              <a:t>Bažan</a:t>
            </a:r>
            <a:r>
              <a:rPr lang="cs-CZ" altLang="cs-CZ" sz="1800" dirty="0"/>
              <a:t> J.: </a:t>
            </a:r>
            <a:r>
              <a:rPr lang="cs-CZ" altLang="cs-CZ" sz="1800" i="1" dirty="0"/>
              <a:t>Rafinace a odlévání oceli: Studují opora. </a:t>
            </a:r>
            <a:r>
              <a:rPr lang="cs-CZ" altLang="cs-CZ" sz="1800" dirty="0"/>
              <a:t>VŠB-TU Ostrava, Ostrava 2013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dirty="0"/>
              <a:t>RH </a:t>
            </a:r>
            <a:r>
              <a:rPr lang="cs-CZ" sz="1800" dirty="0" err="1"/>
              <a:t>Vacuum</a:t>
            </a:r>
            <a:r>
              <a:rPr lang="cs-CZ" sz="1800" dirty="0"/>
              <a:t> </a:t>
            </a:r>
            <a:r>
              <a:rPr lang="cs-CZ" sz="1800" dirty="0" err="1"/>
              <a:t>Degassing</a:t>
            </a:r>
            <a:r>
              <a:rPr lang="cs-CZ" sz="1800" dirty="0"/>
              <a:t> Technology </a:t>
            </a:r>
            <a:r>
              <a:rPr lang="cs-CZ" altLang="cs-CZ" sz="1800" dirty="0"/>
              <a:t>[online]. Dostupné z: https://www.ispatguru.com/rh-vacuum-degassing-technology/</a:t>
            </a:r>
            <a:endParaRPr lang="cs-CZ" sz="1800" dirty="0"/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/>
              <a:t>Adolf Z.: </a:t>
            </a:r>
            <a:r>
              <a:rPr lang="cs-CZ" altLang="cs-CZ" sz="1800" i="1" dirty="0" err="1"/>
              <a:t>Mimopecní</a:t>
            </a:r>
            <a:r>
              <a:rPr lang="cs-CZ" altLang="cs-CZ" sz="1800" i="1" dirty="0"/>
              <a:t> rafinace oceli. </a:t>
            </a:r>
            <a:r>
              <a:rPr lang="cs-CZ" altLang="cs-CZ" sz="1800" dirty="0"/>
              <a:t>3. vyd</a:t>
            </a:r>
            <a:r>
              <a:rPr lang="cs-CZ" altLang="cs-CZ" sz="1800" i="1" dirty="0"/>
              <a:t>.</a:t>
            </a:r>
            <a:r>
              <a:rPr lang="cs-CZ" altLang="cs-CZ" sz="1800" dirty="0"/>
              <a:t> VŠB-TU Ostrava, Ostrava 2002</a:t>
            </a:r>
          </a:p>
          <a:p>
            <a:pPr algn="just"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altLang="cs-CZ" sz="1800" dirty="0" err="1"/>
              <a:t>Thelning</a:t>
            </a:r>
            <a:r>
              <a:rPr lang="cs-CZ" altLang="cs-CZ" sz="1800" dirty="0"/>
              <a:t> K. E.: </a:t>
            </a:r>
            <a:r>
              <a:rPr lang="cs-CZ" altLang="cs-CZ" sz="1800" i="1" dirty="0"/>
              <a:t>Steel and </a:t>
            </a:r>
            <a:r>
              <a:rPr lang="cs-CZ" altLang="cs-CZ" sz="1800" i="1" dirty="0" err="1"/>
              <a:t>its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heat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treatment</a:t>
            </a:r>
            <a:r>
              <a:rPr lang="cs-CZ" altLang="cs-CZ" sz="1800" i="1" dirty="0"/>
              <a:t>.</a:t>
            </a:r>
            <a:r>
              <a:rPr lang="cs-CZ" altLang="cs-CZ" sz="1800" dirty="0"/>
              <a:t> 2. vyd. </a:t>
            </a:r>
            <a:r>
              <a:rPr lang="cs-CZ" altLang="cs-CZ" sz="1800" dirty="0" err="1"/>
              <a:t>Butterworth-Heinemann</a:t>
            </a:r>
            <a:r>
              <a:rPr lang="cs-CZ" altLang="cs-CZ" sz="1800" dirty="0"/>
              <a:t>, Oxford 2000</a:t>
            </a:r>
            <a:endParaRPr lang="cs-CZ" altLang="cs-CZ" sz="1800" i="1" dirty="0"/>
          </a:p>
          <a:p>
            <a:pPr>
              <a:buFont typeface="Wingdings" panose="05000000000000000000" pitchFamily="2" charset="2"/>
              <a:buChar char="ü"/>
            </a:pPr>
            <a:endParaRPr lang="cs-CZ" altLang="cs-CZ" sz="1800" i="1" dirty="0">
              <a:highlight>
                <a:srgbClr val="FFFF00"/>
              </a:highlight>
            </a:endParaRPr>
          </a:p>
        </p:txBody>
      </p:sp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Seznam použité literatury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3: Technologie a princip výroby oceli v primárních agregátech</a:t>
            </a: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</p:spTree>
    <p:extLst>
      <p:ext uri="{BB962C8B-B14F-4D97-AF65-F5344CB8AC3E}">
        <p14:creationId xmlns:p14="http://schemas.microsoft.com/office/powerpoint/2010/main" val="1418348777"/>
      </p:ext>
    </p:extLst>
  </p:cSld>
  <p:clrMapOvr>
    <a:masterClrMapping/>
  </p:clrMapOvr>
  <p:transition spd="slow"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Sekundární metalurgie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3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 2. polovině 20. století rostla snaha o snižování materiálové a energetické náročnosti výroby oceli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Zároveň rostly nároky na kvalitu oceli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Limitujícím faktorem se stala délka dohotovovací fáze tavby po roztavení vsázky v primárních agregátech (kyslíkový konvertor, elektrická oblouková pec)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Proto byla vyvinuta řešení umožňující přenést některé operace mimo primární agregáty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Tyto nově vzniklé technologie se souhrnně označují jako sekundární metalurgie</a:t>
            </a: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3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0093D57-9566-4329-B277-C62828FE04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7309737"/>
              </p:ext>
            </p:extLst>
          </p:nvPr>
        </p:nvGraphicFramePr>
        <p:xfrm>
          <a:off x="314262" y="2735351"/>
          <a:ext cx="5250627" cy="3696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88278D2A-20A9-4F9C-B9A6-8FB3A020AC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4383850"/>
              </p:ext>
            </p:extLst>
          </p:nvPr>
        </p:nvGraphicFramePr>
        <p:xfrm>
          <a:off x="6231698" y="2746463"/>
          <a:ext cx="5250627" cy="36966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700280391"/>
      </p:ext>
    </p:extLst>
  </p:cSld>
  <p:clrMapOvr>
    <a:masterClrMapping/>
  </p:clrMapOvr>
  <p:transition spd="slow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Sekundární metalurgie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4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11641391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Přesunutí rafinačních operací z primární do sekundární metalurgie umožňuje: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Snižovat výrobní náklady na jednu tunu vyráběné oceli – pokles výrobních nákladů spočívá ve zkrácení doby tavby na pecním agregátu a z toho vyplývá: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Zvýšení výrobnosti pecního agregátu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Snížení opotřebení vyzdívky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Pokles tepelných ztrát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 automatizovat zjednodušené technologie výroby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Zvyšovat jakost vyráběné oceli na úroveň nedosažitelnou v pecním agregátu: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Vyšší teplotní i chemická homogenita lázně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Snížení obsahu rozpuštěných plynů (H, N)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Snížení obsahu vměstků v tekuté oceli a možnost modifikace jejich tvaru a velikosti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Hluboké oduhličení, odfosfoření, odsíření, nebo naopak řízení obsahu síry v oceli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Dobrá dezoxidace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Přesné legování i na spodní hranici rozmezí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Připravit tekutou ocel pro plynulé lití na ZPO (zařízení pro plynulé odlévání) s přesnou licí teplotou a řízenou chemickou i metalografickou čistotou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endParaRPr lang="cs-CZ" sz="22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4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BD1EBB1-4865-4D28-A6C3-377C1987FD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713" y="1928948"/>
            <a:ext cx="2959696" cy="3625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05022"/>
      </p:ext>
    </p:extLst>
  </p:cSld>
  <p:clrMapOvr>
    <a:masterClrMapping/>
  </p:clrMapOvr>
  <p:transition spd="slow" advClick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Sekundární metalurgie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5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5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B2A0EA2D-F82D-4585-BB3F-4C9A075FA9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641242"/>
              </p:ext>
            </p:extLst>
          </p:nvPr>
        </p:nvGraphicFramePr>
        <p:xfrm>
          <a:off x="385541" y="894365"/>
          <a:ext cx="11278822" cy="51657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5539">
                  <a:extLst>
                    <a:ext uri="{9D8B030D-6E8A-4147-A177-3AD203B41FA5}">
                      <a16:colId xmlns:a16="http://schemas.microsoft.com/office/drawing/2014/main" val="650307280"/>
                    </a:ext>
                  </a:extLst>
                </a:gridCol>
                <a:gridCol w="3436147">
                  <a:extLst>
                    <a:ext uri="{9D8B030D-6E8A-4147-A177-3AD203B41FA5}">
                      <a16:colId xmlns:a16="http://schemas.microsoft.com/office/drawing/2014/main" val="4101811591"/>
                    </a:ext>
                  </a:extLst>
                </a:gridCol>
                <a:gridCol w="1361369">
                  <a:extLst>
                    <a:ext uri="{9D8B030D-6E8A-4147-A177-3AD203B41FA5}">
                      <a16:colId xmlns:a16="http://schemas.microsoft.com/office/drawing/2014/main" val="3030752971"/>
                    </a:ext>
                  </a:extLst>
                </a:gridCol>
                <a:gridCol w="4155767">
                  <a:extLst>
                    <a:ext uri="{9D8B030D-6E8A-4147-A177-3AD203B41FA5}">
                      <a16:colId xmlns:a16="http://schemas.microsoft.com/office/drawing/2014/main" val="3929614382"/>
                    </a:ext>
                  </a:extLst>
                </a:gridCol>
              </a:tblGrid>
              <a:tr h="273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Postup SM</a:t>
                      </a:r>
                      <a:endParaRPr lang="cs-CZ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Popis</a:t>
                      </a:r>
                      <a:endParaRPr lang="cs-CZ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Označení</a:t>
                      </a:r>
                      <a:endParaRPr lang="cs-CZ" sz="1800" b="1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1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Přínos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656038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Dmýchání inertních plynů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Dmýchání Ar (nebo N</a:t>
                      </a:r>
                      <a:r>
                        <a:rPr lang="cs-CZ" sz="1800" b="0" i="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), případně dmýchání pod aktivní struskou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AP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Teplotní a chemická homogenizace, částečná rafinace, odsíření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8476073"/>
                  </a:ext>
                </a:extLst>
              </a:tr>
              <a:tr h="27360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Přidávání (injektáž) přísad do tekuté oceli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Dmýchání prachových přísad (</a:t>
                      </a:r>
                      <a:r>
                        <a:rPr lang="cs-CZ" sz="1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Ca apod.)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SL, TN, IP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latin typeface="+mn-lt"/>
                        </a:rPr>
                        <a:t>Snížení obsahu O a S, modifikace vměstků, zvýšení </a:t>
                      </a:r>
                      <a:r>
                        <a:rPr lang="cs-CZ" sz="1800" b="0" i="0" dirty="0" err="1">
                          <a:latin typeface="+mn-lt"/>
                        </a:rPr>
                        <a:t>mikročistoty</a:t>
                      </a:r>
                      <a:r>
                        <a:rPr lang="cs-CZ" sz="1800" b="0" i="0" dirty="0">
                          <a:latin typeface="+mn-lt"/>
                        </a:rPr>
                        <a:t>, částečné legování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9015114"/>
                  </a:ext>
                </a:extLst>
              </a:tr>
              <a:tr h="2736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Zavádění speciálních plněných profilů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SCAT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258464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Ohřev oceli pod aktivní struskou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Kov je ohříván a promícháván inertním plynem s aktivní struskou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LF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Teplotní a chemická homogenizace, snížení obsahu S, modifikace vměstků, legování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724813"/>
                  </a:ext>
                </a:extLst>
              </a:tr>
              <a:tr h="27360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Vakuové zpracování oceli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 komoře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RH, DH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Rychlé oduhličení, snížení obsahu H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5041085"/>
                  </a:ext>
                </a:extLst>
              </a:tr>
              <a:tr h="2736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 proudu během odpichu, nebo během lití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Snížení obsahu H, případně N, omezení sekundární oxidace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0934385"/>
                  </a:ext>
                </a:extLst>
              </a:tr>
              <a:tr h="273600"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b="0" i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 příhřevem pod aktivní struskou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ASEA-SKF, VAD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Hluboké odsíření, snížení obsahu vměstků a jejich modifikace, teplotní  a chemická homogenizace, legování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637016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Oxidační vakuování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 pánvi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VOD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Hluboké oduhličení (použití u </a:t>
                      </a:r>
                      <a:r>
                        <a:rPr lang="cs-CZ" sz="1800" b="0" i="0" dirty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</a:t>
                      </a: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ocelí) snížení obsahu H, N, hluboké odsíření, legování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162212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Oxidace směsí Ar – O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 konvertoru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AOD</a:t>
                      </a:r>
                      <a:endParaRPr lang="cs-CZ" sz="1800" b="0" i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324688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Oxidace směsí H</a:t>
                      </a:r>
                      <a:r>
                        <a:rPr lang="cs-CZ" sz="1800" b="0" i="0" baseline="-25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 – O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 konvertoru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cs-CZ" sz="1800" b="0" i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CLU</a:t>
                      </a: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cs-CZ" sz="1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356" marR="58356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251980"/>
                  </a:ext>
                </a:extLst>
              </a:tr>
            </a:tbl>
          </a:graphicData>
        </a:graphic>
      </p:graphicFrame>
      <p:sp>
        <p:nvSpPr>
          <p:cNvPr id="15" name="TextovéPole 14">
            <a:extLst>
              <a:ext uri="{FF2B5EF4-FFF2-40B4-BE49-F238E27FC236}">
                <a16:creationId xmlns:a16="http://schemas.microsoft.com/office/drawing/2014/main" id="{46040622-2892-4893-BA8F-7C5E5DD8AF1A}"/>
              </a:ext>
            </a:extLst>
          </p:cNvPr>
          <p:cNvSpPr txBox="1"/>
          <p:nvPr/>
        </p:nvSpPr>
        <p:spPr>
          <a:xfrm>
            <a:off x="4324612" y="6127391"/>
            <a:ext cx="4630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Příklady pochodů sekundární metalurgie</a:t>
            </a:r>
          </a:p>
        </p:txBody>
      </p:sp>
    </p:spTree>
    <p:extLst>
      <p:ext uri="{BB962C8B-B14F-4D97-AF65-F5344CB8AC3E}">
        <p14:creationId xmlns:p14="http://schemas.microsoft.com/office/powerpoint/2010/main" val="882961117"/>
      </p:ext>
    </p:extLst>
  </p:cSld>
  <p:clrMapOvr>
    <a:masterClrMapping/>
  </p:clrMapOvr>
  <p:transition spd="slow" advClick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Sekundární metalurgie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6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5714863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 současnosti existuje celá řada různých technologických prvků sekundární metalurgie, zahrnující více než 50 způsobů </a:t>
            </a:r>
            <a:r>
              <a:rPr lang="cs-CZ" sz="18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mimopecní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rafinace oceli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Žádný z prvků sekundární metalurgie není zcela univerzální, ale je vhodný zpravidla pouze pro některé metalurgické aplikace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 určité výrobní zadání se proto vytváří soubor postupů sekundární metalurgie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Sekundární metalurgie je základním předpokladem pro zvyšování výrobnosti primárních agregátů a umožňuje výrobu takových ocelí, které jsou klasickými postupy výroby těžko, případně zcela nevyrobitelné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6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5FE5F46D-E1F3-464C-8D7E-E343114E5B13}"/>
              </a:ext>
            </a:extLst>
          </p:cNvPr>
          <p:cNvSpPr txBox="1"/>
          <p:nvPr/>
        </p:nvSpPr>
        <p:spPr>
          <a:xfrm>
            <a:off x="7094616" y="5927517"/>
            <a:ext cx="3844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Transport oceli z EOP do pánvové pece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0DB5239-CEE5-4A8C-98BB-267E1E81C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49" y="825152"/>
            <a:ext cx="5931547" cy="480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99886"/>
      </p:ext>
    </p:extLst>
  </p:cSld>
  <p:clrMapOvr>
    <a:masterClrMapping/>
  </p:clrMapOvr>
  <p:transition spd="slow" advClick="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 Sekundární metalurgie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7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6200141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Základní způsoby </a:t>
            </a:r>
            <a:r>
              <a:rPr lang="cs-CZ" sz="18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mimopecního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zpracování oceli (sekundární metalurgie):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Dmýchání inertních plynů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Injektáž prachových látek nebo plněných profilů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Příhřev oceli v pánvi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Vakuové zpracování oceli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Jednotlivé metody zpracování oceli v rámci sekundární metalurgie umožňují dosáhnout odlišné metalurgické (rafinační) schopnosti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Charakteristickým znakem moderní metalurgie je její rozmanitost, kdy jednotlivé ocelárny využívají sekundární metalurgii v komplexní podobě a volí takovou kombinaci zařízení a metod, které zabezpečí potřebnou kvalitu oceli odpovídající zvyšujícím se užitným vlastnostem výrobků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b="1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7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76D7035C-9BB4-4444-A64E-D6BF6FAC7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69" y="403756"/>
            <a:ext cx="3787422" cy="568113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8A98056-2E17-4B6E-93A8-E4ABFBDFB6C4}"/>
              </a:ext>
            </a:extLst>
          </p:cNvPr>
          <p:cNvSpPr txBox="1"/>
          <p:nvPr/>
        </p:nvSpPr>
        <p:spPr>
          <a:xfrm>
            <a:off x="8326966" y="6156911"/>
            <a:ext cx="2328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Pánvová pec</a:t>
            </a:r>
          </a:p>
        </p:txBody>
      </p:sp>
    </p:spTree>
    <p:extLst>
      <p:ext uri="{BB962C8B-B14F-4D97-AF65-F5344CB8AC3E}">
        <p14:creationId xmlns:p14="http://schemas.microsoft.com/office/powerpoint/2010/main" val="3765429602"/>
      </p:ext>
    </p:extLst>
  </p:cSld>
  <p:clrMapOvr>
    <a:masterClrMapping/>
  </p:clrMapOvr>
  <p:transition spd="slow" advClick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Dmýchání inertních plynů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8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5" y="965199"/>
            <a:ext cx="6943344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Jednoduchá metoda rafinace s nízkými investičními náklady na zavedení a s vysokou návratností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 rafinaci oceli se nejčastěji používá argon, existují i metody, kdy se používá dusík, nebo oxid uhličitý, tyto plyny se za daných podmínek považují za inertní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Dosahované účinky: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Homogenizace oceli – teplotní i chemická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Vyplouvání vměstků jednak usměrněným prouděním oceli a jednak flotací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Snižování obsahu vodíku a ve vakuu i dusíku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Podpora průběhu uhlíkové reakce (snížení obsahu uhlíku a kyslíku)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Zajištění průběhu reakcí mezi struskou a kovem obnovováním reakčního povrchu (především odsíření oceli)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8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grpSp>
        <p:nvGrpSpPr>
          <p:cNvPr id="10" name="Group 191">
            <a:extLst>
              <a:ext uri="{FF2B5EF4-FFF2-40B4-BE49-F238E27FC236}">
                <a16:creationId xmlns:a16="http://schemas.microsoft.com/office/drawing/2014/main" id="{45DE9E82-1107-4528-9751-2AC136227C84}"/>
              </a:ext>
            </a:extLst>
          </p:cNvPr>
          <p:cNvGrpSpPr>
            <a:grpSpLocks/>
          </p:cNvGrpSpPr>
          <p:nvPr/>
        </p:nvGrpSpPr>
        <p:grpSpPr bwMode="auto">
          <a:xfrm>
            <a:off x="7493954" y="1833400"/>
            <a:ext cx="2420457" cy="3398552"/>
            <a:chOff x="107656619" y="112570449"/>
            <a:chExt cx="1185579" cy="1721847"/>
          </a:xfrm>
        </p:grpSpPr>
        <p:sp>
          <p:nvSpPr>
            <p:cNvPr id="11" name="Rectangle 192">
              <a:extLst>
                <a:ext uri="{FF2B5EF4-FFF2-40B4-BE49-F238E27FC236}">
                  <a16:creationId xmlns:a16="http://schemas.microsoft.com/office/drawing/2014/main" id="{20D124E2-ED02-4E9E-A829-44174AF0AB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25624" y="112785113"/>
              <a:ext cx="1046831" cy="14441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Rectangle 193">
              <a:extLst>
                <a:ext uri="{FF2B5EF4-FFF2-40B4-BE49-F238E27FC236}">
                  <a16:creationId xmlns:a16="http://schemas.microsoft.com/office/drawing/2014/main" id="{A261FFF5-94D3-4754-BCAF-2A4829B5D6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719319" y="114163452"/>
              <a:ext cx="1059442" cy="128844"/>
            </a:xfrm>
            <a:prstGeom prst="rect">
              <a:avLst/>
            </a:prstGeom>
            <a:solidFill>
              <a:srgbClr val="8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AutoShape 194">
              <a:extLst>
                <a:ext uri="{FF2B5EF4-FFF2-40B4-BE49-F238E27FC236}">
                  <a16:creationId xmlns:a16="http://schemas.microsoft.com/office/drawing/2014/main" id="{18216497-785F-4533-B91C-003A52CD250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07959056" y="114159661"/>
              <a:ext cx="94939" cy="129914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Oval 195">
              <a:extLst>
                <a:ext uri="{FF2B5EF4-FFF2-40B4-BE49-F238E27FC236}">
                  <a16:creationId xmlns:a16="http://schemas.microsoft.com/office/drawing/2014/main" id="{46B48E51-CEF6-40B5-9DB5-AA5E5AD9766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7976945" y="114082404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16" name="Group 196">
              <a:extLst>
                <a:ext uri="{FF2B5EF4-FFF2-40B4-BE49-F238E27FC236}">
                  <a16:creationId xmlns:a16="http://schemas.microsoft.com/office/drawing/2014/main" id="{98605FBE-961F-4F22-B251-C746B27CB4DA}"/>
                </a:ext>
              </a:extLst>
            </p:cNvPr>
            <p:cNvGrpSpPr>
              <a:grpSpLocks/>
            </p:cNvGrpSpPr>
            <p:nvPr/>
          </p:nvGrpSpPr>
          <p:grpSpPr bwMode="auto">
            <a:xfrm rot="-205527">
              <a:off x="107924154" y="112623974"/>
              <a:ext cx="166840" cy="1434438"/>
              <a:chOff x="110349288" y="108286153"/>
              <a:chExt cx="166840" cy="1434438"/>
            </a:xfrm>
          </p:grpSpPr>
          <p:grpSp>
            <p:nvGrpSpPr>
              <p:cNvPr id="20" name="Group 197">
                <a:extLst>
                  <a:ext uri="{FF2B5EF4-FFF2-40B4-BE49-F238E27FC236}">
                    <a16:creationId xmlns:a16="http://schemas.microsoft.com/office/drawing/2014/main" id="{1D0B1A41-9B15-4D39-BACE-8111C82234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349288" y="109241953"/>
                <a:ext cx="114640" cy="478638"/>
                <a:chOff x="110349288" y="109241953"/>
                <a:chExt cx="114640" cy="478638"/>
              </a:xfrm>
            </p:grpSpPr>
            <p:grpSp>
              <p:nvGrpSpPr>
                <p:cNvPr id="47" name="Group 198">
                  <a:extLst>
                    <a:ext uri="{FF2B5EF4-FFF2-40B4-BE49-F238E27FC236}">
                      <a16:creationId xmlns:a16="http://schemas.microsoft.com/office/drawing/2014/main" id="{11C5D5B4-D5AD-4601-83B0-AA1D8DB38C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350188" y="109604653"/>
                  <a:ext cx="98440" cy="115938"/>
                  <a:chOff x="110350188" y="109604653"/>
                  <a:chExt cx="98440" cy="115938"/>
                </a:xfrm>
              </p:grpSpPr>
              <p:sp>
                <p:nvSpPr>
                  <p:cNvPr id="57" name="Oval 199">
                    <a:extLst>
                      <a:ext uri="{FF2B5EF4-FFF2-40B4-BE49-F238E27FC236}">
                        <a16:creationId xmlns:a16="http://schemas.microsoft.com/office/drawing/2014/main" id="{63E845D0-5241-4C12-A04A-71F511FB64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350188" y="1096046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58" name="Oval 200">
                    <a:extLst>
                      <a:ext uri="{FF2B5EF4-FFF2-40B4-BE49-F238E27FC236}">
                        <a16:creationId xmlns:a16="http://schemas.microsoft.com/office/drawing/2014/main" id="{DC31E057-C99B-46C6-9A65-CE50D11F17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399391" y="1096713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48" name="Group 201">
                  <a:extLst>
                    <a:ext uri="{FF2B5EF4-FFF2-40B4-BE49-F238E27FC236}">
                      <a16:creationId xmlns:a16="http://schemas.microsoft.com/office/drawing/2014/main" id="{FCA0B725-3B0C-405B-AE0E-AA95607D8B2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349288" y="109477753"/>
                  <a:ext cx="98440" cy="115938"/>
                  <a:chOff x="110464488" y="109718953"/>
                  <a:chExt cx="98440" cy="115938"/>
                </a:xfrm>
              </p:grpSpPr>
              <p:sp>
                <p:nvSpPr>
                  <p:cNvPr id="55" name="Oval 202">
                    <a:extLst>
                      <a:ext uri="{FF2B5EF4-FFF2-40B4-BE49-F238E27FC236}">
                        <a16:creationId xmlns:a16="http://schemas.microsoft.com/office/drawing/2014/main" id="{3E587C26-6416-4268-A3DC-307F89B47D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464488" y="1097189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56" name="Oval 203">
                    <a:extLst>
                      <a:ext uri="{FF2B5EF4-FFF2-40B4-BE49-F238E27FC236}">
                        <a16:creationId xmlns:a16="http://schemas.microsoft.com/office/drawing/2014/main" id="{47073443-9FE3-45BE-AEB2-98C4FB1D61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513691" y="1097856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49" name="Group 204">
                  <a:extLst>
                    <a:ext uri="{FF2B5EF4-FFF2-40B4-BE49-F238E27FC236}">
                      <a16:creationId xmlns:a16="http://schemas.microsoft.com/office/drawing/2014/main" id="{27DAB04F-AACC-45BF-AAFC-0652AF48A38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359188" y="109361653"/>
                  <a:ext cx="98440" cy="115938"/>
                  <a:chOff x="110578788" y="109833253"/>
                  <a:chExt cx="98440" cy="115938"/>
                </a:xfrm>
              </p:grpSpPr>
              <p:sp>
                <p:nvSpPr>
                  <p:cNvPr id="53" name="Oval 205">
                    <a:extLst>
                      <a:ext uri="{FF2B5EF4-FFF2-40B4-BE49-F238E27FC236}">
                        <a16:creationId xmlns:a16="http://schemas.microsoft.com/office/drawing/2014/main" id="{6B1B80A2-A1B3-45C5-94F6-3A9374D1B9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578788" y="1098332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54" name="Oval 206">
                    <a:extLst>
                      <a:ext uri="{FF2B5EF4-FFF2-40B4-BE49-F238E27FC236}">
                        <a16:creationId xmlns:a16="http://schemas.microsoft.com/office/drawing/2014/main" id="{9CCBE0C1-FE29-4024-96B0-C408BA65035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27991" y="1098999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50" name="Group 207">
                  <a:extLst>
                    <a:ext uri="{FF2B5EF4-FFF2-40B4-BE49-F238E27FC236}">
                      <a16:creationId xmlns:a16="http://schemas.microsoft.com/office/drawing/2014/main" id="{3A7817D5-37E1-4383-AC72-00F998B4986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365488" y="109241953"/>
                  <a:ext cx="98440" cy="115938"/>
                  <a:chOff x="110693088" y="109947553"/>
                  <a:chExt cx="98440" cy="115938"/>
                </a:xfrm>
              </p:grpSpPr>
              <p:sp>
                <p:nvSpPr>
                  <p:cNvPr id="51" name="Oval 208">
                    <a:extLst>
                      <a:ext uri="{FF2B5EF4-FFF2-40B4-BE49-F238E27FC236}">
                        <a16:creationId xmlns:a16="http://schemas.microsoft.com/office/drawing/2014/main" id="{CDA3D191-073C-4C38-AC91-48F28FA70B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93088" y="1099475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52" name="Oval 209">
                    <a:extLst>
                      <a:ext uri="{FF2B5EF4-FFF2-40B4-BE49-F238E27FC236}">
                        <a16:creationId xmlns:a16="http://schemas.microsoft.com/office/drawing/2014/main" id="{DFC68FE0-6465-4FDF-8D7C-EE5795D5124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742291" y="1100142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21" name="Group 210">
                <a:extLst>
                  <a:ext uri="{FF2B5EF4-FFF2-40B4-BE49-F238E27FC236}">
                    <a16:creationId xmlns:a16="http://schemas.microsoft.com/office/drawing/2014/main" id="{ABD5C1DC-710F-41A7-A25E-F4F90BAB4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369988" y="108758653"/>
                <a:ext cx="114640" cy="478638"/>
                <a:chOff x="110463588" y="109356253"/>
                <a:chExt cx="114640" cy="478638"/>
              </a:xfrm>
            </p:grpSpPr>
            <p:grpSp>
              <p:nvGrpSpPr>
                <p:cNvPr id="35" name="Group 211">
                  <a:extLst>
                    <a:ext uri="{FF2B5EF4-FFF2-40B4-BE49-F238E27FC236}">
                      <a16:creationId xmlns:a16="http://schemas.microsoft.com/office/drawing/2014/main" id="{867CA35C-D96A-454A-AF89-87D25CAD1E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464488" y="109718953"/>
                  <a:ext cx="98440" cy="115938"/>
                  <a:chOff x="110464488" y="109718953"/>
                  <a:chExt cx="98440" cy="115938"/>
                </a:xfrm>
              </p:grpSpPr>
              <p:sp>
                <p:nvSpPr>
                  <p:cNvPr id="45" name="Oval 212">
                    <a:extLst>
                      <a:ext uri="{FF2B5EF4-FFF2-40B4-BE49-F238E27FC236}">
                        <a16:creationId xmlns:a16="http://schemas.microsoft.com/office/drawing/2014/main" id="{32654DAE-06BD-45C5-B0F3-78D7E35533F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464488" y="1097189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46" name="Oval 213">
                    <a:extLst>
                      <a:ext uri="{FF2B5EF4-FFF2-40B4-BE49-F238E27FC236}">
                        <a16:creationId xmlns:a16="http://schemas.microsoft.com/office/drawing/2014/main" id="{0ECBAC03-261F-40EA-BFE0-DC310B6F05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513691" y="1097856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36" name="Group 214">
                  <a:extLst>
                    <a:ext uri="{FF2B5EF4-FFF2-40B4-BE49-F238E27FC236}">
                      <a16:creationId xmlns:a16="http://schemas.microsoft.com/office/drawing/2014/main" id="{5A708C60-62A0-40B4-B315-621191AF665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463588" y="109592053"/>
                  <a:ext cx="98440" cy="115938"/>
                  <a:chOff x="110578788" y="109833253"/>
                  <a:chExt cx="98440" cy="115938"/>
                </a:xfrm>
              </p:grpSpPr>
              <p:sp>
                <p:nvSpPr>
                  <p:cNvPr id="43" name="Oval 215">
                    <a:extLst>
                      <a:ext uri="{FF2B5EF4-FFF2-40B4-BE49-F238E27FC236}">
                        <a16:creationId xmlns:a16="http://schemas.microsoft.com/office/drawing/2014/main" id="{E1A8002A-DAE3-4700-88EF-4D4B7EC1ED6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578788" y="1098332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44" name="Oval 216">
                    <a:extLst>
                      <a:ext uri="{FF2B5EF4-FFF2-40B4-BE49-F238E27FC236}">
                        <a16:creationId xmlns:a16="http://schemas.microsoft.com/office/drawing/2014/main" id="{F6FA4CDD-4FD1-48D0-9B5D-E1ED557FCF9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27991" y="1098999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37" name="Group 217">
                  <a:extLst>
                    <a:ext uri="{FF2B5EF4-FFF2-40B4-BE49-F238E27FC236}">
                      <a16:creationId xmlns:a16="http://schemas.microsoft.com/office/drawing/2014/main" id="{AC415356-9B9D-4DA6-803D-69CF14BB1BA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473488" y="109475953"/>
                  <a:ext cx="98440" cy="115938"/>
                  <a:chOff x="110693088" y="109947553"/>
                  <a:chExt cx="98440" cy="115938"/>
                </a:xfrm>
              </p:grpSpPr>
              <p:sp>
                <p:nvSpPr>
                  <p:cNvPr id="41" name="Oval 218">
                    <a:extLst>
                      <a:ext uri="{FF2B5EF4-FFF2-40B4-BE49-F238E27FC236}">
                        <a16:creationId xmlns:a16="http://schemas.microsoft.com/office/drawing/2014/main" id="{8AFEF953-8D19-48C9-9603-E7BEC9A3739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93088" y="1099475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42" name="Oval 219">
                    <a:extLst>
                      <a:ext uri="{FF2B5EF4-FFF2-40B4-BE49-F238E27FC236}">
                        <a16:creationId xmlns:a16="http://schemas.microsoft.com/office/drawing/2014/main" id="{9FDD8E6E-5906-457D-B5A4-00D95BE2C1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742291" y="1100142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38" name="Group 220">
                  <a:extLst>
                    <a:ext uri="{FF2B5EF4-FFF2-40B4-BE49-F238E27FC236}">
                      <a16:creationId xmlns:a16="http://schemas.microsoft.com/office/drawing/2014/main" id="{2E0F18C1-886C-4037-B573-1891DEEFBC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479788" y="109356253"/>
                  <a:ext cx="98440" cy="115938"/>
                  <a:chOff x="110807388" y="110061853"/>
                  <a:chExt cx="98440" cy="115938"/>
                </a:xfrm>
              </p:grpSpPr>
              <p:sp>
                <p:nvSpPr>
                  <p:cNvPr id="39" name="Oval 221">
                    <a:extLst>
                      <a:ext uri="{FF2B5EF4-FFF2-40B4-BE49-F238E27FC236}">
                        <a16:creationId xmlns:a16="http://schemas.microsoft.com/office/drawing/2014/main" id="{796C7C79-5E2E-4A3D-9A5C-7AF356E32C2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807388" y="1100618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40" name="Oval 222">
                    <a:extLst>
                      <a:ext uri="{FF2B5EF4-FFF2-40B4-BE49-F238E27FC236}">
                        <a16:creationId xmlns:a16="http://schemas.microsoft.com/office/drawing/2014/main" id="{6FC7E2B4-8D9B-44CB-ACC8-B1733B024E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856591" y="1101285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22" name="Group 223">
                <a:extLst>
                  <a:ext uri="{FF2B5EF4-FFF2-40B4-BE49-F238E27FC236}">
                    <a16:creationId xmlns:a16="http://schemas.microsoft.com/office/drawing/2014/main" id="{1626EBFD-9FAF-437F-97DA-FA1D9025B3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401488" y="108286153"/>
                <a:ext cx="114640" cy="478638"/>
                <a:chOff x="110577888" y="109470553"/>
                <a:chExt cx="114640" cy="478638"/>
              </a:xfrm>
            </p:grpSpPr>
            <p:grpSp>
              <p:nvGrpSpPr>
                <p:cNvPr id="23" name="Group 224">
                  <a:extLst>
                    <a:ext uri="{FF2B5EF4-FFF2-40B4-BE49-F238E27FC236}">
                      <a16:creationId xmlns:a16="http://schemas.microsoft.com/office/drawing/2014/main" id="{729FCA3A-CD57-46CA-BB95-80E72E8290A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578788" y="109833253"/>
                  <a:ext cx="98440" cy="115938"/>
                  <a:chOff x="110578788" y="109833253"/>
                  <a:chExt cx="98440" cy="115938"/>
                </a:xfrm>
              </p:grpSpPr>
              <p:sp>
                <p:nvSpPr>
                  <p:cNvPr id="33" name="Oval 225">
                    <a:extLst>
                      <a:ext uri="{FF2B5EF4-FFF2-40B4-BE49-F238E27FC236}">
                        <a16:creationId xmlns:a16="http://schemas.microsoft.com/office/drawing/2014/main" id="{BC41B6C4-1935-4665-AE66-F053597AC87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578788" y="1098332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34" name="Oval 226">
                    <a:extLst>
                      <a:ext uri="{FF2B5EF4-FFF2-40B4-BE49-F238E27FC236}">
                        <a16:creationId xmlns:a16="http://schemas.microsoft.com/office/drawing/2014/main" id="{0B87E32D-25FB-44CE-B44F-C6722366230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27991" y="1098999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4" name="Group 227">
                  <a:extLst>
                    <a:ext uri="{FF2B5EF4-FFF2-40B4-BE49-F238E27FC236}">
                      <a16:creationId xmlns:a16="http://schemas.microsoft.com/office/drawing/2014/main" id="{D8D6205C-D2D9-4EDD-913D-2E86733D08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577888" y="109706353"/>
                  <a:ext cx="98440" cy="115938"/>
                  <a:chOff x="110693088" y="109947553"/>
                  <a:chExt cx="98440" cy="115938"/>
                </a:xfrm>
              </p:grpSpPr>
              <p:sp>
                <p:nvSpPr>
                  <p:cNvPr id="31" name="Oval 228">
                    <a:extLst>
                      <a:ext uri="{FF2B5EF4-FFF2-40B4-BE49-F238E27FC236}">
                        <a16:creationId xmlns:a16="http://schemas.microsoft.com/office/drawing/2014/main" id="{B777CF32-7E5E-4B05-B843-1F12403D72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693088" y="1099475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32" name="Oval 229">
                    <a:extLst>
                      <a:ext uri="{FF2B5EF4-FFF2-40B4-BE49-F238E27FC236}">
                        <a16:creationId xmlns:a16="http://schemas.microsoft.com/office/drawing/2014/main" id="{2E1EB2B5-48EF-4B9C-A996-367DD5240BB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742291" y="1100142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5" name="Group 230">
                  <a:extLst>
                    <a:ext uri="{FF2B5EF4-FFF2-40B4-BE49-F238E27FC236}">
                      <a16:creationId xmlns:a16="http://schemas.microsoft.com/office/drawing/2014/main" id="{8F92B874-02A9-4461-9CFE-400FC2391B9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587788" y="109590253"/>
                  <a:ext cx="98440" cy="115938"/>
                  <a:chOff x="110807388" y="110061853"/>
                  <a:chExt cx="98440" cy="115938"/>
                </a:xfrm>
              </p:grpSpPr>
              <p:sp>
                <p:nvSpPr>
                  <p:cNvPr id="29" name="Oval 231">
                    <a:extLst>
                      <a:ext uri="{FF2B5EF4-FFF2-40B4-BE49-F238E27FC236}">
                        <a16:creationId xmlns:a16="http://schemas.microsoft.com/office/drawing/2014/main" id="{85439C1B-28B7-4241-866D-7404892D25F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807388" y="1100618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30" name="Oval 232">
                    <a:extLst>
                      <a:ext uri="{FF2B5EF4-FFF2-40B4-BE49-F238E27FC236}">
                        <a16:creationId xmlns:a16="http://schemas.microsoft.com/office/drawing/2014/main" id="{065AB1E2-FB3D-4258-A3FC-78D229BCD9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856591" y="1101285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6" name="Group 233">
                  <a:extLst>
                    <a:ext uri="{FF2B5EF4-FFF2-40B4-BE49-F238E27FC236}">
                      <a16:creationId xmlns:a16="http://schemas.microsoft.com/office/drawing/2014/main" id="{DD12D640-3092-4F3B-8E1D-07ECD591F9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594088" y="109470553"/>
                  <a:ext cx="98440" cy="115938"/>
                  <a:chOff x="110921688" y="110176153"/>
                  <a:chExt cx="98440" cy="115938"/>
                </a:xfrm>
              </p:grpSpPr>
              <p:sp>
                <p:nvSpPr>
                  <p:cNvPr id="27" name="Oval 234">
                    <a:extLst>
                      <a:ext uri="{FF2B5EF4-FFF2-40B4-BE49-F238E27FC236}">
                        <a16:creationId xmlns:a16="http://schemas.microsoft.com/office/drawing/2014/main" id="{DD20D671-6AE4-4414-BCBD-3FE064049B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921688" y="110176153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  <p:sp>
                <p:nvSpPr>
                  <p:cNvPr id="28" name="Oval 235">
                    <a:extLst>
                      <a:ext uri="{FF2B5EF4-FFF2-40B4-BE49-F238E27FC236}">
                        <a16:creationId xmlns:a16="http://schemas.microsoft.com/office/drawing/2014/main" id="{093E8DC5-E1E9-4D08-AEA9-22B6669D2E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0970891" y="110242854"/>
                    <a:ext cx="49237" cy="49237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 algn="in">
                        <a:solidFill>
                          <a:srgbClr val="C0C0C0"/>
                        </a:solidFill>
                        <a:round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CCCCCC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36576" tIns="36576" rIns="36576" bIns="36576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cs-CZ"/>
                  </a:p>
                </p:txBody>
              </p:sp>
            </p:grpSp>
          </p:grpSp>
        </p:grpSp>
        <p:sp>
          <p:nvSpPr>
            <p:cNvPr id="17" name="Rectangle 236">
              <a:extLst>
                <a:ext uri="{FF2B5EF4-FFF2-40B4-BE49-F238E27FC236}">
                  <a16:creationId xmlns:a16="http://schemas.microsoft.com/office/drawing/2014/main" id="{660A5D92-D5E4-498F-A3D1-0729D9FE1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664315" y="112724823"/>
              <a:ext cx="1144552" cy="6176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Rectangle 237">
              <a:extLst>
                <a:ext uri="{FF2B5EF4-FFF2-40B4-BE49-F238E27FC236}">
                  <a16:creationId xmlns:a16="http://schemas.microsoft.com/office/drawing/2014/main" id="{78465413-AF38-4BEF-8DDB-E4C547FA4E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26813" flipH="1">
              <a:off x="106882550" y="113346383"/>
              <a:ext cx="1673820" cy="125681"/>
            </a:xfrm>
            <a:prstGeom prst="rect">
              <a:avLst/>
            </a:prstGeom>
            <a:solidFill>
              <a:srgbClr val="8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Rectangle 238">
              <a:extLst>
                <a:ext uri="{FF2B5EF4-FFF2-40B4-BE49-F238E27FC236}">
                  <a16:creationId xmlns:a16="http://schemas.microsoft.com/office/drawing/2014/main" id="{5DD5F505-E35F-4262-9739-3D0660301A7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126813">
              <a:off x="107942447" y="113344519"/>
              <a:ext cx="1673821" cy="125681"/>
            </a:xfrm>
            <a:prstGeom prst="rect">
              <a:avLst/>
            </a:prstGeom>
            <a:solidFill>
              <a:srgbClr val="8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pic>
        <p:nvPicPr>
          <p:cNvPr id="59" name="Picture 4">
            <a:extLst>
              <a:ext uri="{FF2B5EF4-FFF2-40B4-BE49-F238E27FC236}">
                <a16:creationId xmlns:a16="http://schemas.microsoft.com/office/drawing/2014/main" id="{7BF97943-E4F4-4B8D-B828-BCA0D0624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449" y="2472316"/>
            <a:ext cx="1656184" cy="237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ovéPole 59">
            <a:extLst>
              <a:ext uri="{FF2B5EF4-FFF2-40B4-BE49-F238E27FC236}">
                <a16:creationId xmlns:a16="http://schemas.microsoft.com/office/drawing/2014/main" id="{ABA39B93-4850-4A9F-AECE-12EC672FDA1F}"/>
              </a:ext>
            </a:extLst>
          </p:cNvPr>
          <p:cNvSpPr txBox="1"/>
          <p:nvPr/>
        </p:nvSpPr>
        <p:spPr>
          <a:xfrm>
            <a:off x="8941313" y="5678602"/>
            <a:ext cx="4630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Dmýchání půdní </a:t>
            </a:r>
            <a:r>
              <a:rPr lang="cs-CZ" sz="1600" i="1" dirty="0" err="1"/>
              <a:t>dmyšnou</a:t>
            </a:r>
            <a:endParaRPr lang="cs-CZ" sz="1600" i="1" dirty="0"/>
          </a:p>
        </p:txBody>
      </p:sp>
    </p:spTree>
    <p:extLst>
      <p:ext uri="{BB962C8B-B14F-4D97-AF65-F5344CB8AC3E}">
        <p14:creationId xmlns:p14="http://schemas.microsoft.com/office/powerpoint/2010/main" val="105803888"/>
      </p:ext>
    </p:extLst>
  </p:cSld>
  <p:clrMapOvr>
    <a:masterClrMapping/>
  </p:clrMapOvr>
  <p:transition spd="slow" advClick="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Nadpis 1">
            <a:extLst>
              <a:ext uri="{FF2B5EF4-FFF2-40B4-BE49-F238E27FC236}">
                <a16:creationId xmlns:a16="http://schemas.microsoft.com/office/drawing/2014/main" id="{E01879B6-1D86-4246-BF4B-9198A2A0A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2342" y="279401"/>
            <a:ext cx="10844353" cy="685799"/>
          </a:xfrm>
        </p:spPr>
        <p:txBody>
          <a:bodyPr>
            <a:noAutofit/>
          </a:bodyPr>
          <a:lstStyle/>
          <a:p>
            <a:r>
              <a:rPr lang="cs-CZ" altLang="cs-CZ" sz="3600" b="1" dirty="0">
                <a:solidFill>
                  <a:srgbClr val="98141B"/>
                </a:solidFill>
              </a:rPr>
              <a:t>Dmýchání inertních plynů</a:t>
            </a:r>
          </a:p>
        </p:txBody>
      </p:sp>
      <p:pic>
        <p:nvPicPr>
          <p:cNvPr id="3075" name="Obrázek 2">
            <a:extLst>
              <a:ext uri="{FF2B5EF4-FFF2-40B4-BE49-F238E27FC236}">
                <a16:creationId xmlns:a16="http://schemas.microsoft.com/office/drawing/2014/main" id="{5ABCF3C4-E0BF-2E4C-8ED9-D7B94E14D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04" y="206375"/>
            <a:ext cx="623358" cy="62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97C07646-7446-284E-BAFD-51667D1FF2B8}"/>
              </a:ext>
            </a:extLst>
          </p:cNvPr>
          <p:cNvSpPr/>
          <p:nvPr/>
        </p:nvSpPr>
        <p:spPr>
          <a:xfrm>
            <a:off x="1072342" y="206375"/>
            <a:ext cx="10844354" cy="73026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CC1E57E-65B0-49E8-86AF-08C90CD44CED}"/>
              </a:ext>
            </a:extLst>
          </p:cNvPr>
          <p:cNvSpPr/>
          <p:nvPr/>
        </p:nvSpPr>
        <p:spPr>
          <a:xfrm>
            <a:off x="0" y="6567488"/>
            <a:ext cx="12192000" cy="290512"/>
          </a:xfrm>
          <a:prstGeom prst="rect">
            <a:avLst/>
          </a:prstGeom>
          <a:solidFill>
            <a:srgbClr val="9814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17F44BB-0549-474E-9B05-FED59ACC545B}"/>
              </a:ext>
            </a:extLst>
          </p:cNvPr>
          <p:cNvSpPr txBox="1"/>
          <p:nvPr/>
        </p:nvSpPr>
        <p:spPr>
          <a:xfrm>
            <a:off x="2704748" y="5219439"/>
            <a:ext cx="7870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cs-CZ" sz="1400" i="1" dirty="0">
                <a:solidFill>
                  <a:schemeClr val="bg1"/>
                </a:solidFill>
                <a:latin typeface="+mn-lt"/>
              </a:rPr>
              <a:t>Přednáška č. X: Doplnit název přednášky</a:t>
            </a:r>
            <a:fld id="{96245F91-E09F-41FE-BBD8-CF76BF98DE62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31E77A96-41B8-48BF-B2E4-2BF7EFD47B93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fld id="{97BBEA7B-813E-4FC7-ADFD-C970B934FBBD}" type="slidenum">
              <a:rPr lang="cs-CZ" sz="1400" i="1">
                <a:solidFill>
                  <a:schemeClr val="bg1"/>
                </a:solidFill>
                <a:latin typeface="+mn-lt"/>
              </a:rPr>
              <a:t>9</a:t>
            </a:fld>
            <a:endParaRPr lang="cs-CZ" sz="1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A5B39AFD-505D-4DBE-9AE9-7508EC3A01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5304" y="965199"/>
            <a:ext cx="5267891" cy="5613401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nutnou součástí všech ostatních metod </a:t>
            </a:r>
            <a:r>
              <a:rPr lang="cs-CZ" sz="1800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mimopecní</a:t>
            </a: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rafinace oceli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minimální podmínkou úspěšného odlévání na ZPO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ü"/>
            </a:pPr>
            <a:r>
              <a:rPr lang="cs-CZ" sz="18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Možnosti dmýchání inertního plynu do lázně: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Ponornou tryskou (ocelovou trubicí chráněnou keramickým pláštěm)</a:t>
            </a:r>
          </a:p>
          <a:p>
            <a:pPr lvl="1"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8141B"/>
              </a:buClr>
              <a:buFont typeface="Wingdings" panose="05000000000000000000" pitchFamily="2" charset="2"/>
              <a:buChar char="Ø"/>
            </a:pP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Půdní </a:t>
            </a:r>
            <a:r>
              <a:rPr lang="cs-CZ" sz="1800" i="1" spc="-1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dmyšnou</a:t>
            </a:r>
            <a:r>
              <a:rPr lang="cs-CZ" sz="1800" i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(porézní žárovzdornou tvárnicí umístěnou ve dně pánve)</a:t>
            </a: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sz="1800" spc="-1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endParaRPr lang="cs-CZ" altLang="cs-CZ" sz="2400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BE1844F-BB77-4581-B2B3-5F7588A10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5303" y="6702955"/>
            <a:ext cx="10140543" cy="155044"/>
          </a:xfrm>
        </p:spPr>
        <p:txBody>
          <a:bodyPr/>
          <a:lstStyle/>
          <a:p>
            <a:pPr algn="l">
              <a:defRPr/>
            </a:pPr>
            <a:r>
              <a:rPr lang="cs-CZ" sz="1300" i="1" dirty="0">
                <a:solidFill>
                  <a:schemeClr val="bg1"/>
                </a:solidFill>
                <a:latin typeface="+mn-lt"/>
              </a:rPr>
              <a:t>Přednáška č. </a:t>
            </a:r>
            <a:r>
              <a:rPr lang="cs-CZ" sz="1300" i="1" dirty="0">
                <a:solidFill>
                  <a:schemeClr val="bg1"/>
                </a:solidFill>
              </a:rPr>
              <a:t>4: Zpracování oceli na zařízeních sekundární metalurgie</a:t>
            </a:r>
            <a:endParaRPr lang="cs-CZ" sz="1300" i="1" dirty="0">
              <a:solidFill>
                <a:schemeClr val="bg1"/>
              </a:solidFill>
              <a:latin typeface="+mn-lt"/>
            </a:endParaRPr>
          </a:p>
          <a:p>
            <a:pPr algn="l">
              <a:defRPr/>
            </a:pPr>
            <a:endParaRPr lang="sk-SK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58928B27-FDB6-48CD-938A-5E02DD657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5679" y="6578599"/>
            <a:ext cx="795217" cy="279401"/>
          </a:xfrm>
        </p:spPr>
        <p:txBody>
          <a:bodyPr/>
          <a:lstStyle/>
          <a:p>
            <a:pPr>
              <a:defRPr/>
            </a:pPr>
            <a:fld id="{8B7A71C2-0F8F-7841-B85A-445BD80B66CF}" type="slidenum">
              <a:rPr lang="sk-SK" altLang="cs-CZ" sz="1300" smtClean="0">
                <a:solidFill>
                  <a:schemeClr val="bg1"/>
                </a:solidFill>
              </a:rPr>
              <a:pPr>
                <a:defRPr/>
              </a:pPr>
              <a:t>9</a:t>
            </a:fld>
            <a:r>
              <a:rPr lang="sk-SK" altLang="cs-CZ" sz="1300" dirty="0">
                <a:solidFill>
                  <a:schemeClr val="bg1"/>
                </a:solidFill>
              </a:rPr>
              <a:t>/29</a:t>
            </a:r>
          </a:p>
        </p:txBody>
      </p:sp>
      <p:grpSp>
        <p:nvGrpSpPr>
          <p:cNvPr id="10" name="Group 239">
            <a:extLst>
              <a:ext uri="{FF2B5EF4-FFF2-40B4-BE49-F238E27FC236}">
                <a16:creationId xmlns:a16="http://schemas.microsoft.com/office/drawing/2014/main" id="{90520A78-4460-4CC6-A949-BC93FEC203EC}"/>
              </a:ext>
            </a:extLst>
          </p:cNvPr>
          <p:cNvGrpSpPr>
            <a:grpSpLocks/>
          </p:cNvGrpSpPr>
          <p:nvPr/>
        </p:nvGrpSpPr>
        <p:grpSpPr bwMode="auto">
          <a:xfrm>
            <a:off x="6259256" y="1809086"/>
            <a:ext cx="2276801" cy="3560115"/>
            <a:chOff x="109933212" y="112919681"/>
            <a:chExt cx="1251958" cy="2099968"/>
          </a:xfrm>
        </p:grpSpPr>
        <p:sp>
          <p:nvSpPr>
            <p:cNvPr id="11" name="Rectangle 240">
              <a:extLst>
                <a:ext uri="{FF2B5EF4-FFF2-40B4-BE49-F238E27FC236}">
                  <a16:creationId xmlns:a16="http://schemas.microsoft.com/office/drawing/2014/main" id="{6113CCF5-5E67-441C-AD48-CEE5587B1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26518" y="113512466"/>
              <a:ext cx="1046831" cy="14441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3" name="Oval 241">
              <a:extLst>
                <a:ext uri="{FF2B5EF4-FFF2-40B4-BE49-F238E27FC236}">
                  <a16:creationId xmlns:a16="http://schemas.microsoft.com/office/drawing/2014/main" id="{52A1DF49-9A77-4252-983C-B2F6AB0B3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87739" y="114560630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4" name="Rectangle 242">
              <a:extLst>
                <a:ext uri="{FF2B5EF4-FFF2-40B4-BE49-F238E27FC236}">
                  <a16:creationId xmlns:a16="http://schemas.microsoft.com/office/drawing/2014/main" id="{5244E53C-A5B1-4E3D-8D04-BFF8EFDB7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20213" y="114890805"/>
              <a:ext cx="1059442" cy="128844"/>
            </a:xfrm>
            <a:prstGeom prst="rect">
              <a:avLst/>
            </a:prstGeom>
            <a:solidFill>
              <a:srgbClr val="8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5" name="Oval 243">
              <a:extLst>
                <a:ext uri="{FF2B5EF4-FFF2-40B4-BE49-F238E27FC236}">
                  <a16:creationId xmlns:a16="http://schemas.microsoft.com/office/drawing/2014/main" id="{A81883F7-1A5C-465E-AD50-34238B52F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52376" y="113482550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6" name="Oval 244">
              <a:extLst>
                <a:ext uri="{FF2B5EF4-FFF2-40B4-BE49-F238E27FC236}">
                  <a16:creationId xmlns:a16="http://schemas.microsoft.com/office/drawing/2014/main" id="{E1E8CE5E-68BD-4BA1-BC1C-39186F615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14598" y="113475754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7" name="Oval 245">
              <a:extLst>
                <a:ext uri="{FF2B5EF4-FFF2-40B4-BE49-F238E27FC236}">
                  <a16:creationId xmlns:a16="http://schemas.microsoft.com/office/drawing/2014/main" id="{4944579B-99C4-41B3-9890-09D925B07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841086" y="113476990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8" name="Oval 246">
              <a:extLst>
                <a:ext uri="{FF2B5EF4-FFF2-40B4-BE49-F238E27FC236}">
                  <a16:creationId xmlns:a16="http://schemas.microsoft.com/office/drawing/2014/main" id="{F7428529-7175-483C-B821-237D995C4E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711958" y="113496143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19" name="Rectangle 247">
              <a:extLst>
                <a:ext uri="{FF2B5EF4-FFF2-40B4-BE49-F238E27FC236}">
                  <a16:creationId xmlns:a16="http://schemas.microsoft.com/office/drawing/2014/main" id="{4C9FA61D-7D60-493E-ADD5-F4849FD7E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65209" y="113452176"/>
              <a:ext cx="1144552" cy="61761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0" name="Rectangle 248">
              <a:extLst>
                <a:ext uri="{FF2B5EF4-FFF2-40B4-BE49-F238E27FC236}">
                  <a16:creationId xmlns:a16="http://schemas.microsoft.com/office/drawing/2014/main" id="{FA8FDB28-9B38-4753-8E55-9B8EF67B60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126813">
              <a:off x="110243341" y="114071872"/>
              <a:ext cx="1673821" cy="125681"/>
            </a:xfrm>
            <a:prstGeom prst="rect">
              <a:avLst/>
            </a:prstGeom>
            <a:solidFill>
              <a:srgbClr val="8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1" name="Rectangle 249">
              <a:extLst>
                <a:ext uri="{FF2B5EF4-FFF2-40B4-BE49-F238E27FC236}">
                  <a16:creationId xmlns:a16="http://schemas.microsoft.com/office/drawing/2014/main" id="{C11D7D8A-86DD-4C5B-9AD4-FAA880D357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26813" flipH="1">
              <a:off x="109183444" y="114073736"/>
              <a:ext cx="1673820" cy="125681"/>
            </a:xfrm>
            <a:prstGeom prst="rect">
              <a:avLst/>
            </a:prstGeom>
            <a:solidFill>
              <a:srgbClr val="8033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2" name="Oval 250">
              <a:extLst>
                <a:ext uri="{FF2B5EF4-FFF2-40B4-BE49-F238E27FC236}">
                  <a16:creationId xmlns:a16="http://schemas.microsoft.com/office/drawing/2014/main" id="{9B9CC93D-9FED-4915-A427-FBAD4C924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23142" y="114590523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3" name="Oval 251">
              <a:extLst>
                <a:ext uri="{FF2B5EF4-FFF2-40B4-BE49-F238E27FC236}">
                  <a16:creationId xmlns:a16="http://schemas.microsoft.com/office/drawing/2014/main" id="{C5F92E8E-C3D7-465F-81F2-47577205E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26426" y="114479740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4" name="Oval 252">
              <a:extLst>
                <a:ext uri="{FF2B5EF4-FFF2-40B4-BE49-F238E27FC236}">
                  <a16:creationId xmlns:a16="http://schemas.microsoft.com/office/drawing/2014/main" id="{ADD833AD-A325-488E-9461-9FD4181037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34987" y="114493807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5" name="Oval 253">
              <a:extLst>
                <a:ext uri="{FF2B5EF4-FFF2-40B4-BE49-F238E27FC236}">
                  <a16:creationId xmlns:a16="http://schemas.microsoft.com/office/drawing/2014/main" id="{CF292E14-21BD-4D7E-8AC7-9C81B554C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4117" y="114379507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6" name="Oval 254">
              <a:extLst>
                <a:ext uri="{FF2B5EF4-FFF2-40B4-BE49-F238E27FC236}">
                  <a16:creationId xmlns:a16="http://schemas.microsoft.com/office/drawing/2014/main" id="{A5FEE2D4-D10E-4403-9998-0E5CF88AD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00282" y="114444572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7" name="Oval 255">
              <a:extLst>
                <a:ext uri="{FF2B5EF4-FFF2-40B4-BE49-F238E27FC236}">
                  <a16:creationId xmlns:a16="http://schemas.microsoft.com/office/drawing/2014/main" id="{C0AB6C0D-F522-4C28-9C89-519DC8736D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82698" y="114332029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8" name="Oval 256">
              <a:extLst>
                <a:ext uri="{FF2B5EF4-FFF2-40B4-BE49-F238E27FC236}">
                  <a16:creationId xmlns:a16="http://schemas.microsoft.com/office/drawing/2014/main" id="{B13BF132-D611-4208-9D44-44A59CD4C0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96533" y="114288067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29" name="Oval 257">
              <a:extLst>
                <a:ext uri="{FF2B5EF4-FFF2-40B4-BE49-F238E27FC236}">
                  <a16:creationId xmlns:a16="http://schemas.microsoft.com/office/drawing/2014/main" id="{404F45D8-D3AE-4522-9B79-80D0B64858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24436" y="114398850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0" name="Oval 258">
              <a:extLst>
                <a:ext uri="{FF2B5EF4-FFF2-40B4-BE49-F238E27FC236}">
                  <a16:creationId xmlns:a16="http://schemas.microsoft.com/office/drawing/2014/main" id="{A5B30EC2-E907-41CC-A3D9-A4A3C102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22678" y="114302134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31" name="Group 259">
              <a:extLst>
                <a:ext uri="{FF2B5EF4-FFF2-40B4-BE49-F238E27FC236}">
                  <a16:creationId xmlns:a16="http://schemas.microsoft.com/office/drawing/2014/main" id="{1803DD69-C23A-4114-A9AA-13E56613A8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203335" y="114103429"/>
              <a:ext cx="219807" cy="191673"/>
              <a:chOff x="110839348" y="108989445"/>
              <a:chExt cx="219807" cy="191673"/>
            </a:xfrm>
          </p:grpSpPr>
          <p:sp>
            <p:nvSpPr>
              <p:cNvPr id="134" name="Oval 260">
                <a:extLst>
                  <a:ext uri="{FF2B5EF4-FFF2-40B4-BE49-F238E27FC236}">
                    <a16:creationId xmlns:a16="http://schemas.microsoft.com/office/drawing/2014/main" id="{A3129ADE-B9CA-499B-BC18-F19B48E01B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30787" y="10908088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5" name="Oval 261">
                <a:extLst>
                  <a:ext uri="{FF2B5EF4-FFF2-40B4-BE49-F238E27FC236}">
                    <a16:creationId xmlns:a16="http://schemas.microsoft.com/office/drawing/2014/main" id="{C8581EE4-78EE-4AB9-A149-BE50B8BB9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09918" y="109131881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6" name="Oval 262">
                <a:extLst>
                  <a:ext uri="{FF2B5EF4-FFF2-40B4-BE49-F238E27FC236}">
                    <a16:creationId xmlns:a16="http://schemas.microsoft.com/office/drawing/2014/main" id="{0EB91ABE-C501-477A-809B-85AE7A3FAD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99368" y="109033407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7" name="Oval 263">
                <a:extLst>
                  <a:ext uri="{FF2B5EF4-FFF2-40B4-BE49-F238E27FC236}">
                    <a16:creationId xmlns:a16="http://schemas.microsoft.com/office/drawing/2014/main" id="{00725153-96D8-4000-87B8-640E7195B9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13203" y="10898944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8" name="Oval 264">
                <a:extLst>
                  <a:ext uri="{FF2B5EF4-FFF2-40B4-BE49-F238E27FC236}">
                    <a16:creationId xmlns:a16="http://schemas.microsoft.com/office/drawing/2014/main" id="{A759494B-64D5-4046-AC4D-A9BD3D707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41106" y="109100228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9" name="Oval 265">
                <a:extLst>
                  <a:ext uri="{FF2B5EF4-FFF2-40B4-BE49-F238E27FC236}">
                    <a16:creationId xmlns:a16="http://schemas.microsoft.com/office/drawing/2014/main" id="{5F01E9D1-B8F6-4835-93AE-D81D3A4BF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39348" y="109003512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32" name="Group 266">
              <a:extLst>
                <a:ext uri="{FF2B5EF4-FFF2-40B4-BE49-F238E27FC236}">
                  <a16:creationId xmlns:a16="http://schemas.microsoft.com/office/drawing/2014/main" id="{5B0877BF-FA07-49D9-8024-D981475246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187510" y="113915274"/>
              <a:ext cx="219807" cy="191673"/>
              <a:chOff x="110953648" y="109103745"/>
              <a:chExt cx="219807" cy="191673"/>
            </a:xfrm>
          </p:grpSpPr>
          <p:sp>
            <p:nvSpPr>
              <p:cNvPr id="128" name="Oval 267">
                <a:extLst>
                  <a:ext uri="{FF2B5EF4-FFF2-40B4-BE49-F238E27FC236}">
                    <a16:creationId xmlns:a16="http://schemas.microsoft.com/office/drawing/2014/main" id="{CF11D2BA-F9F3-419F-960F-DC05889C7F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45087" y="10919518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29" name="Oval 268">
                <a:extLst>
                  <a:ext uri="{FF2B5EF4-FFF2-40B4-BE49-F238E27FC236}">
                    <a16:creationId xmlns:a16="http://schemas.microsoft.com/office/drawing/2014/main" id="{1951C244-EDB5-45BC-B988-D4199B09F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24218" y="109246181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0" name="Oval 269">
                <a:extLst>
                  <a:ext uri="{FF2B5EF4-FFF2-40B4-BE49-F238E27FC236}">
                    <a16:creationId xmlns:a16="http://schemas.microsoft.com/office/drawing/2014/main" id="{1E032A80-7204-4B91-980D-8279AC558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13668" y="109147707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1" name="Oval 270">
                <a:extLst>
                  <a:ext uri="{FF2B5EF4-FFF2-40B4-BE49-F238E27FC236}">
                    <a16:creationId xmlns:a16="http://schemas.microsoft.com/office/drawing/2014/main" id="{DAEB4BCE-4633-49B7-B2DE-A582C2D79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27503" y="10910374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2" name="Oval 271">
                <a:extLst>
                  <a:ext uri="{FF2B5EF4-FFF2-40B4-BE49-F238E27FC236}">
                    <a16:creationId xmlns:a16="http://schemas.microsoft.com/office/drawing/2014/main" id="{6D03657B-B1D9-40CF-B6CA-25740FCF64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55406" y="109214528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33" name="Oval 272">
                <a:extLst>
                  <a:ext uri="{FF2B5EF4-FFF2-40B4-BE49-F238E27FC236}">
                    <a16:creationId xmlns:a16="http://schemas.microsoft.com/office/drawing/2014/main" id="{61CFD998-B794-4046-9661-136248A31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53648" y="109117812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33" name="Group 273">
              <a:extLst>
                <a:ext uri="{FF2B5EF4-FFF2-40B4-BE49-F238E27FC236}">
                  <a16:creationId xmlns:a16="http://schemas.microsoft.com/office/drawing/2014/main" id="{72DCC6B5-2896-4B0E-B1C8-FB676FE17C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175200" y="113720085"/>
              <a:ext cx="219807" cy="191673"/>
              <a:chOff x="111067948" y="109218045"/>
              <a:chExt cx="219807" cy="191673"/>
            </a:xfrm>
          </p:grpSpPr>
          <p:sp>
            <p:nvSpPr>
              <p:cNvPr id="122" name="Oval 274">
                <a:extLst>
                  <a:ext uri="{FF2B5EF4-FFF2-40B4-BE49-F238E27FC236}">
                    <a16:creationId xmlns:a16="http://schemas.microsoft.com/office/drawing/2014/main" id="{ABF18F76-F5EC-40D3-8915-262C57D18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59387" y="10930948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23" name="Oval 275">
                <a:extLst>
                  <a:ext uri="{FF2B5EF4-FFF2-40B4-BE49-F238E27FC236}">
                    <a16:creationId xmlns:a16="http://schemas.microsoft.com/office/drawing/2014/main" id="{E0F1AA2A-BCE6-4902-8929-E94B30A31A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38518" y="109360481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24" name="Oval 276">
                <a:extLst>
                  <a:ext uri="{FF2B5EF4-FFF2-40B4-BE49-F238E27FC236}">
                    <a16:creationId xmlns:a16="http://schemas.microsoft.com/office/drawing/2014/main" id="{5EA70FE8-759F-43C8-A5FA-354C9D5825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27968" y="109262007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25" name="Oval 277">
                <a:extLst>
                  <a:ext uri="{FF2B5EF4-FFF2-40B4-BE49-F238E27FC236}">
                    <a16:creationId xmlns:a16="http://schemas.microsoft.com/office/drawing/2014/main" id="{868F685F-6599-415C-9C3D-D1A539D90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41803" y="10921804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26" name="Oval 278">
                <a:extLst>
                  <a:ext uri="{FF2B5EF4-FFF2-40B4-BE49-F238E27FC236}">
                    <a16:creationId xmlns:a16="http://schemas.microsoft.com/office/drawing/2014/main" id="{A05E4AFA-C69B-429C-9BE2-EB088E4F6C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69706" y="109328828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27" name="Oval 279">
                <a:extLst>
                  <a:ext uri="{FF2B5EF4-FFF2-40B4-BE49-F238E27FC236}">
                    <a16:creationId xmlns:a16="http://schemas.microsoft.com/office/drawing/2014/main" id="{A8DE6BA2-3B6A-4435-9E24-92D86CC4F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67948" y="109232112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 w="9525" algn="in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sp>
          <p:nvSpPr>
            <p:cNvPr id="34" name="Oval 280">
              <a:extLst>
                <a:ext uri="{FF2B5EF4-FFF2-40B4-BE49-F238E27FC236}">
                  <a16:creationId xmlns:a16="http://schemas.microsoft.com/office/drawing/2014/main" id="{FDCE5477-D25E-493D-BD50-9740B10A6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95007" y="114523702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5" name="Oval 281">
              <a:extLst>
                <a:ext uri="{FF2B5EF4-FFF2-40B4-BE49-F238E27FC236}">
                  <a16:creationId xmlns:a16="http://schemas.microsoft.com/office/drawing/2014/main" id="{84391F4D-DC6A-4C6D-B166-2BBF7FA128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61364" y="113619852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6" name="Oval 282">
              <a:extLst>
                <a:ext uri="{FF2B5EF4-FFF2-40B4-BE49-F238E27FC236}">
                  <a16:creationId xmlns:a16="http://schemas.microsoft.com/office/drawing/2014/main" id="{03A7ED1F-34B5-4A21-9C21-8C96A955B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4012" y="113667331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7" name="Oval 283">
              <a:extLst>
                <a:ext uri="{FF2B5EF4-FFF2-40B4-BE49-F238E27FC236}">
                  <a16:creationId xmlns:a16="http://schemas.microsoft.com/office/drawing/2014/main" id="{B77A6220-F82B-410F-9DC2-2F2311E1D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4013" y="113568857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" name="Oval 284">
              <a:extLst>
                <a:ext uri="{FF2B5EF4-FFF2-40B4-BE49-F238E27FC236}">
                  <a16:creationId xmlns:a16="http://schemas.microsoft.com/office/drawing/2014/main" id="{B7AD5C4F-5B4C-4429-8B41-9930853515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64881" y="113531929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9" name="Oval 285">
              <a:extLst>
                <a:ext uri="{FF2B5EF4-FFF2-40B4-BE49-F238E27FC236}">
                  <a16:creationId xmlns:a16="http://schemas.microsoft.com/office/drawing/2014/main" id="{DF9C22EF-BAC3-4032-8BBA-24B361C46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75200" y="113635678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0" name="Oval 286">
              <a:extLst>
                <a:ext uri="{FF2B5EF4-FFF2-40B4-BE49-F238E27FC236}">
                  <a16:creationId xmlns:a16="http://schemas.microsoft.com/office/drawing/2014/main" id="{CF808B5A-7A2C-4A1B-9593-0AF34668D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73442" y="113538962"/>
              <a:ext cx="49237" cy="49237"/>
            </a:xfrm>
            <a:prstGeom prst="ellipse">
              <a:avLst/>
            </a:prstGeom>
            <a:solidFill>
              <a:srgbClr val="FFFFFF"/>
            </a:solidFill>
            <a:ln w="9525" algn="in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1" name="Oval 287">
              <a:extLst>
                <a:ext uri="{FF2B5EF4-FFF2-40B4-BE49-F238E27FC236}">
                  <a16:creationId xmlns:a16="http://schemas.microsoft.com/office/drawing/2014/main" id="{70AA8107-385B-4856-8B9D-9945C0824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87739" y="114560630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2" name="Oval 288">
              <a:extLst>
                <a:ext uri="{FF2B5EF4-FFF2-40B4-BE49-F238E27FC236}">
                  <a16:creationId xmlns:a16="http://schemas.microsoft.com/office/drawing/2014/main" id="{77738194-416D-48BB-BCED-DF5F117D8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23142" y="114590523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3" name="Oval 289">
              <a:extLst>
                <a:ext uri="{FF2B5EF4-FFF2-40B4-BE49-F238E27FC236}">
                  <a16:creationId xmlns:a16="http://schemas.microsoft.com/office/drawing/2014/main" id="{582E809C-0563-4C7E-B438-DB38906566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26426" y="114479740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4" name="Oval 290">
              <a:extLst>
                <a:ext uri="{FF2B5EF4-FFF2-40B4-BE49-F238E27FC236}">
                  <a16:creationId xmlns:a16="http://schemas.microsoft.com/office/drawing/2014/main" id="{DFE028AE-528C-4F91-BE76-EA3FA7138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34987" y="114493807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5" name="Oval 291">
              <a:extLst>
                <a:ext uri="{FF2B5EF4-FFF2-40B4-BE49-F238E27FC236}">
                  <a16:creationId xmlns:a16="http://schemas.microsoft.com/office/drawing/2014/main" id="{BB24CB80-91A3-437E-B6FB-C2260BACB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14117" y="114379507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6" name="Oval 292">
              <a:extLst>
                <a:ext uri="{FF2B5EF4-FFF2-40B4-BE49-F238E27FC236}">
                  <a16:creationId xmlns:a16="http://schemas.microsoft.com/office/drawing/2014/main" id="{0661690D-D9C1-4D01-96DA-84AF2C9DB0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00282" y="114444572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7" name="Oval 293">
              <a:extLst>
                <a:ext uri="{FF2B5EF4-FFF2-40B4-BE49-F238E27FC236}">
                  <a16:creationId xmlns:a16="http://schemas.microsoft.com/office/drawing/2014/main" id="{8BB8AE07-6CDC-4D51-A437-B797A0DB59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82698" y="114332029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8" name="Oval 294">
              <a:extLst>
                <a:ext uri="{FF2B5EF4-FFF2-40B4-BE49-F238E27FC236}">
                  <a16:creationId xmlns:a16="http://schemas.microsoft.com/office/drawing/2014/main" id="{F7A081F3-877D-4AA7-9A3C-DC60B298FE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96533" y="114288067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49" name="Oval 295">
              <a:extLst>
                <a:ext uri="{FF2B5EF4-FFF2-40B4-BE49-F238E27FC236}">
                  <a16:creationId xmlns:a16="http://schemas.microsoft.com/office/drawing/2014/main" id="{C4BEC4A8-250F-4A7A-9630-CFE72995B2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24436" y="114398850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0" name="Oval 296">
              <a:extLst>
                <a:ext uri="{FF2B5EF4-FFF2-40B4-BE49-F238E27FC236}">
                  <a16:creationId xmlns:a16="http://schemas.microsoft.com/office/drawing/2014/main" id="{D19EA2C6-76ED-44C1-B318-38DE31559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22678" y="114302134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51" name="Group 297">
              <a:extLst>
                <a:ext uri="{FF2B5EF4-FFF2-40B4-BE49-F238E27FC236}">
                  <a16:creationId xmlns:a16="http://schemas.microsoft.com/office/drawing/2014/main" id="{A5283946-C1FE-4623-9403-F2D7A451F8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203335" y="114103429"/>
              <a:ext cx="219807" cy="191673"/>
              <a:chOff x="110839348" y="108989445"/>
              <a:chExt cx="219807" cy="191673"/>
            </a:xfrm>
          </p:grpSpPr>
          <p:sp>
            <p:nvSpPr>
              <p:cNvPr id="116" name="Oval 298">
                <a:extLst>
                  <a:ext uri="{FF2B5EF4-FFF2-40B4-BE49-F238E27FC236}">
                    <a16:creationId xmlns:a16="http://schemas.microsoft.com/office/drawing/2014/main" id="{F2CB3F83-C150-47EC-A2FC-FF619D89D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30787" y="10908088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17" name="Oval 299">
                <a:extLst>
                  <a:ext uri="{FF2B5EF4-FFF2-40B4-BE49-F238E27FC236}">
                    <a16:creationId xmlns:a16="http://schemas.microsoft.com/office/drawing/2014/main" id="{9DFC7FA1-C607-4B25-AD96-682FF9BCD0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09918" y="109131881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18" name="Oval 300">
                <a:extLst>
                  <a:ext uri="{FF2B5EF4-FFF2-40B4-BE49-F238E27FC236}">
                    <a16:creationId xmlns:a16="http://schemas.microsoft.com/office/drawing/2014/main" id="{20D8896C-328B-461B-A8D2-F863E940E5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99368" y="109033407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19" name="Oval 301">
                <a:extLst>
                  <a:ext uri="{FF2B5EF4-FFF2-40B4-BE49-F238E27FC236}">
                    <a16:creationId xmlns:a16="http://schemas.microsoft.com/office/drawing/2014/main" id="{0216156B-7035-4ED2-933B-E8E08BAA7B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13203" y="10898944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20" name="Oval 302">
                <a:extLst>
                  <a:ext uri="{FF2B5EF4-FFF2-40B4-BE49-F238E27FC236}">
                    <a16:creationId xmlns:a16="http://schemas.microsoft.com/office/drawing/2014/main" id="{51F2158B-5FFF-4720-9C90-6D5C73A31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41106" y="109100228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21" name="Oval 303">
                <a:extLst>
                  <a:ext uri="{FF2B5EF4-FFF2-40B4-BE49-F238E27FC236}">
                    <a16:creationId xmlns:a16="http://schemas.microsoft.com/office/drawing/2014/main" id="{4F0FDCB1-D0E0-4CED-80E6-F3F523B96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39348" y="109003512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52" name="Group 304">
              <a:extLst>
                <a:ext uri="{FF2B5EF4-FFF2-40B4-BE49-F238E27FC236}">
                  <a16:creationId xmlns:a16="http://schemas.microsoft.com/office/drawing/2014/main" id="{9B4CD30B-22BD-4471-843E-0ED2A41E9F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187510" y="113915274"/>
              <a:ext cx="219807" cy="191673"/>
              <a:chOff x="110953648" y="109103745"/>
              <a:chExt cx="219807" cy="191673"/>
            </a:xfrm>
          </p:grpSpPr>
          <p:sp>
            <p:nvSpPr>
              <p:cNvPr id="110" name="Oval 305">
                <a:extLst>
                  <a:ext uri="{FF2B5EF4-FFF2-40B4-BE49-F238E27FC236}">
                    <a16:creationId xmlns:a16="http://schemas.microsoft.com/office/drawing/2014/main" id="{BF7CA40C-5168-4D07-822F-16BC4F3437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45087" y="10919518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11" name="Oval 306">
                <a:extLst>
                  <a:ext uri="{FF2B5EF4-FFF2-40B4-BE49-F238E27FC236}">
                    <a16:creationId xmlns:a16="http://schemas.microsoft.com/office/drawing/2014/main" id="{322D78D7-4310-4ABD-967D-A553C33B4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24218" y="109246181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12" name="Oval 307">
                <a:extLst>
                  <a:ext uri="{FF2B5EF4-FFF2-40B4-BE49-F238E27FC236}">
                    <a16:creationId xmlns:a16="http://schemas.microsoft.com/office/drawing/2014/main" id="{EF03097F-9471-4656-A5D6-A3E539889E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13668" y="109147707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13" name="Oval 308">
                <a:extLst>
                  <a:ext uri="{FF2B5EF4-FFF2-40B4-BE49-F238E27FC236}">
                    <a16:creationId xmlns:a16="http://schemas.microsoft.com/office/drawing/2014/main" id="{B875A60F-FF19-4215-BFC1-C7C64B7C2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27503" y="10910374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14" name="Oval 309">
                <a:extLst>
                  <a:ext uri="{FF2B5EF4-FFF2-40B4-BE49-F238E27FC236}">
                    <a16:creationId xmlns:a16="http://schemas.microsoft.com/office/drawing/2014/main" id="{70142849-A7F4-4432-8AB0-F410EA864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55406" y="109214528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15" name="Oval 310">
                <a:extLst>
                  <a:ext uri="{FF2B5EF4-FFF2-40B4-BE49-F238E27FC236}">
                    <a16:creationId xmlns:a16="http://schemas.microsoft.com/office/drawing/2014/main" id="{76FD689C-DF67-43BF-9794-B0A4AF11FD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53648" y="109117812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grpSp>
          <p:nvGrpSpPr>
            <p:cNvPr id="53" name="Group 311">
              <a:extLst>
                <a:ext uri="{FF2B5EF4-FFF2-40B4-BE49-F238E27FC236}">
                  <a16:creationId xmlns:a16="http://schemas.microsoft.com/office/drawing/2014/main" id="{F12821C0-2776-4E57-9AB0-93208D01E4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175200" y="113720085"/>
              <a:ext cx="219807" cy="191673"/>
              <a:chOff x="111067948" y="109218045"/>
              <a:chExt cx="219807" cy="191673"/>
            </a:xfrm>
          </p:grpSpPr>
          <p:sp>
            <p:nvSpPr>
              <p:cNvPr id="104" name="Oval 312">
                <a:extLst>
                  <a:ext uri="{FF2B5EF4-FFF2-40B4-BE49-F238E27FC236}">
                    <a16:creationId xmlns:a16="http://schemas.microsoft.com/office/drawing/2014/main" id="{959003C8-E890-4EEB-9305-7F6A342385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59387" y="10930948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05" name="Oval 313">
                <a:extLst>
                  <a:ext uri="{FF2B5EF4-FFF2-40B4-BE49-F238E27FC236}">
                    <a16:creationId xmlns:a16="http://schemas.microsoft.com/office/drawing/2014/main" id="{B2E609FA-F39F-4B38-8AC6-7EBDE43E0B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38518" y="109360481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06" name="Oval 314">
                <a:extLst>
                  <a:ext uri="{FF2B5EF4-FFF2-40B4-BE49-F238E27FC236}">
                    <a16:creationId xmlns:a16="http://schemas.microsoft.com/office/drawing/2014/main" id="{8BD09D5F-8394-40F6-AE46-4E8918CB4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27968" y="109262007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07" name="Oval 315">
                <a:extLst>
                  <a:ext uri="{FF2B5EF4-FFF2-40B4-BE49-F238E27FC236}">
                    <a16:creationId xmlns:a16="http://schemas.microsoft.com/office/drawing/2014/main" id="{C21B981D-80AA-41A1-BAF1-A082C5681D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141803" y="10921804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08" name="Oval 316">
                <a:extLst>
                  <a:ext uri="{FF2B5EF4-FFF2-40B4-BE49-F238E27FC236}">
                    <a16:creationId xmlns:a16="http://schemas.microsoft.com/office/drawing/2014/main" id="{A9CDF923-F7B9-48F5-B824-6284B6494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69706" y="109328828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109" name="Oval 317">
                <a:extLst>
                  <a:ext uri="{FF2B5EF4-FFF2-40B4-BE49-F238E27FC236}">
                    <a16:creationId xmlns:a16="http://schemas.microsoft.com/office/drawing/2014/main" id="{230C6FE5-71FB-4B94-B89C-475F115D36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67948" y="109232112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sp>
          <p:nvSpPr>
            <p:cNvPr id="54" name="Oval 318">
              <a:extLst>
                <a:ext uri="{FF2B5EF4-FFF2-40B4-BE49-F238E27FC236}">
                  <a16:creationId xmlns:a16="http://schemas.microsoft.com/office/drawing/2014/main" id="{F24E1CE9-BAFE-4EFA-B6F6-1289DC2CB9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95007" y="114523702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5" name="Oval 319">
              <a:extLst>
                <a:ext uri="{FF2B5EF4-FFF2-40B4-BE49-F238E27FC236}">
                  <a16:creationId xmlns:a16="http://schemas.microsoft.com/office/drawing/2014/main" id="{A5EBDADE-FC68-47AB-A2B8-9F155406D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344013" y="113568857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6" name="Oval 320">
              <a:extLst>
                <a:ext uri="{FF2B5EF4-FFF2-40B4-BE49-F238E27FC236}">
                  <a16:creationId xmlns:a16="http://schemas.microsoft.com/office/drawing/2014/main" id="{DD21B3F5-655D-412C-8C2C-D521C17DC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264881" y="113531929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7" name="Oval 321">
              <a:extLst>
                <a:ext uri="{FF2B5EF4-FFF2-40B4-BE49-F238E27FC236}">
                  <a16:creationId xmlns:a16="http://schemas.microsoft.com/office/drawing/2014/main" id="{3044A6F3-A25A-4999-B065-676AF6358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75200" y="113635678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58" name="Oval 322">
              <a:extLst>
                <a:ext uri="{FF2B5EF4-FFF2-40B4-BE49-F238E27FC236}">
                  <a16:creationId xmlns:a16="http://schemas.microsoft.com/office/drawing/2014/main" id="{77867CFA-C95A-4BBD-BAE5-7304FC812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173442" y="113538962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grpSp>
          <p:nvGrpSpPr>
            <p:cNvPr id="59" name="Group 323">
              <a:extLst>
                <a:ext uri="{FF2B5EF4-FFF2-40B4-BE49-F238E27FC236}">
                  <a16:creationId xmlns:a16="http://schemas.microsoft.com/office/drawing/2014/main" id="{B3E989ED-8464-43B8-BFF5-F0D5D7864CE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110619876" y="113555221"/>
              <a:ext cx="298937" cy="1111348"/>
              <a:chOff x="110790112" y="108247374"/>
              <a:chExt cx="298937" cy="1111348"/>
            </a:xfrm>
          </p:grpSpPr>
          <p:sp>
            <p:nvSpPr>
              <p:cNvPr id="65" name="Oval 324">
                <a:extLst>
                  <a:ext uri="{FF2B5EF4-FFF2-40B4-BE49-F238E27FC236}">
                    <a16:creationId xmlns:a16="http://schemas.microsoft.com/office/drawing/2014/main" id="{AB890F77-3E99-4A9C-ADDE-01B17EF173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78034" y="108335297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6" name="Oval 325">
                <a:extLst>
                  <a:ext uri="{FF2B5EF4-FFF2-40B4-BE49-F238E27FC236}">
                    <a16:creationId xmlns:a16="http://schemas.microsoft.com/office/drawing/2014/main" id="{C0321863-AE60-4217-8B1D-638D8084D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60682" y="108382776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7" name="Oval 326">
                <a:extLst>
                  <a:ext uri="{FF2B5EF4-FFF2-40B4-BE49-F238E27FC236}">
                    <a16:creationId xmlns:a16="http://schemas.microsoft.com/office/drawing/2014/main" id="{A873E477-E49E-4115-AA4C-068BDA107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04409" y="10927607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8" name="Oval 327">
                <a:extLst>
                  <a:ext uri="{FF2B5EF4-FFF2-40B4-BE49-F238E27FC236}">
                    <a16:creationId xmlns:a16="http://schemas.microsoft.com/office/drawing/2014/main" id="{5395AF71-256F-4845-BBE2-81E1DF07F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39812" y="109305968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69" name="Oval 328">
                <a:extLst>
                  <a:ext uri="{FF2B5EF4-FFF2-40B4-BE49-F238E27FC236}">
                    <a16:creationId xmlns:a16="http://schemas.microsoft.com/office/drawing/2014/main" id="{92AAD9E2-4F8A-4555-9441-BA0F433AD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65957" y="10930948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0" name="Oval 329">
                <a:extLst>
                  <a:ext uri="{FF2B5EF4-FFF2-40B4-BE49-F238E27FC236}">
                    <a16:creationId xmlns:a16="http://schemas.microsoft.com/office/drawing/2014/main" id="{71C0FA9A-2625-471F-AED6-354712824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43096" y="10919518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1" name="Oval 330">
                <a:extLst>
                  <a:ext uri="{FF2B5EF4-FFF2-40B4-BE49-F238E27FC236}">
                    <a16:creationId xmlns:a16="http://schemas.microsoft.com/office/drawing/2014/main" id="{3897B8E8-E3F7-4CF9-84BA-04EE578482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51657" y="109209252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2" name="Oval 331">
                <a:extLst>
                  <a:ext uri="{FF2B5EF4-FFF2-40B4-BE49-F238E27FC236}">
                    <a16:creationId xmlns:a16="http://schemas.microsoft.com/office/drawing/2014/main" id="{30AB4ED3-47B9-48E2-9EBF-FB118BF9F7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30787" y="109094952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3" name="Oval 332">
                <a:extLst>
                  <a:ext uri="{FF2B5EF4-FFF2-40B4-BE49-F238E27FC236}">
                    <a16:creationId xmlns:a16="http://schemas.microsoft.com/office/drawing/2014/main" id="{6EEFCD5A-218F-4D17-BB73-429DE2CB7D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16952" y="109160017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4" name="Oval 333">
                <a:extLst>
                  <a:ext uri="{FF2B5EF4-FFF2-40B4-BE49-F238E27FC236}">
                    <a16:creationId xmlns:a16="http://schemas.microsoft.com/office/drawing/2014/main" id="{CEC37655-F8C8-4456-81E7-47A9AF7C25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99368" y="109047474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5" name="Oval 334">
                <a:extLst>
                  <a:ext uri="{FF2B5EF4-FFF2-40B4-BE49-F238E27FC236}">
                    <a16:creationId xmlns:a16="http://schemas.microsoft.com/office/drawing/2014/main" id="{E0BCA1B5-E559-40DC-8F31-F764799289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13203" y="109003512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6" name="Oval 335">
                <a:extLst>
                  <a:ext uri="{FF2B5EF4-FFF2-40B4-BE49-F238E27FC236}">
                    <a16:creationId xmlns:a16="http://schemas.microsoft.com/office/drawing/2014/main" id="{AF92DE15-78FF-46B6-B5C9-502C2294A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41106" y="109114295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77" name="Oval 336">
                <a:extLst>
                  <a:ext uri="{FF2B5EF4-FFF2-40B4-BE49-F238E27FC236}">
                    <a16:creationId xmlns:a16="http://schemas.microsoft.com/office/drawing/2014/main" id="{843C0C55-74BA-4993-ACE5-F32E47CD1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39348" y="109017579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grpSp>
            <p:nvGrpSpPr>
              <p:cNvPr id="78" name="Group 337">
                <a:extLst>
                  <a:ext uri="{FF2B5EF4-FFF2-40B4-BE49-F238E27FC236}">
                    <a16:creationId xmlns:a16="http://schemas.microsoft.com/office/drawing/2014/main" id="{6082A080-A757-4266-BB96-0D629BAD54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820005" y="108818874"/>
                <a:ext cx="219807" cy="191673"/>
                <a:chOff x="110953648" y="109103745"/>
                <a:chExt cx="219807" cy="191673"/>
              </a:xfrm>
            </p:grpSpPr>
            <p:sp>
              <p:nvSpPr>
                <p:cNvPr id="98" name="Oval 338">
                  <a:extLst>
                    <a:ext uri="{FF2B5EF4-FFF2-40B4-BE49-F238E27FC236}">
                      <a16:creationId xmlns:a16="http://schemas.microsoft.com/office/drawing/2014/main" id="{E9D9BDDF-9AF4-4048-8911-A50926B4B3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045087" y="109195185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9" name="Oval 339">
                  <a:extLst>
                    <a:ext uri="{FF2B5EF4-FFF2-40B4-BE49-F238E27FC236}">
                      <a16:creationId xmlns:a16="http://schemas.microsoft.com/office/drawing/2014/main" id="{E746ADB4-6C1D-42B8-9C3C-B0BFA60EE7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124218" y="109246181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0" name="Oval 340">
                  <a:extLst>
                    <a:ext uri="{FF2B5EF4-FFF2-40B4-BE49-F238E27FC236}">
                      <a16:creationId xmlns:a16="http://schemas.microsoft.com/office/drawing/2014/main" id="{E7697013-0915-4775-9964-23B383F096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113668" y="109147707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1" name="Oval 341">
                  <a:extLst>
                    <a:ext uri="{FF2B5EF4-FFF2-40B4-BE49-F238E27FC236}">
                      <a16:creationId xmlns:a16="http://schemas.microsoft.com/office/drawing/2014/main" id="{6B3901F4-0479-49BF-8561-D8BAE5E7F1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027503" y="109103745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2" name="Oval 342">
                  <a:extLst>
                    <a:ext uri="{FF2B5EF4-FFF2-40B4-BE49-F238E27FC236}">
                      <a16:creationId xmlns:a16="http://schemas.microsoft.com/office/drawing/2014/main" id="{1DDF6D8D-7A04-4EB1-93C0-1CB35733A0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55406" y="109214528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103" name="Oval 343">
                  <a:extLst>
                    <a:ext uri="{FF2B5EF4-FFF2-40B4-BE49-F238E27FC236}">
                      <a16:creationId xmlns:a16="http://schemas.microsoft.com/office/drawing/2014/main" id="{CA3309DC-0B80-49A9-80FF-114FC7FA19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0953648" y="109117812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79" name="Group 344">
                <a:extLst>
                  <a:ext uri="{FF2B5EF4-FFF2-40B4-BE49-F238E27FC236}">
                    <a16:creationId xmlns:a16="http://schemas.microsoft.com/office/drawing/2014/main" id="{899090CF-7506-488F-A7DD-0CE655748C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804180" y="108630719"/>
                <a:ext cx="219807" cy="191673"/>
                <a:chOff x="111067948" y="109218045"/>
                <a:chExt cx="219807" cy="191673"/>
              </a:xfrm>
            </p:grpSpPr>
            <p:sp>
              <p:nvSpPr>
                <p:cNvPr id="92" name="Oval 345">
                  <a:extLst>
                    <a:ext uri="{FF2B5EF4-FFF2-40B4-BE49-F238E27FC236}">
                      <a16:creationId xmlns:a16="http://schemas.microsoft.com/office/drawing/2014/main" id="{E02A7F19-31EE-4969-A975-7349C50A6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159387" y="109309485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3" name="Oval 346">
                  <a:extLst>
                    <a:ext uri="{FF2B5EF4-FFF2-40B4-BE49-F238E27FC236}">
                      <a16:creationId xmlns:a16="http://schemas.microsoft.com/office/drawing/2014/main" id="{2A64D335-049C-4727-8010-D58B61CD52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238518" y="109360481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4" name="Oval 347">
                  <a:extLst>
                    <a:ext uri="{FF2B5EF4-FFF2-40B4-BE49-F238E27FC236}">
                      <a16:creationId xmlns:a16="http://schemas.microsoft.com/office/drawing/2014/main" id="{3C4F48DC-F34A-4D3F-AC7D-BEFB8FA829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227968" y="109262007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5" name="Oval 348">
                  <a:extLst>
                    <a:ext uri="{FF2B5EF4-FFF2-40B4-BE49-F238E27FC236}">
                      <a16:creationId xmlns:a16="http://schemas.microsoft.com/office/drawing/2014/main" id="{9A937216-C4EE-42C4-9781-07B85D6DC0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141803" y="109218045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6" name="Oval 349">
                  <a:extLst>
                    <a:ext uri="{FF2B5EF4-FFF2-40B4-BE49-F238E27FC236}">
                      <a16:creationId xmlns:a16="http://schemas.microsoft.com/office/drawing/2014/main" id="{1D486A1D-B05E-4E0C-AB38-D3B2387CED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069706" y="109328828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7" name="Oval 350">
                  <a:extLst>
                    <a:ext uri="{FF2B5EF4-FFF2-40B4-BE49-F238E27FC236}">
                      <a16:creationId xmlns:a16="http://schemas.microsoft.com/office/drawing/2014/main" id="{F7D631E9-9E6A-47F8-A54C-ED046CBF36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067948" y="109232112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</p:grpSp>
          <p:grpSp>
            <p:nvGrpSpPr>
              <p:cNvPr id="80" name="Group 351">
                <a:extLst>
                  <a:ext uri="{FF2B5EF4-FFF2-40B4-BE49-F238E27FC236}">
                    <a16:creationId xmlns:a16="http://schemas.microsoft.com/office/drawing/2014/main" id="{3AD72664-D0C8-4A04-BA04-4A18AB860A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0791870" y="108435530"/>
                <a:ext cx="219807" cy="191673"/>
                <a:chOff x="111182248" y="109332345"/>
                <a:chExt cx="219807" cy="191673"/>
              </a:xfrm>
            </p:grpSpPr>
            <p:sp>
              <p:nvSpPr>
                <p:cNvPr id="86" name="Oval 352">
                  <a:extLst>
                    <a:ext uri="{FF2B5EF4-FFF2-40B4-BE49-F238E27FC236}">
                      <a16:creationId xmlns:a16="http://schemas.microsoft.com/office/drawing/2014/main" id="{9DD5D066-EF47-4B6B-9B88-6DCAE16A4C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273687" y="109423785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87" name="Oval 353">
                  <a:extLst>
                    <a:ext uri="{FF2B5EF4-FFF2-40B4-BE49-F238E27FC236}">
                      <a16:creationId xmlns:a16="http://schemas.microsoft.com/office/drawing/2014/main" id="{F6149CAA-0896-4FBC-8464-DAF54A2A37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352818" y="109474781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88" name="Oval 354">
                  <a:extLst>
                    <a:ext uri="{FF2B5EF4-FFF2-40B4-BE49-F238E27FC236}">
                      <a16:creationId xmlns:a16="http://schemas.microsoft.com/office/drawing/2014/main" id="{0748B9D3-64DE-4151-8D8E-709C501631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342268" y="109376307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89" name="Oval 355">
                  <a:extLst>
                    <a:ext uri="{FF2B5EF4-FFF2-40B4-BE49-F238E27FC236}">
                      <a16:creationId xmlns:a16="http://schemas.microsoft.com/office/drawing/2014/main" id="{446BDA0E-4719-457A-A848-F8B0240A5F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256103" y="109332345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0" name="Oval 356">
                  <a:extLst>
                    <a:ext uri="{FF2B5EF4-FFF2-40B4-BE49-F238E27FC236}">
                      <a16:creationId xmlns:a16="http://schemas.microsoft.com/office/drawing/2014/main" id="{B922956A-87D2-4392-9FA2-DC633CA791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184006" y="109443128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  <p:sp>
              <p:nvSpPr>
                <p:cNvPr id="91" name="Oval 357">
                  <a:extLst>
                    <a:ext uri="{FF2B5EF4-FFF2-40B4-BE49-F238E27FC236}">
                      <a16:creationId xmlns:a16="http://schemas.microsoft.com/office/drawing/2014/main" id="{A6C9FA9A-43A6-4F46-9C4E-056B2B724A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1182248" y="109346412"/>
                  <a:ext cx="49237" cy="49237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algn="in">
                      <a:solidFill>
                        <a:srgbClr val="C0C0C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cs-CZ"/>
                </a:p>
              </p:txBody>
            </p:sp>
          </p:grpSp>
          <p:sp>
            <p:nvSpPr>
              <p:cNvPr id="81" name="Oval 358">
                <a:extLst>
                  <a:ext uri="{FF2B5EF4-FFF2-40B4-BE49-F238E27FC236}">
                    <a16:creationId xmlns:a16="http://schemas.microsoft.com/office/drawing/2014/main" id="{1475F5FD-BE76-4C6E-93A6-E17621247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011677" y="109239147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82" name="Oval 359">
                <a:extLst>
                  <a:ext uri="{FF2B5EF4-FFF2-40B4-BE49-F238E27FC236}">
                    <a16:creationId xmlns:a16="http://schemas.microsoft.com/office/drawing/2014/main" id="{CA9403B2-8710-4C09-AE3E-DBEEB7CAF8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960683" y="108284302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83" name="Oval 360">
                <a:extLst>
                  <a:ext uri="{FF2B5EF4-FFF2-40B4-BE49-F238E27FC236}">
                    <a16:creationId xmlns:a16="http://schemas.microsoft.com/office/drawing/2014/main" id="{16BD46A0-FAF9-4856-B933-F025E6F99C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881551" y="108247374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84" name="Oval 361">
                <a:extLst>
                  <a:ext uri="{FF2B5EF4-FFF2-40B4-BE49-F238E27FC236}">
                    <a16:creationId xmlns:a16="http://schemas.microsoft.com/office/drawing/2014/main" id="{8E8B3CAF-25D1-4772-B53F-48E2FF982D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91870" y="108351123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  <p:sp>
            <p:nvSpPr>
              <p:cNvPr id="85" name="Oval 362">
                <a:extLst>
                  <a:ext uri="{FF2B5EF4-FFF2-40B4-BE49-F238E27FC236}">
                    <a16:creationId xmlns:a16="http://schemas.microsoft.com/office/drawing/2014/main" id="{BD8E0447-5CDF-45C2-9230-52E37B89F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90112" y="108254407"/>
                <a:ext cx="49237" cy="49237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C0C0C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cs-CZ"/>
              </a:p>
            </p:txBody>
          </p:sp>
        </p:grpSp>
        <p:sp>
          <p:nvSpPr>
            <p:cNvPr id="60" name="Oval 363">
              <a:extLst>
                <a:ext uri="{FF2B5EF4-FFF2-40B4-BE49-F238E27FC236}">
                  <a16:creationId xmlns:a16="http://schemas.microsoft.com/office/drawing/2014/main" id="{CC2BA5A8-20B5-4BDB-89CA-9758E0BBE6B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10342670" y="114623277"/>
              <a:ext cx="49237" cy="4923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C0C0C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1" name="Rectangle 364">
              <a:extLst>
                <a:ext uri="{FF2B5EF4-FFF2-40B4-BE49-F238E27FC236}">
                  <a16:creationId xmlns:a16="http://schemas.microsoft.com/office/drawing/2014/main" id="{EEB71195-9EE2-46A4-9956-23472D6799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976847" y="113114390"/>
              <a:ext cx="1163655" cy="55765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2" name="Rectangle 365">
              <a:extLst>
                <a:ext uri="{FF2B5EF4-FFF2-40B4-BE49-F238E27FC236}">
                  <a16:creationId xmlns:a16="http://schemas.microsoft.com/office/drawing/2014/main" id="{7FD9AC60-B069-43D6-A98C-CE94A07F7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493905" y="112919681"/>
              <a:ext cx="107206" cy="1721595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3" name="Rectangle 366">
              <a:extLst>
                <a:ext uri="{FF2B5EF4-FFF2-40B4-BE49-F238E27FC236}">
                  <a16:creationId xmlns:a16="http://schemas.microsoft.com/office/drawing/2014/main" id="{53E293BB-6EDD-4C80-BAD3-2F3441D7F0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875018">
              <a:off x="109874073" y="113177762"/>
              <a:ext cx="172668" cy="54390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64" name="Rectangle 367">
              <a:extLst>
                <a:ext uri="{FF2B5EF4-FFF2-40B4-BE49-F238E27FC236}">
                  <a16:creationId xmlns:a16="http://schemas.microsoft.com/office/drawing/2014/main" id="{E7A6B27D-8C0B-462A-A9E3-FE9E537E27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875018" flipH="1">
              <a:off x="111071688" y="113178283"/>
              <a:ext cx="172668" cy="54297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</p:grpSp>
      <p:pic>
        <p:nvPicPr>
          <p:cNvPr id="140" name="Obrázek 139">
            <a:extLst>
              <a:ext uri="{FF2B5EF4-FFF2-40B4-BE49-F238E27FC236}">
                <a16:creationId xmlns:a16="http://schemas.microsoft.com/office/drawing/2014/main" id="{33F244B3-4E9F-41D8-8230-93436974EB1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9170" y="1392882"/>
            <a:ext cx="2276801" cy="4044038"/>
          </a:xfrm>
          <a:prstGeom prst="rect">
            <a:avLst/>
          </a:prstGeom>
        </p:spPr>
      </p:pic>
      <p:sp>
        <p:nvSpPr>
          <p:cNvPr id="141" name="TextovéPole 140">
            <a:extLst>
              <a:ext uri="{FF2B5EF4-FFF2-40B4-BE49-F238E27FC236}">
                <a16:creationId xmlns:a16="http://schemas.microsoft.com/office/drawing/2014/main" id="{9969D7D5-9B90-4F61-8688-BEE6C646200D}"/>
              </a:ext>
            </a:extLst>
          </p:cNvPr>
          <p:cNvSpPr txBox="1"/>
          <p:nvPr/>
        </p:nvSpPr>
        <p:spPr>
          <a:xfrm>
            <a:off x="7406413" y="5798412"/>
            <a:ext cx="2983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/>
              <a:t>Dmýchání ponornou tryskou</a:t>
            </a:r>
          </a:p>
        </p:txBody>
      </p:sp>
    </p:spTree>
    <p:extLst>
      <p:ext uri="{BB962C8B-B14F-4D97-AF65-F5344CB8AC3E}">
        <p14:creationId xmlns:p14="http://schemas.microsoft.com/office/powerpoint/2010/main" val="2941076623"/>
      </p:ext>
    </p:extLst>
  </p:cSld>
  <p:clrMapOvr>
    <a:masterClrMapping/>
  </p:clrMapOvr>
  <p:transition spd="slow" advClick="0"/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4498</TotalTime>
  <Words>2802</Words>
  <Application>Microsoft Office PowerPoint</Application>
  <PresentationFormat>Širokoúhlá obrazovka</PresentationFormat>
  <Paragraphs>379</Paragraphs>
  <Slides>29</Slides>
  <Notes>24</Notes>
  <HiddenSlides>0</HiddenSlides>
  <MMClips>5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Motiv Office</vt:lpstr>
      <vt:lpstr> Vysoká škola technická a ekonomická v Českých Budějovicích</vt:lpstr>
      <vt:lpstr> Vysoká škola technická a ekonomická v Českých Budějovicích</vt:lpstr>
      <vt:lpstr> Sekundární metalurgie</vt:lpstr>
      <vt:lpstr> Sekundární metalurgie</vt:lpstr>
      <vt:lpstr> Sekundární metalurgie</vt:lpstr>
      <vt:lpstr> Sekundární metalurgie</vt:lpstr>
      <vt:lpstr> Sekundární metalurgie</vt:lpstr>
      <vt:lpstr>Dmýchání inertních plynů</vt:lpstr>
      <vt:lpstr>Dmýchání inertních plynů</vt:lpstr>
      <vt:lpstr>Injektáž prachových látek</vt:lpstr>
      <vt:lpstr>Injektáž prachových látek</vt:lpstr>
      <vt:lpstr>Prezentace aplikace PowerPoint</vt:lpstr>
      <vt:lpstr>Injektáž plněných profilů</vt:lpstr>
      <vt:lpstr>Injektáž plněných profilů</vt:lpstr>
      <vt:lpstr>Ohřev oceli v pánvi</vt:lpstr>
      <vt:lpstr>Ohřev oceli v pánvi elektrickým obloukem</vt:lpstr>
      <vt:lpstr>Ohřev oceli v pánvi chemickým příhřevem</vt:lpstr>
      <vt:lpstr>Prezentace aplikace PowerPoint</vt:lpstr>
      <vt:lpstr> Vakuové zpracování oceli</vt:lpstr>
      <vt:lpstr> Vakuování oceli v pánvi umístěné v kesonu - VD</vt:lpstr>
      <vt:lpstr>Prezentace aplikace PowerPoint</vt:lpstr>
      <vt:lpstr> Vakuování oceli v komoře zdvižným způsobem - DH</vt:lpstr>
      <vt:lpstr> Vakuování oceli v komoře oběžným způsobem - RH</vt:lpstr>
      <vt:lpstr>Prezentace aplikace PowerPoint</vt:lpstr>
      <vt:lpstr>Prezentace aplikace PowerPoint</vt:lpstr>
      <vt:lpstr>Sekundární metalurgie</vt:lpstr>
      <vt:lpstr>Prezentace aplikace PowerPoint</vt:lpstr>
      <vt:lpstr>Prezentace aplikace PowerPoint</vt:lpstr>
      <vt:lpstr>Seznam použité literatury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Monika</dc:creator>
  <cp:lastModifiedBy>Ladislav Socha</cp:lastModifiedBy>
  <cp:revision>254</cp:revision>
  <dcterms:created xsi:type="dcterms:W3CDTF">2015-10-09T09:08:26Z</dcterms:created>
  <dcterms:modified xsi:type="dcterms:W3CDTF">2022-01-13T07:18:20Z</dcterms:modified>
</cp:coreProperties>
</file>