
<file path=[Content_Types].xml><?xml version="1.0" encoding="utf-8"?>
<Types xmlns="http://schemas.openxmlformats.org/package/2006/content-types">
  <Default Extension="bin" ContentType="image/unknown"/>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notesMasterIdLst>
    <p:notesMasterId r:id="rId40"/>
  </p:notesMasterIdLst>
  <p:handoutMasterIdLst>
    <p:handoutMasterId r:id="rId41"/>
  </p:handoutMasterIdLst>
  <p:sldIdLst>
    <p:sldId id="392" r:id="rId2"/>
    <p:sldId id="334" r:id="rId3"/>
    <p:sldId id="335" r:id="rId4"/>
    <p:sldId id="341" r:id="rId5"/>
    <p:sldId id="365" r:id="rId6"/>
    <p:sldId id="370" r:id="rId7"/>
    <p:sldId id="364" r:id="rId8"/>
    <p:sldId id="344" r:id="rId9"/>
    <p:sldId id="366" r:id="rId10"/>
    <p:sldId id="371" r:id="rId11"/>
    <p:sldId id="376" r:id="rId12"/>
    <p:sldId id="372" r:id="rId13"/>
    <p:sldId id="338" r:id="rId14"/>
    <p:sldId id="340" r:id="rId15"/>
    <p:sldId id="343" r:id="rId16"/>
    <p:sldId id="377" r:id="rId17"/>
    <p:sldId id="347" r:id="rId18"/>
    <p:sldId id="378" r:id="rId19"/>
    <p:sldId id="379" r:id="rId20"/>
    <p:sldId id="381" r:id="rId21"/>
    <p:sldId id="380" r:id="rId22"/>
    <p:sldId id="382" r:id="rId23"/>
    <p:sldId id="383" r:id="rId24"/>
    <p:sldId id="384" r:id="rId25"/>
    <p:sldId id="385" r:id="rId26"/>
    <p:sldId id="386" r:id="rId27"/>
    <p:sldId id="387" r:id="rId28"/>
    <p:sldId id="388" r:id="rId29"/>
    <p:sldId id="389" r:id="rId30"/>
    <p:sldId id="350" r:id="rId31"/>
    <p:sldId id="390" r:id="rId32"/>
    <p:sldId id="358" r:id="rId33"/>
    <p:sldId id="345" r:id="rId34"/>
    <p:sldId id="349" r:id="rId35"/>
    <p:sldId id="346" r:id="rId36"/>
    <p:sldId id="359" r:id="rId37"/>
    <p:sldId id="373" r:id="rId38"/>
    <p:sldId id="391"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41B"/>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redný štý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řední styl 2 – zvýraznění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0" autoAdjust="0"/>
    <p:restoredTop sz="97444" autoAdjust="0"/>
  </p:normalViewPr>
  <p:slideViewPr>
    <p:cSldViewPr snapToGrid="0">
      <p:cViewPr varScale="1">
        <p:scale>
          <a:sx n="99" d="100"/>
          <a:sy n="99" d="100"/>
        </p:scale>
        <p:origin x="108" y="138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266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F027D760-B7D1-4DB2-B48B-98A13B9F75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D93E6E9-3990-4820-B278-281D773D7B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CF81C4-5EE1-4C3E-B2E7-B707042CD80F}" type="datetimeFigureOut">
              <a:rPr lang="cs-CZ" smtClean="0"/>
              <a:t>13.01.2022</a:t>
            </a:fld>
            <a:endParaRPr lang="cs-CZ"/>
          </a:p>
        </p:txBody>
      </p:sp>
      <p:sp>
        <p:nvSpPr>
          <p:cNvPr id="4" name="Zástupný symbol pro zápatí 3">
            <a:extLst>
              <a:ext uri="{FF2B5EF4-FFF2-40B4-BE49-F238E27FC236}">
                <a16:creationId xmlns:a16="http://schemas.microsoft.com/office/drawing/2014/main" id="{50DBAD08-CDBC-4676-8AA6-EDD71D6F48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2B7813C6-024E-4F23-8A26-AD431ADFDD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18AA7C-433E-44F6-9050-A9D3F60595CC}" type="slidenum">
              <a:rPr lang="cs-CZ" smtClean="0"/>
              <a:t>‹#›</a:t>
            </a:fld>
            <a:endParaRPr lang="cs-CZ"/>
          </a:p>
        </p:txBody>
      </p:sp>
    </p:spTree>
    <p:extLst>
      <p:ext uri="{BB962C8B-B14F-4D97-AF65-F5344CB8AC3E}">
        <p14:creationId xmlns:p14="http://schemas.microsoft.com/office/powerpoint/2010/main" val="33226916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hlavičky 1">
            <a:extLst>
              <a:ext uri="{FF2B5EF4-FFF2-40B4-BE49-F238E27FC236}">
                <a16:creationId xmlns:a16="http://schemas.microsoft.com/office/drawing/2014/main" id="{E169075B-CC2A-A246-9BE2-44B3792662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cs-CZ"/>
          </a:p>
        </p:txBody>
      </p:sp>
      <p:sp>
        <p:nvSpPr>
          <p:cNvPr id="3" name="Zástupný symbol dátumu 2">
            <a:extLst>
              <a:ext uri="{FF2B5EF4-FFF2-40B4-BE49-F238E27FC236}">
                <a16:creationId xmlns:a16="http://schemas.microsoft.com/office/drawing/2014/main" id="{0D72DE7B-9807-304E-B113-07106B5FE3F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966E3F7-B81A-E347-899F-ECE6E9467646}" type="datetimeFigureOut">
              <a:rPr lang="cs-CZ"/>
              <a:pPr>
                <a:defRPr/>
              </a:pPr>
              <a:t>13.01.2022</a:t>
            </a:fld>
            <a:endParaRPr lang="cs-CZ"/>
          </a:p>
        </p:txBody>
      </p:sp>
      <p:sp>
        <p:nvSpPr>
          <p:cNvPr id="4" name="Zástupný symbol obrazu snímky 3">
            <a:extLst>
              <a:ext uri="{FF2B5EF4-FFF2-40B4-BE49-F238E27FC236}">
                <a16:creationId xmlns:a16="http://schemas.microsoft.com/office/drawing/2014/main" id="{7C452DB2-D0A0-9048-BA12-FEF1EBDB4BD5}"/>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oznámok 4">
            <a:extLst>
              <a:ext uri="{FF2B5EF4-FFF2-40B4-BE49-F238E27FC236}">
                <a16:creationId xmlns:a16="http://schemas.microsoft.com/office/drawing/2014/main" id="{F1CC6C1C-37F6-1445-88D8-C0C31522382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noProof="0"/>
              <a:t>Upravte štýl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endParaRPr lang="cs-CZ" noProof="0"/>
          </a:p>
        </p:txBody>
      </p:sp>
      <p:sp>
        <p:nvSpPr>
          <p:cNvPr id="6" name="Zástupný symbol päty 5">
            <a:extLst>
              <a:ext uri="{FF2B5EF4-FFF2-40B4-BE49-F238E27FC236}">
                <a16:creationId xmlns:a16="http://schemas.microsoft.com/office/drawing/2014/main" id="{22E57085-77BB-3B47-9F92-3AF9F2BD465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cs-CZ"/>
          </a:p>
        </p:txBody>
      </p:sp>
      <p:sp>
        <p:nvSpPr>
          <p:cNvPr id="7" name="Zástupný symbol čísla snímky 6">
            <a:extLst>
              <a:ext uri="{FF2B5EF4-FFF2-40B4-BE49-F238E27FC236}">
                <a16:creationId xmlns:a16="http://schemas.microsoft.com/office/drawing/2014/main" id="{5A75D23F-AD84-E848-AE8A-0ADFDF92EB9E}"/>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86AC7EC-89F2-3946-BE34-997CEAFD66F6}"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a:t>
            </a:fld>
            <a:endParaRPr lang="cs-CZ" altLang="cs-CZ"/>
          </a:p>
        </p:txBody>
      </p:sp>
    </p:spTree>
    <p:extLst>
      <p:ext uri="{BB962C8B-B14F-4D97-AF65-F5344CB8AC3E}">
        <p14:creationId xmlns:p14="http://schemas.microsoft.com/office/powerpoint/2010/main" val="2836799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10</a:t>
            </a:fld>
            <a:endParaRPr lang="cs-CZ" altLang="cs-CZ"/>
          </a:p>
        </p:txBody>
      </p:sp>
      <p:sp>
        <p:nvSpPr>
          <p:cNvPr id="5" name="Zástupný symbol pro zápatí 4">
            <a:extLst>
              <a:ext uri="{FF2B5EF4-FFF2-40B4-BE49-F238E27FC236}">
                <a16:creationId xmlns:a16="http://schemas.microsoft.com/office/drawing/2014/main" id="{C8F654F9-8BAC-4511-9A93-21F82D85040D}"/>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32467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11</a:t>
            </a:fld>
            <a:endParaRPr lang="cs-CZ" altLang="cs-CZ"/>
          </a:p>
        </p:txBody>
      </p:sp>
      <p:sp>
        <p:nvSpPr>
          <p:cNvPr id="5" name="Zástupný symbol pro zápatí 4">
            <a:extLst>
              <a:ext uri="{FF2B5EF4-FFF2-40B4-BE49-F238E27FC236}">
                <a16:creationId xmlns:a16="http://schemas.microsoft.com/office/drawing/2014/main" id="{2006F532-B4A7-4069-B1E0-61FF4BCC3B3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2607884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12</a:t>
            </a:fld>
            <a:endParaRPr lang="cs-CZ" altLang="cs-CZ"/>
          </a:p>
        </p:txBody>
      </p:sp>
      <p:sp>
        <p:nvSpPr>
          <p:cNvPr id="5" name="Zástupný symbol pro zápatí 4">
            <a:extLst>
              <a:ext uri="{FF2B5EF4-FFF2-40B4-BE49-F238E27FC236}">
                <a16:creationId xmlns:a16="http://schemas.microsoft.com/office/drawing/2014/main" id="{FA2B4333-4B4E-42E0-9CD1-DEC13BF2D20A}"/>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265093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13</a:t>
            </a:fld>
            <a:endParaRPr lang="cs-CZ" altLang="cs-CZ"/>
          </a:p>
        </p:txBody>
      </p:sp>
      <p:sp>
        <p:nvSpPr>
          <p:cNvPr id="5" name="Zástupný symbol pro zápatí 4">
            <a:extLst>
              <a:ext uri="{FF2B5EF4-FFF2-40B4-BE49-F238E27FC236}">
                <a16:creationId xmlns:a16="http://schemas.microsoft.com/office/drawing/2014/main" id="{D583FA01-2EFF-49BA-BB02-B1E5B23DFC75}"/>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67496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14</a:t>
            </a:fld>
            <a:endParaRPr lang="cs-CZ" altLang="cs-CZ"/>
          </a:p>
        </p:txBody>
      </p:sp>
      <p:sp>
        <p:nvSpPr>
          <p:cNvPr id="5" name="Zástupný symbol pro zápatí 4">
            <a:extLst>
              <a:ext uri="{FF2B5EF4-FFF2-40B4-BE49-F238E27FC236}">
                <a16:creationId xmlns:a16="http://schemas.microsoft.com/office/drawing/2014/main" id="{63DF580E-F96D-4575-9AE5-1D3BBDF6533C}"/>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71889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15</a:t>
            </a:fld>
            <a:endParaRPr lang="cs-CZ" altLang="cs-CZ"/>
          </a:p>
        </p:txBody>
      </p:sp>
      <p:sp>
        <p:nvSpPr>
          <p:cNvPr id="5" name="Zástupný symbol pro zápatí 4">
            <a:extLst>
              <a:ext uri="{FF2B5EF4-FFF2-40B4-BE49-F238E27FC236}">
                <a16:creationId xmlns:a16="http://schemas.microsoft.com/office/drawing/2014/main" id="{8E274ACD-2624-4D11-A136-66FE9F72789F}"/>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982224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16</a:t>
            </a:fld>
            <a:endParaRPr lang="cs-CZ" altLang="cs-CZ"/>
          </a:p>
        </p:txBody>
      </p:sp>
      <p:sp>
        <p:nvSpPr>
          <p:cNvPr id="5" name="Zástupný symbol pro zápatí 4">
            <a:extLst>
              <a:ext uri="{FF2B5EF4-FFF2-40B4-BE49-F238E27FC236}">
                <a16:creationId xmlns:a16="http://schemas.microsoft.com/office/drawing/2014/main" id="{04992653-C46A-4B7A-8BF1-DA43CBCE856E}"/>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114686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17</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754678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18</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4148499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19</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840991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a:t>
            </a:fld>
            <a:endParaRPr lang="cs-CZ" altLang="cs-CZ"/>
          </a:p>
        </p:txBody>
      </p:sp>
      <p:sp>
        <p:nvSpPr>
          <p:cNvPr id="5" name="Zástupný symbol pro zápatí 4">
            <a:extLst>
              <a:ext uri="{FF2B5EF4-FFF2-40B4-BE49-F238E27FC236}">
                <a16:creationId xmlns:a16="http://schemas.microsoft.com/office/drawing/2014/main" id="{2DE9089A-0CC8-4D75-B902-49273733765C}"/>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9833288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20</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33696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21</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494231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22</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237410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23</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54265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24</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4113128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25</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47664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26</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0578743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27</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4510193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28</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068045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29</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93269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a:t>
            </a:fld>
            <a:endParaRPr lang="cs-CZ" altLang="cs-CZ"/>
          </a:p>
        </p:txBody>
      </p:sp>
      <p:sp>
        <p:nvSpPr>
          <p:cNvPr id="5" name="Zástupný symbol pro zápatí 4">
            <a:extLst>
              <a:ext uri="{FF2B5EF4-FFF2-40B4-BE49-F238E27FC236}">
                <a16:creationId xmlns:a16="http://schemas.microsoft.com/office/drawing/2014/main" id="{05030123-4C81-4D0A-B6D1-DFB443B709A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592507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30</a:t>
            </a:fld>
            <a:endParaRPr lang="cs-CZ" altLang="cs-CZ"/>
          </a:p>
        </p:txBody>
      </p:sp>
      <p:sp>
        <p:nvSpPr>
          <p:cNvPr id="5" name="Zástupný symbol pro zápatí 4">
            <a:extLst>
              <a:ext uri="{FF2B5EF4-FFF2-40B4-BE49-F238E27FC236}">
                <a16:creationId xmlns:a16="http://schemas.microsoft.com/office/drawing/2014/main" id="{D6BEDEB1-833C-4C8C-AF01-F01DF1DB5769}"/>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301851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31</a:t>
            </a:fld>
            <a:endParaRPr lang="cs-CZ" altLang="cs-CZ"/>
          </a:p>
        </p:txBody>
      </p:sp>
      <p:sp>
        <p:nvSpPr>
          <p:cNvPr id="5" name="Zástupný symbol pro zápatí 4">
            <a:extLst>
              <a:ext uri="{FF2B5EF4-FFF2-40B4-BE49-F238E27FC236}">
                <a16:creationId xmlns:a16="http://schemas.microsoft.com/office/drawing/2014/main" id="{0C1EB16D-0824-4564-A5D8-83B2E9E6B4E2}"/>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28081547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32</a:t>
            </a:fld>
            <a:endParaRPr lang="cs-CZ" altLang="cs-CZ"/>
          </a:p>
        </p:txBody>
      </p:sp>
      <p:sp>
        <p:nvSpPr>
          <p:cNvPr id="5" name="Zástupný symbol pro zápatí 4">
            <a:extLst>
              <a:ext uri="{FF2B5EF4-FFF2-40B4-BE49-F238E27FC236}">
                <a16:creationId xmlns:a16="http://schemas.microsoft.com/office/drawing/2014/main" id="{853D0C16-A8ED-4A3F-9150-88825C8843CD}"/>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15320476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33</a:t>
            </a:fld>
            <a:endParaRPr lang="cs-CZ" altLang="cs-CZ"/>
          </a:p>
        </p:txBody>
      </p:sp>
      <p:sp>
        <p:nvSpPr>
          <p:cNvPr id="5" name="Zástupný symbol pro zápatí 4">
            <a:extLst>
              <a:ext uri="{FF2B5EF4-FFF2-40B4-BE49-F238E27FC236}">
                <a16:creationId xmlns:a16="http://schemas.microsoft.com/office/drawing/2014/main" id="{1F6EAA4D-97AC-404F-8D8C-46B362003097}"/>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487019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34</a:t>
            </a:fld>
            <a:endParaRPr lang="cs-CZ" altLang="cs-CZ"/>
          </a:p>
        </p:txBody>
      </p:sp>
      <p:sp>
        <p:nvSpPr>
          <p:cNvPr id="5" name="Zástupný symbol pro zápatí 4">
            <a:extLst>
              <a:ext uri="{FF2B5EF4-FFF2-40B4-BE49-F238E27FC236}">
                <a16:creationId xmlns:a16="http://schemas.microsoft.com/office/drawing/2014/main" id="{8AA4DDC8-6535-48AC-8B49-F041FFDDAD89}"/>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387961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35</a:t>
            </a:fld>
            <a:endParaRPr lang="cs-CZ" altLang="cs-CZ"/>
          </a:p>
        </p:txBody>
      </p:sp>
      <p:sp>
        <p:nvSpPr>
          <p:cNvPr id="5" name="Zástupný symbol pro zápatí 4">
            <a:extLst>
              <a:ext uri="{FF2B5EF4-FFF2-40B4-BE49-F238E27FC236}">
                <a16:creationId xmlns:a16="http://schemas.microsoft.com/office/drawing/2014/main" id="{213B6E60-A36A-4DA2-92E9-90F260EA185D}"/>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41655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36</a:t>
            </a:fld>
            <a:endParaRPr lang="cs-CZ" altLang="cs-CZ"/>
          </a:p>
        </p:txBody>
      </p:sp>
      <p:sp>
        <p:nvSpPr>
          <p:cNvPr id="5" name="Zástupný symbol pro zápatí 4">
            <a:extLst>
              <a:ext uri="{FF2B5EF4-FFF2-40B4-BE49-F238E27FC236}">
                <a16:creationId xmlns:a16="http://schemas.microsoft.com/office/drawing/2014/main" id="{2C0E827B-704D-4A60-9F19-9AC9C052647C}"/>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7871007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37</a:t>
            </a:fld>
            <a:endParaRPr lang="cs-CZ" altLang="cs-CZ"/>
          </a:p>
        </p:txBody>
      </p:sp>
      <p:sp>
        <p:nvSpPr>
          <p:cNvPr id="5" name="Zástupný symbol pro zápatí 4">
            <a:extLst>
              <a:ext uri="{FF2B5EF4-FFF2-40B4-BE49-F238E27FC236}">
                <a16:creationId xmlns:a16="http://schemas.microsoft.com/office/drawing/2014/main" id="{132CC533-3563-426B-AD26-69BF25CAA42E}"/>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307579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38</a:t>
            </a:fld>
            <a:endParaRPr lang="cs-CZ" altLang="cs-CZ"/>
          </a:p>
        </p:txBody>
      </p:sp>
      <p:sp>
        <p:nvSpPr>
          <p:cNvPr id="5" name="Zástupný symbol pro zápatí 4">
            <a:extLst>
              <a:ext uri="{FF2B5EF4-FFF2-40B4-BE49-F238E27FC236}">
                <a16:creationId xmlns:a16="http://schemas.microsoft.com/office/drawing/2014/main" id="{132CC533-3563-426B-AD26-69BF25CAA42E}"/>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359475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4</a:t>
            </a:fld>
            <a:endParaRPr lang="cs-CZ" altLang="cs-CZ"/>
          </a:p>
        </p:txBody>
      </p:sp>
      <p:sp>
        <p:nvSpPr>
          <p:cNvPr id="5" name="Zástupný symbol pro zápatí 4">
            <a:extLst>
              <a:ext uri="{FF2B5EF4-FFF2-40B4-BE49-F238E27FC236}">
                <a16:creationId xmlns:a16="http://schemas.microsoft.com/office/drawing/2014/main" id="{0E2DC7FD-DA1E-4029-99A7-ED844F30428B}"/>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739180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5</a:t>
            </a:fld>
            <a:endParaRPr lang="cs-CZ" altLang="cs-CZ"/>
          </a:p>
        </p:txBody>
      </p:sp>
      <p:sp>
        <p:nvSpPr>
          <p:cNvPr id="5" name="Zástupný symbol pro zápatí 4">
            <a:extLst>
              <a:ext uri="{FF2B5EF4-FFF2-40B4-BE49-F238E27FC236}">
                <a16:creationId xmlns:a16="http://schemas.microsoft.com/office/drawing/2014/main" id="{01020A0C-8526-49E1-8632-ED86FB54D096}"/>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449470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6</a:t>
            </a:fld>
            <a:endParaRPr lang="cs-CZ" altLang="cs-CZ"/>
          </a:p>
        </p:txBody>
      </p:sp>
      <p:sp>
        <p:nvSpPr>
          <p:cNvPr id="5" name="Zástupný symbol pro zápatí 4">
            <a:extLst>
              <a:ext uri="{FF2B5EF4-FFF2-40B4-BE49-F238E27FC236}">
                <a16:creationId xmlns:a16="http://schemas.microsoft.com/office/drawing/2014/main" id="{C1CFF86C-8226-4DB6-8BB7-E6DE48698EE4}"/>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62620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7</a:t>
            </a:fld>
            <a:endParaRPr lang="cs-CZ" altLang="cs-CZ"/>
          </a:p>
        </p:txBody>
      </p:sp>
      <p:sp>
        <p:nvSpPr>
          <p:cNvPr id="5" name="Zástupný symbol pro zápatí 4">
            <a:extLst>
              <a:ext uri="{FF2B5EF4-FFF2-40B4-BE49-F238E27FC236}">
                <a16:creationId xmlns:a16="http://schemas.microsoft.com/office/drawing/2014/main" id="{03448F72-344B-4373-836F-04262D6EC0AB}"/>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755743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8</a:t>
            </a:fld>
            <a:endParaRPr lang="cs-CZ" altLang="cs-CZ"/>
          </a:p>
        </p:txBody>
      </p:sp>
      <p:sp>
        <p:nvSpPr>
          <p:cNvPr id="5" name="Zástupný symbol pro zápatí 4">
            <a:extLst>
              <a:ext uri="{FF2B5EF4-FFF2-40B4-BE49-F238E27FC236}">
                <a16:creationId xmlns:a16="http://schemas.microsoft.com/office/drawing/2014/main" id="{7985DFC2-7682-467D-B221-0542DD5793E1}"/>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3394150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a:defRPr/>
            </a:pPr>
            <a:fld id="{D86AC7EC-89F2-3946-BE34-997CEAFD66F6}" type="slidenum">
              <a:rPr lang="cs-CZ" altLang="cs-CZ" smtClean="0"/>
              <a:pPr>
                <a:defRPr/>
              </a:pPr>
              <a:t>9</a:t>
            </a:fld>
            <a:endParaRPr lang="cs-CZ" altLang="cs-CZ"/>
          </a:p>
        </p:txBody>
      </p:sp>
      <p:sp>
        <p:nvSpPr>
          <p:cNvPr id="5" name="Zástupný symbol pro zápatí 4">
            <a:extLst>
              <a:ext uri="{FF2B5EF4-FFF2-40B4-BE49-F238E27FC236}">
                <a16:creationId xmlns:a16="http://schemas.microsoft.com/office/drawing/2014/main" id="{E8A10094-89D8-47E5-A11D-6A64AAD320B7}"/>
              </a:ext>
            </a:extLst>
          </p:cNvPr>
          <p:cNvSpPr>
            <a:spLocks noGrp="1"/>
          </p:cNvSpPr>
          <p:nvPr>
            <p:ph type="ftr" sz="quarter" idx="4"/>
          </p:nvPr>
        </p:nvSpPr>
        <p:spPr/>
        <p:txBody>
          <a:bodyPr/>
          <a:lstStyle/>
          <a:p>
            <a:pPr>
              <a:defRPr/>
            </a:pPr>
            <a:endParaRPr lang="cs-CZ"/>
          </a:p>
        </p:txBody>
      </p:sp>
    </p:spTree>
    <p:extLst>
      <p:ext uri="{BB962C8B-B14F-4D97-AF65-F5344CB8AC3E}">
        <p14:creationId xmlns:p14="http://schemas.microsoft.com/office/powerpoint/2010/main" val="695801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pPr>
              <a:defRPr/>
            </a:pPr>
            <a:endParaRPr lang="sk-SK"/>
          </a:p>
        </p:txBody>
      </p:sp>
      <p:sp>
        <p:nvSpPr>
          <p:cNvPr id="5" name="Footer Placeholder 4"/>
          <p:cNvSpPr>
            <a:spLocks noGrp="1"/>
          </p:cNvSpPr>
          <p:nvPr>
            <p:ph type="ftr" sz="quarter" idx="11"/>
          </p:nvPr>
        </p:nvSpPr>
        <p:spPr/>
        <p:txBody>
          <a:bodyPr/>
          <a:lstStyle/>
          <a:p>
            <a:pPr>
              <a:defRPr/>
            </a:pPr>
            <a:r>
              <a:rPr lang="sk-SK"/>
              <a:t>Přednáška č. 2 Charakteristika rozdělení a značení ocelí </a:t>
            </a:r>
          </a:p>
        </p:txBody>
      </p:sp>
      <p:sp>
        <p:nvSpPr>
          <p:cNvPr id="6" name="Slide Number Placeholder 5"/>
          <p:cNvSpPr>
            <a:spLocks noGrp="1"/>
          </p:cNvSpPr>
          <p:nvPr>
            <p:ph type="sldNum" sz="quarter" idx="12"/>
          </p:nvPr>
        </p:nvSpPr>
        <p:spPr/>
        <p:txBody>
          <a:bodyPr/>
          <a:lstStyle/>
          <a:p>
            <a:pPr>
              <a:defRPr/>
            </a:pPr>
            <a:fld id="{4ACB1D7E-5C34-B64F-BD06-258E36215471}" type="slidenum">
              <a:rPr lang="sk-SK" altLang="cs-CZ" smtClean="0"/>
              <a:pPr>
                <a:defRPr/>
              </a:pPr>
              <a:t>‹#›</a:t>
            </a:fld>
            <a:endParaRPr lang="sk-SK" altLang="cs-CZ"/>
          </a:p>
        </p:txBody>
      </p:sp>
    </p:spTree>
    <p:extLst>
      <p:ext uri="{BB962C8B-B14F-4D97-AF65-F5344CB8AC3E}">
        <p14:creationId xmlns:p14="http://schemas.microsoft.com/office/powerpoint/2010/main" val="229454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sk-SK"/>
          </a:p>
        </p:txBody>
      </p:sp>
      <p:sp>
        <p:nvSpPr>
          <p:cNvPr id="5" name="Footer Placeholder 4"/>
          <p:cNvSpPr>
            <a:spLocks noGrp="1"/>
          </p:cNvSpPr>
          <p:nvPr>
            <p:ph type="ftr" sz="quarter" idx="11"/>
          </p:nvPr>
        </p:nvSpPr>
        <p:spPr/>
        <p:txBody>
          <a:bodyPr/>
          <a:lstStyle/>
          <a:p>
            <a:pPr>
              <a:defRPr/>
            </a:pPr>
            <a:r>
              <a:rPr lang="sk-SK"/>
              <a:t>Přednáška č. 2 Charakteristika rozdělení a značení ocelí </a:t>
            </a:r>
          </a:p>
        </p:txBody>
      </p:sp>
      <p:sp>
        <p:nvSpPr>
          <p:cNvPr id="6" name="Slide Number Placeholder 5"/>
          <p:cNvSpPr>
            <a:spLocks noGrp="1"/>
          </p:cNvSpPr>
          <p:nvPr>
            <p:ph type="sldNum" sz="quarter" idx="12"/>
          </p:nvPr>
        </p:nvSpPr>
        <p:spPr/>
        <p:txBody>
          <a:bodyPr/>
          <a:lstStyle/>
          <a:p>
            <a:pPr>
              <a:defRPr/>
            </a:pPr>
            <a:fld id="{4CF86F83-658E-734E-B2D6-C089A0C8927C}" type="slidenum">
              <a:rPr lang="sk-SK" altLang="cs-CZ" smtClean="0"/>
              <a:pPr>
                <a:defRPr/>
              </a:pPr>
              <a:t>‹#›</a:t>
            </a:fld>
            <a:endParaRPr lang="sk-SK" altLang="cs-CZ"/>
          </a:p>
        </p:txBody>
      </p:sp>
    </p:spTree>
    <p:extLst>
      <p:ext uri="{BB962C8B-B14F-4D97-AF65-F5344CB8AC3E}">
        <p14:creationId xmlns:p14="http://schemas.microsoft.com/office/powerpoint/2010/main" val="55943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pPr>
              <a:defRPr/>
            </a:pPr>
            <a:endParaRPr lang="sk-SK"/>
          </a:p>
        </p:txBody>
      </p:sp>
      <p:sp>
        <p:nvSpPr>
          <p:cNvPr id="5" name="Footer Placeholder 4"/>
          <p:cNvSpPr>
            <a:spLocks noGrp="1"/>
          </p:cNvSpPr>
          <p:nvPr>
            <p:ph type="ftr" sz="quarter" idx="11"/>
          </p:nvPr>
        </p:nvSpPr>
        <p:spPr/>
        <p:txBody>
          <a:bodyPr/>
          <a:lstStyle/>
          <a:p>
            <a:pPr>
              <a:defRPr/>
            </a:pPr>
            <a:r>
              <a:rPr lang="sk-SK"/>
              <a:t>Přednáška č. 2 Charakteristika rozdělení a značení ocelí </a:t>
            </a:r>
          </a:p>
        </p:txBody>
      </p:sp>
      <p:sp>
        <p:nvSpPr>
          <p:cNvPr id="6" name="Slide Number Placeholder 5"/>
          <p:cNvSpPr>
            <a:spLocks noGrp="1"/>
          </p:cNvSpPr>
          <p:nvPr>
            <p:ph type="sldNum" sz="quarter" idx="12"/>
          </p:nvPr>
        </p:nvSpPr>
        <p:spPr/>
        <p:txBody>
          <a:bodyPr/>
          <a:lstStyle/>
          <a:p>
            <a:pPr>
              <a:defRPr/>
            </a:pPr>
            <a:fld id="{AFA3E346-8FF3-E940-B041-3BCDA563A3A6}" type="slidenum">
              <a:rPr lang="sk-SK" altLang="cs-CZ" smtClean="0"/>
              <a:pPr>
                <a:defRPr/>
              </a:pPr>
              <a:t>‹#›</a:t>
            </a:fld>
            <a:endParaRPr lang="sk-SK" altLang="cs-CZ"/>
          </a:p>
        </p:txBody>
      </p:sp>
    </p:spTree>
    <p:extLst>
      <p:ext uri="{BB962C8B-B14F-4D97-AF65-F5344CB8AC3E}">
        <p14:creationId xmlns:p14="http://schemas.microsoft.com/office/powerpoint/2010/main" val="2370186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5" name="Footer Placeholder 4"/>
          <p:cNvSpPr>
            <a:spLocks noGrp="1"/>
          </p:cNvSpPr>
          <p:nvPr>
            <p:ph type="ftr" sz="quarter" idx="11"/>
          </p:nvPr>
        </p:nvSpPr>
        <p:spPr>
          <a:xfrm>
            <a:off x="838200" y="6589986"/>
            <a:ext cx="4114800" cy="244585"/>
          </a:xfrm>
        </p:spPr>
        <p:txBody>
          <a:bodyPr/>
          <a:lstStyle/>
          <a:p>
            <a:pPr algn="l">
              <a:defRPr/>
            </a:pPr>
            <a:r>
              <a:rPr lang="sk-SK" dirty="0" err="1"/>
              <a:t>Přednáška</a:t>
            </a:r>
            <a:r>
              <a:rPr lang="sk-SK" dirty="0"/>
              <a:t> č. 2 Charakteristika </a:t>
            </a:r>
            <a:r>
              <a:rPr lang="sk-SK" dirty="0" err="1"/>
              <a:t>rozdělení</a:t>
            </a:r>
            <a:r>
              <a:rPr lang="sk-SK" dirty="0"/>
              <a:t> a značení ocelí </a:t>
            </a:r>
          </a:p>
        </p:txBody>
      </p:sp>
      <p:sp>
        <p:nvSpPr>
          <p:cNvPr id="6" name="Slide Number Placeholder 5"/>
          <p:cNvSpPr>
            <a:spLocks noGrp="1"/>
          </p:cNvSpPr>
          <p:nvPr>
            <p:ph type="sldNum" sz="quarter" idx="12"/>
          </p:nvPr>
        </p:nvSpPr>
        <p:spPr>
          <a:xfrm>
            <a:off x="9448800" y="6595945"/>
            <a:ext cx="2743200" cy="268014"/>
          </a:xfrm>
        </p:spPr>
        <p:txBody>
          <a:bodyPr/>
          <a:lstStyle>
            <a:lvl1pPr>
              <a:defRPr>
                <a:solidFill>
                  <a:schemeClr val="bg1"/>
                </a:solidFill>
              </a:defRPr>
            </a:lvl1pPr>
          </a:lstStyle>
          <a:p>
            <a:pPr>
              <a:defRPr/>
            </a:pPr>
            <a:fld id="{8B7A71C2-0F8F-7841-B85A-445BD80B66CF}" type="slidenum">
              <a:rPr lang="sk-SK" altLang="cs-CZ" smtClean="0"/>
              <a:pPr>
                <a:defRPr/>
              </a:pPr>
              <a:t>‹#›</a:t>
            </a:fld>
            <a:r>
              <a:rPr lang="sk-SK" altLang="cs-CZ" dirty="0"/>
              <a:t>/38</a:t>
            </a:r>
          </a:p>
        </p:txBody>
      </p:sp>
    </p:spTree>
    <p:extLst>
      <p:ext uri="{BB962C8B-B14F-4D97-AF65-F5344CB8AC3E}">
        <p14:creationId xmlns:p14="http://schemas.microsoft.com/office/powerpoint/2010/main" val="3646641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pPr>
              <a:defRPr/>
            </a:pPr>
            <a:endParaRPr lang="sk-SK"/>
          </a:p>
        </p:txBody>
      </p:sp>
      <p:sp>
        <p:nvSpPr>
          <p:cNvPr id="5" name="Footer Placeholder 4"/>
          <p:cNvSpPr>
            <a:spLocks noGrp="1"/>
          </p:cNvSpPr>
          <p:nvPr>
            <p:ph type="ftr" sz="quarter" idx="11"/>
          </p:nvPr>
        </p:nvSpPr>
        <p:spPr/>
        <p:txBody>
          <a:bodyPr/>
          <a:lstStyle/>
          <a:p>
            <a:pPr>
              <a:defRPr/>
            </a:pPr>
            <a:r>
              <a:rPr lang="sk-SK"/>
              <a:t>Přednáška č. 2 Charakteristika rozdělení a značení ocelí </a:t>
            </a:r>
          </a:p>
        </p:txBody>
      </p:sp>
      <p:sp>
        <p:nvSpPr>
          <p:cNvPr id="6" name="Slide Number Placeholder 5"/>
          <p:cNvSpPr>
            <a:spLocks noGrp="1"/>
          </p:cNvSpPr>
          <p:nvPr>
            <p:ph type="sldNum" sz="quarter" idx="12"/>
          </p:nvPr>
        </p:nvSpPr>
        <p:spPr/>
        <p:txBody>
          <a:bodyPr/>
          <a:lstStyle/>
          <a:p>
            <a:pPr>
              <a:defRPr/>
            </a:pPr>
            <a:fld id="{99AD6F78-11B3-2F44-8E28-F00375AFEB20}" type="slidenum">
              <a:rPr lang="sk-SK" altLang="cs-CZ" smtClean="0"/>
              <a:pPr>
                <a:defRPr/>
              </a:pPr>
              <a:t>‹#›</a:t>
            </a:fld>
            <a:endParaRPr lang="sk-SK" altLang="cs-CZ"/>
          </a:p>
        </p:txBody>
      </p:sp>
    </p:spTree>
    <p:extLst>
      <p:ext uri="{BB962C8B-B14F-4D97-AF65-F5344CB8AC3E}">
        <p14:creationId xmlns:p14="http://schemas.microsoft.com/office/powerpoint/2010/main" val="3905422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pPr>
              <a:defRPr/>
            </a:pPr>
            <a:endParaRPr lang="sk-SK"/>
          </a:p>
        </p:txBody>
      </p:sp>
      <p:sp>
        <p:nvSpPr>
          <p:cNvPr id="6" name="Footer Placeholder 5"/>
          <p:cNvSpPr>
            <a:spLocks noGrp="1"/>
          </p:cNvSpPr>
          <p:nvPr>
            <p:ph type="ftr" sz="quarter" idx="11"/>
          </p:nvPr>
        </p:nvSpPr>
        <p:spPr/>
        <p:txBody>
          <a:bodyPr/>
          <a:lstStyle/>
          <a:p>
            <a:pPr>
              <a:defRPr/>
            </a:pPr>
            <a:r>
              <a:rPr lang="sk-SK"/>
              <a:t>Přednáška č. 2 Charakteristika rozdělení a značení ocelí </a:t>
            </a:r>
          </a:p>
        </p:txBody>
      </p:sp>
      <p:sp>
        <p:nvSpPr>
          <p:cNvPr id="7" name="Slide Number Placeholder 6"/>
          <p:cNvSpPr>
            <a:spLocks noGrp="1"/>
          </p:cNvSpPr>
          <p:nvPr>
            <p:ph type="sldNum" sz="quarter" idx="12"/>
          </p:nvPr>
        </p:nvSpPr>
        <p:spPr/>
        <p:txBody>
          <a:bodyPr/>
          <a:lstStyle/>
          <a:p>
            <a:pPr>
              <a:defRPr/>
            </a:pPr>
            <a:fld id="{9899CFDD-4BB7-E040-A703-D885B8F7A5F8}" type="slidenum">
              <a:rPr lang="sk-SK" altLang="cs-CZ" smtClean="0"/>
              <a:pPr>
                <a:defRPr/>
              </a:pPr>
              <a:t>‹#›</a:t>
            </a:fld>
            <a:endParaRPr lang="sk-SK" altLang="cs-CZ"/>
          </a:p>
        </p:txBody>
      </p:sp>
    </p:spTree>
    <p:extLst>
      <p:ext uri="{BB962C8B-B14F-4D97-AF65-F5344CB8AC3E}">
        <p14:creationId xmlns:p14="http://schemas.microsoft.com/office/powerpoint/2010/main" val="1558951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pPr>
              <a:defRPr/>
            </a:pPr>
            <a:endParaRPr lang="sk-SK"/>
          </a:p>
        </p:txBody>
      </p:sp>
      <p:sp>
        <p:nvSpPr>
          <p:cNvPr id="8" name="Footer Placeholder 7"/>
          <p:cNvSpPr>
            <a:spLocks noGrp="1"/>
          </p:cNvSpPr>
          <p:nvPr>
            <p:ph type="ftr" sz="quarter" idx="11"/>
          </p:nvPr>
        </p:nvSpPr>
        <p:spPr/>
        <p:txBody>
          <a:bodyPr/>
          <a:lstStyle/>
          <a:p>
            <a:pPr>
              <a:defRPr/>
            </a:pPr>
            <a:r>
              <a:rPr lang="sk-SK"/>
              <a:t>Přednáška č. 2 Charakteristika rozdělení a značení ocelí </a:t>
            </a:r>
          </a:p>
        </p:txBody>
      </p:sp>
      <p:sp>
        <p:nvSpPr>
          <p:cNvPr id="9" name="Slide Number Placeholder 8"/>
          <p:cNvSpPr>
            <a:spLocks noGrp="1"/>
          </p:cNvSpPr>
          <p:nvPr>
            <p:ph type="sldNum" sz="quarter" idx="12"/>
          </p:nvPr>
        </p:nvSpPr>
        <p:spPr/>
        <p:txBody>
          <a:bodyPr/>
          <a:lstStyle/>
          <a:p>
            <a:pPr>
              <a:defRPr/>
            </a:pPr>
            <a:fld id="{ABAB8B44-A719-9A43-BC2A-4E13B0219636}" type="slidenum">
              <a:rPr lang="sk-SK" altLang="cs-CZ" smtClean="0"/>
              <a:pPr>
                <a:defRPr/>
              </a:pPr>
              <a:t>‹#›</a:t>
            </a:fld>
            <a:endParaRPr lang="sk-SK" altLang="cs-CZ"/>
          </a:p>
        </p:txBody>
      </p:sp>
    </p:spTree>
    <p:extLst>
      <p:ext uri="{BB962C8B-B14F-4D97-AF65-F5344CB8AC3E}">
        <p14:creationId xmlns:p14="http://schemas.microsoft.com/office/powerpoint/2010/main" val="204712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pPr>
              <a:defRPr/>
            </a:pPr>
            <a:endParaRPr lang="sk-SK"/>
          </a:p>
        </p:txBody>
      </p:sp>
      <p:sp>
        <p:nvSpPr>
          <p:cNvPr id="4" name="Footer Placeholder 3"/>
          <p:cNvSpPr>
            <a:spLocks noGrp="1"/>
          </p:cNvSpPr>
          <p:nvPr>
            <p:ph type="ftr" sz="quarter" idx="11"/>
          </p:nvPr>
        </p:nvSpPr>
        <p:spPr/>
        <p:txBody>
          <a:bodyPr/>
          <a:lstStyle/>
          <a:p>
            <a:pPr>
              <a:defRPr/>
            </a:pPr>
            <a:r>
              <a:rPr lang="sk-SK"/>
              <a:t>Přednáška č. 2 Charakteristika rozdělení a značení ocelí </a:t>
            </a:r>
          </a:p>
        </p:txBody>
      </p:sp>
      <p:sp>
        <p:nvSpPr>
          <p:cNvPr id="5" name="Slide Number Placeholder 4"/>
          <p:cNvSpPr>
            <a:spLocks noGrp="1"/>
          </p:cNvSpPr>
          <p:nvPr>
            <p:ph type="sldNum" sz="quarter" idx="12"/>
          </p:nvPr>
        </p:nvSpPr>
        <p:spPr/>
        <p:txBody>
          <a:bodyPr/>
          <a:lstStyle/>
          <a:p>
            <a:pPr>
              <a:defRPr/>
            </a:pPr>
            <a:fld id="{9889CACA-88A4-DF48-B2B1-21296B9A5FCD}" type="slidenum">
              <a:rPr lang="sk-SK" altLang="cs-CZ" smtClean="0"/>
              <a:pPr>
                <a:defRPr/>
              </a:pPr>
              <a:t>‹#›</a:t>
            </a:fld>
            <a:endParaRPr lang="sk-SK" altLang="cs-CZ"/>
          </a:p>
        </p:txBody>
      </p:sp>
    </p:spTree>
    <p:extLst>
      <p:ext uri="{BB962C8B-B14F-4D97-AF65-F5344CB8AC3E}">
        <p14:creationId xmlns:p14="http://schemas.microsoft.com/office/powerpoint/2010/main" val="295081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sk-SK"/>
          </a:p>
        </p:txBody>
      </p:sp>
      <p:sp>
        <p:nvSpPr>
          <p:cNvPr id="3" name="Footer Placeholder 2"/>
          <p:cNvSpPr>
            <a:spLocks noGrp="1"/>
          </p:cNvSpPr>
          <p:nvPr>
            <p:ph type="ftr" sz="quarter" idx="11"/>
          </p:nvPr>
        </p:nvSpPr>
        <p:spPr/>
        <p:txBody>
          <a:bodyPr/>
          <a:lstStyle/>
          <a:p>
            <a:pPr>
              <a:defRPr/>
            </a:pPr>
            <a:r>
              <a:rPr lang="sk-SK"/>
              <a:t>Přednáška č. 2 Charakteristika rozdělení a značení ocelí </a:t>
            </a:r>
          </a:p>
        </p:txBody>
      </p:sp>
      <p:sp>
        <p:nvSpPr>
          <p:cNvPr id="4" name="Slide Number Placeholder 3"/>
          <p:cNvSpPr>
            <a:spLocks noGrp="1"/>
          </p:cNvSpPr>
          <p:nvPr>
            <p:ph type="sldNum" sz="quarter" idx="12"/>
          </p:nvPr>
        </p:nvSpPr>
        <p:spPr/>
        <p:txBody>
          <a:bodyPr/>
          <a:lstStyle/>
          <a:p>
            <a:pPr>
              <a:defRPr/>
            </a:pPr>
            <a:fld id="{C9C4A00B-BB65-9541-BBE2-F2C7D3CA9B0B}" type="slidenum">
              <a:rPr lang="sk-SK" altLang="cs-CZ" smtClean="0"/>
              <a:pPr>
                <a:defRPr/>
              </a:pPr>
              <a:t>‹#›</a:t>
            </a:fld>
            <a:endParaRPr lang="sk-SK" altLang="cs-CZ"/>
          </a:p>
        </p:txBody>
      </p:sp>
    </p:spTree>
    <p:extLst>
      <p:ext uri="{BB962C8B-B14F-4D97-AF65-F5344CB8AC3E}">
        <p14:creationId xmlns:p14="http://schemas.microsoft.com/office/powerpoint/2010/main" val="157867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sk-SK"/>
          </a:p>
        </p:txBody>
      </p:sp>
      <p:sp>
        <p:nvSpPr>
          <p:cNvPr id="6" name="Footer Placeholder 5"/>
          <p:cNvSpPr>
            <a:spLocks noGrp="1"/>
          </p:cNvSpPr>
          <p:nvPr>
            <p:ph type="ftr" sz="quarter" idx="11"/>
          </p:nvPr>
        </p:nvSpPr>
        <p:spPr/>
        <p:txBody>
          <a:bodyPr/>
          <a:lstStyle/>
          <a:p>
            <a:pPr>
              <a:defRPr/>
            </a:pPr>
            <a:r>
              <a:rPr lang="sk-SK"/>
              <a:t>Přednáška č. 2 Charakteristika rozdělení a značení ocelí </a:t>
            </a:r>
          </a:p>
        </p:txBody>
      </p:sp>
      <p:sp>
        <p:nvSpPr>
          <p:cNvPr id="7" name="Slide Number Placeholder 6"/>
          <p:cNvSpPr>
            <a:spLocks noGrp="1"/>
          </p:cNvSpPr>
          <p:nvPr>
            <p:ph type="sldNum" sz="quarter" idx="12"/>
          </p:nvPr>
        </p:nvSpPr>
        <p:spPr/>
        <p:txBody>
          <a:bodyPr/>
          <a:lstStyle/>
          <a:p>
            <a:pPr>
              <a:defRPr/>
            </a:pPr>
            <a:fld id="{72B17D85-8CDA-5F43-89CD-3D83123EFD9B}" type="slidenum">
              <a:rPr lang="sk-SK" altLang="cs-CZ" smtClean="0"/>
              <a:pPr>
                <a:defRPr/>
              </a:pPr>
              <a:t>‹#›</a:t>
            </a:fld>
            <a:endParaRPr lang="sk-SK" altLang="cs-CZ"/>
          </a:p>
        </p:txBody>
      </p:sp>
    </p:spTree>
    <p:extLst>
      <p:ext uri="{BB962C8B-B14F-4D97-AF65-F5344CB8AC3E}">
        <p14:creationId xmlns:p14="http://schemas.microsoft.com/office/powerpoint/2010/main" val="111417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pPr>
              <a:defRPr/>
            </a:pPr>
            <a:endParaRPr lang="sk-SK"/>
          </a:p>
        </p:txBody>
      </p:sp>
      <p:sp>
        <p:nvSpPr>
          <p:cNvPr id="6" name="Footer Placeholder 5"/>
          <p:cNvSpPr>
            <a:spLocks noGrp="1"/>
          </p:cNvSpPr>
          <p:nvPr>
            <p:ph type="ftr" sz="quarter" idx="11"/>
          </p:nvPr>
        </p:nvSpPr>
        <p:spPr/>
        <p:txBody>
          <a:bodyPr/>
          <a:lstStyle/>
          <a:p>
            <a:pPr>
              <a:defRPr/>
            </a:pPr>
            <a:r>
              <a:rPr lang="sk-SK"/>
              <a:t>Přednáška č. 2 Charakteristika rozdělení a značení ocelí </a:t>
            </a:r>
          </a:p>
        </p:txBody>
      </p:sp>
      <p:sp>
        <p:nvSpPr>
          <p:cNvPr id="7" name="Slide Number Placeholder 6"/>
          <p:cNvSpPr>
            <a:spLocks noGrp="1"/>
          </p:cNvSpPr>
          <p:nvPr>
            <p:ph type="sldNum" sz="quarter" idx="12"/>
          </p:nvPr>
        </p:nvSpPr>
        <p:spPr/>
        <p:txBody>
          <a:bodyPr/>
          <a:lstStyle/>
          <a:p>
            <a:pPr>
              <a:defRPr/>
            </a:pPr>
            <a:fld id="{B27303C0-B19C-2B48-9660-EBD0F9BC4F1E}" type="slidenum">
              <a:rPr lang="sk-SK" altLang="cs-CZ" smtClean="0"/>
              <a:pPr>
                <a:defRPr/>
              </a:pPr>
              <a:t>‹#›</a:t>
            </a:fld>
            <a:endParaRPr lang="sk-SK" altLang="cs-CZ"/>
          </a:p>
        </p:txBody>
      </p:sp>
    </p:spTree>
    <p:extLst>
      <p:ext uri="{BB962C8B-B14F-4D97-AF65-F5344CB8AC3E}">
        <p14:creationId xmlns:p14="http://schemas.microsoft.com/office/powerpoint/2010/main" val="809494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sk-SK"/>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sk-SK"/>
              <a:t>Přednáška č. 2 Charakteristika rozdělení a značení ocelí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EEBE5B-DA56-624C-A424-F3D277D4DBAD}" type="slidenum">
              <a:rPr lang="sk-SK" altLang="cs-CZ" smtClean="0"/>
              <a:pPr>
                <a:defRPr/>
              </a:pPr>
              <a:t>‹#›</a:t>
            </a:fld>
            <a:endParaRPr lang="sk-SK" altLang="cs-CZ"/>
          </a:p>
        </p:txBody>
      </p:sp>
    </p:spTree>
    <p:extLst>
      <p:ext uri="{BB962C8B-B14F-4D97-AF65-F5344CB8AC3E}">
        <p14:creationId xmlns:p14="http://schemas.microsoft.com/office/powerpoint/2010/main" val="277591853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bin"/><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0.png"/><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8" Type="http://schemas.openxmlformats.org/officeDocument/2006/relationships/hyperlink" Target="https://dutch.alibaba.com/product-detail/cast-iron-pig-iron-rawiron-steelmaking-60266609762.html" TargetMode="External"/><Relationship Id="rId3" Type="http://schemas.openxmlformats.org/officeDocument/2006/relationships/image" Target="../media/image1.png"/><Relationship Id="rId7" Type="http://schemas.openxmlformats.org/officeDocument/2006/relationships/hyperlink" Target="https://www.justdial.com/Gonda/HSS-Cutting-Tools?hheader=1&amp;hdtext=Recommended%20Products&amp;srcterm=HSS-Cutting-Too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http://www.a-one-seimitsu.co.jp/20210820.pdf" TargetMode="External"/><Relationship Id="rId11" Type="http://schemas.openxmlformats.org/officeDocument/2006/relationships/hyperlink" Target="https://www.vykov.cz/produkt/ceske-budejovice/ocelovy-profil-t-25x25x3-5-s235jr" TargetMode="External"/><Relationship Id="rId5" Type="http://schemas.openxmlformats.org/officeDocument/2006/relationships/hyperlink" Target="https://dnepr.info/uk/news/chp-dubovik-predlagaet-metalloprokat-izgotovlennyj-po-peredovym-tehnologiyam/" TargetMode="External"/><Relationship Id="rId10" Type="http://schemas.openxmlformats.org/officeDocument/2006/relationships/hyperlink" Target="https://novaenergyecco.com/" TargetMode="External"/><Relationship Id="rId4" Type="http://schemas.openxmlformats.org/officeDocument/2006/relationships/hyperlink" Target="http://www.almakmakina.net/hakkimizda/" TargetMode="External"/><Relationship Id="rId9" Type="http://schemas.openxmlformats.org/officeDocument/2006/relationships/hyperlink" Target="https://spanish.alibaba.com/product-detail/met-si-metal-silicon-3303-1600229724728.html"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jenprocestovatele.cz/fakta-o-eiffelovo-vezi-co-jste-mozna-nevedeli-o-oblibene-turisticke-atrakci/" TargetMode="External"/><Relationship Id="rId3" Type="http://schemas.openxmlformats.org/officeDocument/2006/relationships/image" Target="../media/image1.png"/><Relationship Id="rId7" Type="http://schemas.openxmlformats.org/officeDocument/2006/relationships/hyperlink" Target="https://www.nejlevnejsicihly.cz/eshop/produkt/196-kari-sit-ferona-4mm-10x10-3x2m.html#desc"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www.maptechsal.com/index.php?main_page=product_info&amp;products_id=325665" TargetMode="External"/><Relationship Id="rId5" Type="http://schemas.openxmlformats.org/officeDocument/2006/relationships/hyperlink" Target="https://www.alibaba.com/countrysearch/CN/24-metal-pipe.html" TargetMode="External"/><Relationship Id="rId4" Type="http://schemas.openxmlformats.org/officeDocument/2006/relationships/hyperlink" Target="https://discount.onlinestores2021.ru/category?name=okroglo%20svetlo%20vle%C4%8Deno%20%C5%BEelezo%204m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png"/><Relationship Id="rId7"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image" Target="../media/image15.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lstStyle/>
          <a:p>
            <a:r>
              <a:rPr lang="cs-CZ" altLang="cs-CZ" sz="2400" b="1" spc="100" dirty="0">
                <a:solidFill>
                  <a:srgbClr val="98141B"/>
                </a:solidFill>
              </a:rPr>
              <a:t> Vysoká škola technická a ekonomická v Českých Budějovicích</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56954" y="1787237"/>
            <a:ext cx="11116394" cy="1990612"/>
          </a:xfrm>
        </p:spPr>
        <p:txBody>
          <a:bodyPr anchor="b" anchorCtr="0">
            <a:normAutofit fontScale="92500" lnSpcReduction="10000"/>
          </a:bodyPr>
          <a:lstStyle/>
          <a:p>
            <a:pPr marL="0" indent="0" algn="ctr">
              <a:lnSpc>
                <a:spcPct val="100000"/>
              </a:lnSpc>
              <a:spcBef>
                <a:spcPts val="300"/>
              </a:spcBef>
              <a:spcAft>
                <a:spcPts val="300"/>
              </a:spcAft>
              <a:buNone/>
            </a:pPr>
            <a:r>
              <a:rPr lang="cs-CZ" sz="6600" dirty="0">
                <a:latin typeface="Calibri" panose="020F0502020204030204" pitchFamily="34" charset="0"/>
                <a:ea typeface="Calibri" panose="020F0502020204030204" pitchFamily="34" charset="0"/>
                <a:cs typeface="Times New Roman" panose="02020603050405020304" pitchFamily="18" charset="0"/>
              </a:rPr>
              <a:t>Moderní slévárenské</a:t>
            </a:r>
          </a:p>
          <a:p>
            <a:pPr marL="0" indent="0" algn="ctr">
              <a:lnSpc>
                <a:spcPct val="100000"/>
              </a:lnSpc>
              <a:spcBef>
                <a:spcPts val="300"/>
              </a:spcBef>
              <a:spcAft>
                <a:spcPts val="300"/>
              </a:spcAft>
              <a:buNone/>
            </a:pPr>
            <a:r>
              <a:rPr lang="cs-CZ" sz="6600" dirty="0">
                <a:latin typeface="Calibri" panose="020F0502020204030204" pitchFamily="34" charset="0"/>
                <a:ea typeface="Calibri" panose="020F0502020204030204" pitchFamily="34" charset="0"/>
                <a:cs typeface="Times New Roman" panose="02020603050405020304" pitchFamily="18" charset="0"/>
              </a:rPr>
              <a:t>technologie</a:t>
            </a:r>
            <a:endParaRPr lang="cs-CZ" altLang="cs-CZ" sz="66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a:t>
            </a:fld>
            <a:fld id="{31E77A96-41B8-48BF-B2E4-2BF7EFD47B93}" type="slidenum">
              <a:rPr lang="cs-CZ" sz="1400" i="1">
                <a:solidFill>
                  <a:schemeClr val="bg1"/>
                </a:solidFill>
                <a:latin typeface="+mn-lt"/>
              </a:rPr>
              <a:t>1</a:t>
            </a:fld>
            <a:fld id="{97BBEA7B-813E-4FC7-ADFD-C970B934FBBD}" type="slidenum">
              <a:rPr lang="cs-CZ" sz="1400" i="1">
                <a:solidFill>
                  <a:schemeClr val="bg1"/>
                </a:solidFill>
                <a:latin typeface="+mn-lt"/>
              </a:rPr>
              <a:t>1</a:t>
            </a:fld>
            <a:endParaRPr lang="cs-CZ" sz="1400" i="1" dirty="0">
              <a:solidFill>
                <a:schemeClr val="bg1"/>
              </a:solidFill>
              <a:latin typeface="+mn-lt"/>
            </a:endParaRPr>
          </a:p>
        </p:txBody>
      </p:sp>
      <p:sp>
        <p:nvSpPr>
          <p:cNvPr id="10" name="Zástupný symbol pro obsah 2">
            <a:extLst>
              <a:ext uri="{FF2B5EF4-FFF2-40B4-BE49-F238E27FC236}">
                <a16:creationId xmlns:a16="http://schemas.microsoft.com/office/drawing/2014/main" id="{7A826A9D-9A51-43E2-9423-81616755B6DC}"/>
              </a:ext>
            </a:extLst>
          </p:cNvPr>
          <p:cNvSpPr txBox="1">
            <a:spLocks noChangeArrowheads="1"/>
          </p:cNvSpPr>
          <p:nvPr/>
        </p:nvSpPr>
        <p:spPr bwMode="auto">
          <a:xfrm>
            <a:off x="556954" y="4023360"/>
            <a:ext cx="11116394" cy="15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eaLnBrk="1" hangingPunct="1">
              <a:lnSpc>
                <a:spcPct val="100000"/>
              </a:lnSpc>
              <a:spcBef>
                <a:spcPts val="300"/>
              </a:spcBef>
              <a:spcAft>
                <a:spcPts val="300"/>
              </a:spcAft>
              <a:buNone/>
            </a:pPr>
            <a:r>
              <a:rPr lang="cs-CZ" sz="2400" b="1" i="1" spc="100" dirty="0">
                <a:solidFill>
                  <a:srgbClr val="98141B"/>
                </a:solidFill>
                <a:latin typeface="Calibri" panose="020F0502020204030204" pitchFamily="34" charset="0"/>
                <a:ea typeface="Calibri" panose="020F0502020204030204" pitchFamily="34" charset="0"/>
                <a:cs typeface="Times New Roman" panose="02020603050405020304" pitchFamily="18" charset="0"/>
              </a:rPr>
              <a:t>Přednášky pro studijní program Strojírenství</a:t>
            </a:r>
          </a:p>
          <a:p>
            <a:pPr marL="0" indent="0" algn="ctr" eaLnBrk="1" hangingPunct="1">
              <a:lnSpc>
                <a:spcPct val="100000"/>
              </a:lnSpc>
              <a:spcBef>
                <a:spcPts val="300"/>
              </a:spcBef>
              <a:spcAft>
                <a:spcPts val="300"/>
              </a:spcAft>
              <a:buNone/>
            </a:pPr>
            <a:r>
              <a:rPr lang="cs-CZ" sz="2400" b="1" spc="100" dirty="0">
                <a:solidFill>
                  <a:srgbClr val="98141B"/>
                </a:solidFill>
                <a:latin typeface="Calibri" panose="020F0502020204030204" pitchFamily="34" charset="0"/>
                <a:ea typeface="Calibri" panose="020F0502020204030204" pitchFamily="34" charset="0"/>
                <a:cs typeface="Times New Roman" panose="02020603050405020304" pitchFamily="18" charset="0"/>
              </a:rPr>
              <a:t>Doc. Ing. Ladislav SOCHA, Ph.D. a kol.</a:t>
            </a:r>
            <a:endParaRPr lang="cs-CZ" altLang="cs-CZ" sz="2400" b="1" spc="100" dirty="0">
              <a:solidFill>
                <a:srgbClr val="98141B"/>
              </a:solidFill>
            </a:endParaRPr>
          </a:p>
        </p:txBody>
      </p:sp>
      <p:cxnSp>
        <p:nvCxnSpPr>
          <p:cNvPr id="9" name="Přímá spojnice 8">
            <a:extLst>
              <a:ext uri="{FF2B5EF4-FFF2-40B4-BE49-F238E27FC236}">
                <a16:creationId xmlns:a16="http://schemas.microsoft.com/office/drawing/2014/main" id="{8F7C352C-EE08-4B71-B4D5-543525C3B5F9}"/>
              </a:ext>
            </a:extLst>
          </p:cNvPr>
          <p:cNvCxnSpPr>
            <a:cxnSpLocks/>
          </p:cNvCxnSpPr>
          <p:nvPr/>
        </p:nvCxnSpPr>
        <p:spPr>
          <a:xfrm>
            <a:off x="556954" y="3849329"/>
            <a:ext cx="11116394" cy="0"/>
          </a:xfrm>
          <a:prstGeom prst="line">
            <a:avLst/>
          </a:prstGeom>
          <a:ln>
            <a:solidFill>
              <a:srgbClr val="98141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61776"/>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Zkujňování v kyslíkovém konvertoru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10</a:t>
            </a:fld>
            <a:fld id="{31E77A96-41B8-48BF-B2E4-2BF7EFD47B93}" type="slidenum">
              <a:rPr lang="cs-CZ" sz="1400" i="1">
                <a:solidFill>
                  <a:schemeClr val="bg1"/>
                </a:solidFill>
                <a:latin typeface="+mn-lt"/>
              </a:rPr>
              <a:t>10</a:t>
            </a:fld>
            <a:fld id="{97BBEA7B-813E-4FC7-ADFD-C970B934FBBD}" type="slidenum">
              <a:rPr lang="cs-CZ" sz="1400" i="1">
                <a:solidFill>
                  <a:schemeClr val="bg1"/>
                </a:solidFill>
                <a:latin typeface="+mn-lt"/>
              </a:rPr>
              <a:t>10</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5" y="965199"/>
            <a:ext cx="6016438" cy="5466822"/>
          </a:xfrm>
        </p:spPr>
        <p:txBody>
          <a:bodyPr>
            <a:normAutofit/>
          </a:bodyPr>
          <a:lstStyle/>
          <a:p>
            <a:pPr algn="just">
              <a:buClr>
                <a:srgbClr val="98141B"/>
              </a:buClr>
              <a:buFont typeface="Wingdings" panose="05000000000000000000" pitchFamily="2" charset="2"/>
              <a:buChar char="ü"/>
            </a:pPr>
            <a:r>
              <a:rPr lang="cs-CZ" sz="1800" dirty="0">
                <a:ea typeface="Calibri" panose="020F0502020204030204" pitchFamily="34" charset="0"/>
                <a:cs typeface="Calibri" panose="020F0502020204030204" pitchFamily="34" charset="0"/>
              </a:rPr>
              <a:t>Surové železo obsahuje cca 4 hm. % uhlíku a nežádoucí nebo příliš velká množství doprovodných prvků. Při přeměně surového železa a ocelového odpadu na ocel je nutno snížit obsah uhlíku a téměř zcela vyloučit nežádoucí složky. Tento proces se nazývá zkujňování a po zkujňování je ocel podrobena dodatečné úpravě. Nejdůležitější metody zkujňování jsou kyslíkové (v kyslíkových konvertorech) a výroba elektrooceli (v elektrických obloukových pecích)</a:t>
            </a:r>
            <a:endParaRPr lang="cs-CZ" altLang="cs-CZ" sz="1800" dirty="0"/>
          </a:p>
          <a:p>
            <a:pPr algn="just">
              <a:buClr>
                <a:srgbClr val="98141B"/>
              </a:buClr>
              <a:buFont typeface="Wingdings" panose="05000000000000000000" pitchFamily="2" charset="2"/>
              <a:buChar char="ü"/>
            </a:pPr>
            <a:r>
              <a:rPr lang="cs-CZ" altLang="cs-CZ" sz="1800" dirty="0"/>
              <a:t> </a:t>
            </a:r>
            <a:r>
              <a:rPr lang="cs-CZ" sz="1800" dirty="0">
                <a:effectLst/>
                <a:ea typeface="Calibri" panose="020F0502020204030204" pitchFamily="34" charset="0"/>
              </a:rPr>
              <a:t>Časový průběh zkujňování neboli oxidace doprovodných prvků v kyslíkovém konvertoru probíhá následujícím způsobem. Na vsázku v kyslíkovém konvertoru se dmýchá čistý kyslík a dochází na počátku procesu k intenzivní oxidaci křemíku a manganu, přičemž okysličování uhlíku a fosforu je v této fázi pochodu pozvolnější</a:t>
            </a:r>
          </a:p>
          <a:p>
            <a:pPr marL="0" indent="0">
              <a:buClr>
                <a:srgbClr val="98141B"/>
              </a:buClr>
              <a:buNone/>
            </a:pPr>
            <a:endParaRPr lang="cs-CZ" sz="1800" dirty="0">
              <a:effectLst/>
              <a:ea typeface="Calibri" panose="020F0502020204030204" pitchFamily="34" charset="0"/>
            </a:endParaRPr>
          </a:p>
          <a:p>
            <a:pPr>
              <a:buFont typeface="Wingdings" panose="05000000000000000000" pitchFamily="2" charset="2"/>
              <a:buChar char="ü"/>
            </a:pPr>
            <a:endParaRPr lang="cs-CZ" altLang="cs-CZ" sz="2400" dirty="0"/>
          </a:p>
        </p:txBody>
      </p:sp>
      <p:pic>
        <p:nvPicPr>
          <p:cNvPr id="10" name="Obrázek 9">
            <a:extLst>
              <a:ext uri="{FF2B5EF4-FFF2-40B4-BE49-F238E27FC236}">
                <a16:creationId xmlns:a16="http://schemas.microsoft.com/office/drawing/2014/main" id="{53E2298A-6240-4E1F-9B5B-C0466A121452}"/>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6643984" y="1412006"/>
            <a:ext cx="4865407" cy="4013464"/>
          </a:xfrm>
          <a:prstGeom prst="rect">
            <a:avLst/>
          </a:prstGeom>
          <a:ln>
            <a:noFill/>
          </a:ln>
          <a:extLst>
            <a:ext uri="{53640926-AAD7-44D8-BBD7-CCE9431645EC}">
              <a14:shadowObscured xmlns:a14="http://schemas.microsoft.com/office/drawing/2010/main"/>
            </a:ext>
          </a:extLst>
        </p:spPr>
      </p:pic>
      <p:sp>
        <p:nvSpPr>
          <p:cNvPr id="5" name="Zástupný symbol pro číslo snímku 4">
            <a:extLst>
              <a:ext uri="{FF2B5EF4-FFF2-40B4-BE49-F238E27FC236}">
                <a16:creationId xmlns:a16="http://schemas.microsoft.com/office/drawing/2014/main" id="{8D546B09-6233-40DB-9EA1-64E27BE76BEF}"/>
              </a:ext>
            </a:extLst>
          </p:cNvPr>
          <p:cNvSpPr>
            <a:spLocks noGrp="1"/>
          </p:cNvSpPr>
          <p:nvPr>
            <p:ph type="sldNum" sz="quarter" idx="12"/>
          </p:nvPr>
        </p:nvSpPr>
        <p:spPr/>
        <p:txBody>
          <a:bodyPr/>
          <a:lstStyle/>
          <a:p>
            <a:pPr>
              <a:defRPr/>
            </a:pPr>
            <a:fld id="{8B7A71C2-0F8F-7841-B85A-445BD80B66CF}" type="slidenum">
              <a:rPr lang="sk-SK" altLang="cs-CZ" smtClean="0"/>
              <a:pPr>
                <a:defRPr/>
              </a:pPr>
              <a:t>10</a:t>
            </a:fld>
            <a:r>
              <a:rPr lang="sk-SK" altLang="cs-CZ"/>
              <a:t>/38</a:t>
            </a:r>
            <a:endParaRPr lang="sk-SK" altLang="cs-CZ" dirty="0"/>
          </a:p>
        </p:txBody>
      </p:sp>
    </p:spTree>
    <p:extLst>
      <p:ext uri="{BB962C8B-B14F-4D97-AF65-F5344CB8AC3E}">
        <p14:creationId xmlns:p14="http://schemas.microsoft.com/office/powerpoint/2010/main" val="2239633906"/>
      </p:ext>
    </p:extLst>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Zkujňování v kyslíkovém konvertoru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11</a:t>
            </a:fld>
            <a:fld id="{31E77A96-41B8-48BF-B2E4-2BF7EFD47B93}" type="slidenum">
              <a:rPr lang="cs-CZ" sz="1400" i="1">
                <a:solidFill>
                  <a:schemeClr val="bg1"/>
                </a:solidFill>
                <a:latin typeface="+mn-lt"/>
              </a:rPr>
              <a:t>11</a:t>
            </a:fld>
            <a:fld id="{97BBEA7B-813E-4FC7-ADFD-C970B934FBBD}" type="slidenum">
              <a:rPr lang="cs-CZ" sz="1400" i="1">
                <a:solidFill>
                  <a:schemeClr val="bg1"/>
                </a:solidFill>
                <a:latin typeface="+mn-lt"/>
              </a:rPr>
              <a:t>11</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5" y="965199"/>
            <a:ext cx="5669050" cy="5613401"/>
          </a:xfrm>
        </p:spPr>
        <p:txBody>
          <a:bodyPr>
            <a:normAutofit/>
          </a:bodyPr>
          <a:lstStyle/>
          <a:p>
            <a:pPr algn="just">
              <a:buClr>
                <a:srgbClr val="98141B"/>
              </a:buClr>
              <a:buFont typeface="Wingdings" panose="05000000000000000000" pitchFamily="2" charset="2"/>
              <a:buChar char="ü"/>
            </a:pPr>
            <a:r>
              <a:rPr lang="cs-CZ" sz="1800" dirty="0">
                <a:effectLst/>
                <a:ea typeface="Calibri" panose="020F0502020204030204" pitchFamily="34" charset="0"/>
              </a:rPr>
              <a:t>Později v souvislosti s rychlým ohřevem lázně, rychlosti oduhličení a odfosfoření vzrůstají, přitom maximálních hodnot dosahují přibližně v polovině zkujňovací doby. V závěru dmýchání rychlost oduhličení opět klesá. Prakticky v první třetině zkujňovací doby obsah křemíku klesne na nulovou hodnotu, přičemž obsah manganu v posledních dvou třetinách doby foukání se udržuje v určité rovnovážné koncentraci mezi kovem a struskou </a:t>
            </a:r>
          </a:p>
          <a:p>
            <a:pPr algn="just">
              <a:buClr>
                <a:srgbClr val="98141B"/>
              </a:buClr>
              <a:buFont typeface="Wingdings" panose="05000000000000000000" pitchFamily="2" charset="2"/>
              <a:buChar char="ü"/>
            </a:pPr>
            <a:r>
              <a:rPr lang="cs-CZ" sz="1800" dirty="0">
                <a:effectLst/>
                <a:ea typeface="Calibri" panose="020F0502020204030204" pitchFamily="34" charset="0"/>
              </a:rPr>
              <a:t>Uhlík se v průběhu reakcí téměř zcela spaluje na CO a CO</a:t>
            </a:r>
            <a:r>
              <a:rPr lang="cs-CZ" sz="1800" baseline="-25000" dirty="0">
                <a:effectLst/>
                <a:ea typeface="Calibri" panose="020F0502020204030204" pitchFamily="34" charset="0"/>
              </a:rPr>
              <a:t>2</a:t>
            </a:r>
            <a:r>
              <a:rPr lang="cs-CZ" sz="1800" dirty="0">
                <a:effectLst/>
                <a:ea typeface="Calibri" panose="020F0502020204030204" pitchFamily="34" charset="0"/>
              </a:rPr>
              <a:t>, které unikají v plynné formě. Při splnění předepsaného chemického složení a požadované teploty surové oceli se provede odpich do licí pánve a následuje zpracování v rámci sekundární metalurgie</a:t>
            </a:r>
          </a:p>
          <a:p>
            <a:pPr>
              <a:buClr>
                <a:srgbClr val="98141B"/>
              </a:buClr>
              <a:buFont typeface="Wingdings" panose="05000000000000000000" pitchFamily="2" charset="2"/>
              <a:buChar char="ü"/>
            </a:pPr>
            <a:endParaRPr lang="cs-CZ" sz="1800" dirty="0">
              <a:effectLst/>
              <a:ea typeface="Calibri" panose="020F0502020204030204" pitchFamily="34" charset="0"/>
            </a:endParaRPr>
          </a:p>
          <a:p>
            <a:pPr>
              <a:buFont typeface="Wingdings" panose="05000000000000000000" pitchFamily="2" charset="2"/>
              <a:buChar char="ü"/>
            </a:pPr>
            <a:endParaRPr lang="cs-CZ" altLang="cs-CZ" sz="2400" dirty="0"/>
          </a:p>
        </p:txBody>
      </p:sp>
      <p:pic>
        <p:nvPicPr>
          <p:cNvPr id="10" name="Obrázek 9">
            <a:extLst>
              <a:ext uri="{FF2B5EF4-FFF2-40B4-BE49-F238E27FC236}">
                <a16:creationId xmlns:a16="http://schemas.microsoft.com/office/drawing/2014/main" id="{8966974F-7EFE-45CF-B9DC-67DF0A8DF4A7}"/>
              </a:ext>
            </a:extLst>
          </p:cNvPr>
          <p:cNvPicPr/>
          <p:nvPr/>
        </p:nvPicPr>
        <p:blipFill rotWithShape="1">
          <a:blip r:embed="rId4" cstate="print">
            <a:extLst>
              <a:ext uri="{28A0092B-C50C-407E-A947-70E740481C1C}">
                <a14:useLocalDpi xmlns:a14="http://schemas.microsoft.com/office/drawing/2010/main" val="0"/>
              </a:ext>
            </a:extLst>
          </a:blip>
          <a:srcRect/>
          <a:stretch/>
        </p:blipFill>
        <p:spPr bwMode="auto">
          <a:xfrm>
            <a:off x="6643984" y="1214957"/>
            <a:ext cx="4634942" cy="3998523"/>
          </a:xfrm>
          <a:prstGeom prst="rect">
            <a:avLst/>
          </a:prstGeom>
          <a:ln>
            <a:noFill/>
          </a:ln>
          <a:extLst>
            <a:ext uri="{53640926-AAD7-44D8-BBD7-CCE9431645EC}">
              <a14:shadowObscured xmlns:a14="http://schemas.microsoft.com/office/drawing/2010/main"/>
            </a:ext>
          </a:extLst>
        </p:spPr>
      </p:pic>
      <p:sp>
        <p:nvSpPr>
          <p:cNvPr id="5" name="Zástupný symbol pro číslo snímku 4">
            <a:extLst>
              <a:ext uri="{FF2B5EF4-FFF2-40B4-BE49-F238E27FC236}">
                <a16:creationId xmlns:a16="http://schemas.microsoft.com/office/drawing/2014/main" id="{06ADE8CA-658A-4C1C-961F-0932DEEDEAAB}"/>
              </a:ext>
            </a:extLst>
          </p:cNvPr>
          <p:cNvSpPr>
            <a:spLocks noGrp="1"/>
          </p:cNvSpPr>
          <p:nvPr>
            <p:ph type="sldNum" sz="quarter" idx="12"/>
          </p:nvPr>
        </p:nvSpPr>
        <p:spPr/>
        <p:txBody>
          <a:bodyPr/>
          <a:lstStyle/>
          <a:p>
            <a:pPr>
              <a:defRPr/>
            </a:pPr>
            <a:fld id="{8B7A71C2-0F8F-7841-B85A-445BD80B66CF}" type="slidenum">
              <a:rPr lang="sk-SK" altLang="cs-CZ" smtClean="0"/>
              <a:pPr>
                <a:defRPr/>
              </a:pPr>
              <a:t>11</a:t>
            </a:fld>
            <a:r>
              <a:rPr lang="sk-SK" altLang="cs-CZ"/>
              <a:t>/38</a:t>
            </a:r>
            <a:endParaRPr lang="sk-SK" altLang="cs-CZ" dirty="0"/>
          </a:p>
        </p:txBody>
      </p:sp>
    </p:spTree>
    <p:extLst>
      <p:ext uri="{BB962C8B-B14F-4D97-AF65-F5344CB8AC3E}">
        <p14:creationId xmlns:p14="http://schemas.microsoft.com/office/powerpoint/2010/main" val="129294898"/>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Základní suroviny pro výrobu oceli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12</a:t>
            </a:fld>
            <a:fld id="{31E77A96-41B8-48BF-B2E4-2BF7EFD47B93}" type="slidenum">
              <a:rPr lang="cs-CZ" sz="1400" i="1">
                <a:solidFill>
                  <a:schemeClr val="bg1"/>
                </a:solidFill>
                <a:latin typeface="+mn-lt"/>
              </a:rPr>
              <a:t>12</a:t>
            </a:fld>
            <a:fld id="{97BBEA7B-813E-4FC7-ADFD-C970B934FBBD}" type="slidenum">
              <a:rPr lang="cs-CZ" sz="1400" i="1">
                <a:solidFill>
                  <a:schemeClr val="bg1"/>
                </a:solidFill>
                <a:latin typeface="+mn-lt"/>
              </a:rPr>
              <a:t>12</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normAutofit/>
          </a:bodyPr>
          <a:lstStyle/>
          <a:p>
            <a:pPr algn="just">
              <a:buClr>
                <a:srgbClr val="98141B"/>
              </a:buClr>
              <a:buFont typeface="Wingdings" panose="05000000000000000000" pitchFamily="2" charset="2"/>
              <a:buChar char="ü"/>
            </a:pPr>
            <a:r>
              <a:rPr lang="cs-CZ" sz="1800" dirty="0">
                <a:effectLst/>
                <a:ea typeface="Calibri" panose="020F0502020204030204" pitchFamily="34" charset="0"/>
              </a:rPr>
              <a:t>V současném období je mnoho dosud platných ČSN nahrazováno mezinárodně platnými normami ISO a v případě označování materiálů evropskými normami EN. Tento proces bude ještě delší dobu probíhat. Považujeme však za vhodné používat přednostně označování podle ČSN EN (popř. ČSN ISO), a to dle následujících norem:</a:t>
            </a:r>
          </a:p>
          <a:p>
            <a:pPr marL="0" indent="0" algn="just">
              <a:buNone/>
            </a:pPr>
            <a:endParaRPr lang="cs-CZ" sz="1800" dirty="0">
              <a:effectLst/>
              <a:latin typeface="Times New Roman" panose="02020603050405020304" pitchFamily="18" charset="0"/>
              <a:ea typeface="Calibri" panose="020F0502020204030204" pitchFamily="34" charset="0"/>
            </a:endParaRPr>
          </a:p>
          <a:p>
            <a:pPr lvl="0" algn="just">
              <a:lnSpc>
                <a:spcPct val="150000"/>
              </a:lnSpc>
              <a:buClr>
                <a:srgbClr val="98141B"/>
              </a:buClr>
              <a:buFont typeface="Wingdings" panose="05000000000000000000" pitchFamily="2" charset="2"/>
              <a:buChar char="Ø"/>
            </a:pPr>
            <a:r>
              <a:rPr lang="cs-CZ" sz="2000" b="1" spc="-50" dirty="0">
                <a:effectLst/>
                <a:ea typeface="Calibri" panose="020F0502020204030204" pitchFamily="34" charset="0"/>
              </a:rPr>
              <a:t>ČSN EN 10020 Definice a rozdělení ocelí.</a:t>
            </a:r>
            <a:endParaRPr lang="cs-CZ" sz="2000" b="1" dirty="0">
              <a:effectLst/>
              <a:ea typeface="Calibri" panose="020F0502020204030204" pitchFamily="34" charset="0"/>
            </a:endParaRPr>
          </a:p>
          <a:p>
            <a:pPr lvl="0" algn="just">
              <a:lnSpc>
                <a:spcPct val="150000"/>
              </a:lnSpc>
              <a:buClr>
                <a:srgbClr val="98141B"/>
              </a:buClr>
              <a:buFont typeface="Wingdings" panose="05000000000000000000" pitchFamily="2" charset="2"/>
              <a:buChar char="Ø"/>
            </a:pPr>
            <a:r>
              <a:rPr lang="cs-CZ" sz="2000" b="1" spc="-60" dirty="0">
                <a:effectLst/>
                <a:ea typeface="Calibri" panose="020F0502020204030204" pitchFamily="34" charset="0"/>
              </a:rPr>
              <a:t>ČSN EN 10027-1 Systémy označování ocelí. Část 1: Systém zkráceného označování. Základní symboly.</a:t>
            </a:r>
            <a:endParaRPr lang="cs-CZ" sz="2000" b="1" dirty="0">
              <a:effectLst/>
              <a:ea typeface="Calibri" panose="020F0502020204030204" pitchFamily="34" charset="0"/>
            </a:endParaRPr>
          </a:p>
          <a:p>
            <a:pPr lvl="0" algn="just">
              <a:lnSpc>
                <a:spcPct val="150000"/>
              </a:lnSpc>
              <a:spcAft>
                <a:spcPts val="1000"/>
              </a:spcAft>
              <a:buClr>
                <a:srgbClr val="98141B"/>
              </a:buClr>
              <a:buFont typeface="Wingdings" panose="05000000000000000000" pitchFamily="2" charset="2"/>
              <a:buChar char="Ø"/>
            </a:pPr>
            <a:r>
              <a:rPr lang="cs-CZ" sz="2000" b="1" spc="-50" dirty="0">
                <a:effectLst/>
                <a:ea typeface="Calibri" panose="020F0502020204030204" pitchFamily="34" charset="0"/>
              </a:rPr>
              <a:t>ČSN EN 10027-2 Systémy označování ocelí. Část 2: Systém číselného označování.</a:t>
            </a:r>
            <a:endParaRPr lang="cs-CZ" sz="2000" b="1" dirty="0">
              <a:effectLst/>
              <a:ea typeface="Calibri" panose="020F0502020204030204" pitchFamily="34" charset="0"/>
            </a:endParaRPr>
          </a:p>
          <a:p>
            <a:pPr marL="0" indent="0">
              <a:buNone/>
            </a:pPr>
            <a:endParaRPr lang="cs-CZ" sz="1800" dirty="0">
              <a:effectLst/>
              <a:latin typeface="Times New Roman" panose="02020603050405020304" pitchFamily="18" charset="0"/>
              <a:ea typeface="Calibri" panose="020F0502020204030204" pitchFamily="34" charset="0"/>
            </a:endParaRPr>
          </a:p>
          <a:p>
            <a:pPr marL="0" indent="0">
              <a:buNone/>
            </a:pPr>
            <a:endParaRPr lang="cs-CZ" sz="1800" spc="-100" dirty="0">
              <a:effectLst/>
              <a:latin typeface="Times New Roman" panose="02020603050405020304" pitchFamily="18" charset="0"/>
              <a:ea typeface="Calibri" panose="020F0502020204030204" pitchFamily="34" charset="0"/>
            </a:endParaRPr>
          </a:p>
          <a:p>
            <a:pPr>
              <a:buFont typeface="Wingdings" panose="05000000000000000000" pitchFamily="2" charset="2"/>
              <a:buChar char="ü"/>
            </a:pPr>
            <a:endParaRPr lang="cs-CZ" sz="1800" dirty="0">
              <a:effectLst/>
              <a:latin typeface="Times New Roman" panose="02020603050405020304" pitchFamily="18" charset="0"/>
              <a:ea typeface="Calibri" panose="020F0502020204030204" pitchFamily="34" charset="0"/>
            </a:endParaRPr>
          </a:p>
          <a:p>
            <a:pPr>
              <a:buFont typeface="Wingdings" panose="05000000000000000000" pitchFamily="2" charset="2"/>
              <a:buChar char="ü"/>
            </a:pPr>
            <a:endParaRPr lang="cs-CZ" altLang="cs-CZ" sz="2400" dirty="0"/>
          </a:p>
        </p:txBody>
      </p:sp>
      <p:sp>
        <p:nvSpPr>
          <p:cNvPr id="5" name="Zástupný symbol pro číslo snímku 4">
            <a:extLst>
              <a:ext uri="{FF2B5EF4-FFF2-40B4-BE49-F238E27FC236}">
                <a16:creationId xmlns:a16="http://schemas.microsoft.com/office/drawing/2014/main" id="{F48D3695-0623-4DD3-8D85-2FD8025EB72B}"/>
              </a:ext>
            </a:extLst>
          </p:cNvPr>
          <p:cNvSpPr>
            <a:spLocks noGrp="1"/>
          </p:cNvSpPr>
          <p:nvPr>
            <p:ph type="sldNum" sz="quarter" idx="12"/>
          </p:nvPr>
        </p:nvSpPr>
        <p:spPr/>
        <p:txBody>
          <a:bodyPr/>
          <a:lstStyle/>
          <a:p>
            <a:pPr>
              <a:defRPr/>
            </a:pPr>
            <a:fld id="{8B7A71C2-0F8F-7841-B85A-445BD80B66CF}" type="slidenum">
              <a:rPr lang="sk-SK" altLang="cs-CZ" smtClean="0"/>
              <a:pPr>
                <a:defRPr/>
              </a:pPr>
              <a:t>12</a:t>
            </a:fld>
            <a:r>
              <a:rPr lang="sk-SK" altLang="cs-CZ"/>
              <a:t>/38</a:t>
            </a:r>
            <a:endParaRPr lang="sk-SK" altLang="cs-CZ" dirty="0"/>
          </a:p>
        </p:txBody>
      </p:sp>
    </p:spTree>
    <p:extLst>
      <p:ext uri="{BB962C8B-B14F-4D97-AF65-F5344CB8AC3E}">
        <p14:creationId xmlns:p14="http://schemas.microsoft.com/office/powerpoint/2010/main" val="2059641169"/>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Rozdělení ocelí dle ČSN EN 10020</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13</a:t>
            </a:fld>
            <a:fld id="{31E77A96-41B8-48BF-B2E4-2BF7EFD47B93}" type="slidenum">
              <a:rPr lang="cs-CZ" sz="1400" i="1">
                <a:solidFill>
                  <a:schemeClr val="bg1"/>
                </a:solidFill>
                <a:latin typeface="+mn-lt"/>
              </a:rPr>
              <a:t>13</a:t>
            </a:fld>
            <a:fld id="{97BBEA7B-813E-4FC7-ADFD-C970B934FBBD}" type="slidenum">
              <a:rPr lang="cs-CZ" sz="1400" i="1">
                <a:solidFill>
                  <a:schemeClr val="bg1"/>
                </a:solidFill>
                <a:latin typeface="+mn-lt"/>
              </a:rPr>
              <a:t>13</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5" y="965199"/>
            <a:ext cx="6069740" cy="5613401"/>
          </a:xfrm>
        </p:spPr>
        <p:txBody>
          <a:bodyPr/>
          <a:lstStyle/>
          <a:p>
            <a:pPr>
              <a:buClr>
                <a:srgbClr val="983033"/>
              </a:buClr>
              <a:buFont typeface="Wingdings" panose="05000000000000000000" pitchFamily="2" charset="2"/>
              <a:buChar char="ü"/>
            </a:pPr>
            <a:endParaRPr lang="cs-CZ" sz="1800" b="1" i="1" dirty="0">
              <a:solidFill>
                <a:schemeClr val="tx1"/>
              </a:solidFill>
            </a:endParaRPr>
          </a:p>
          <a:p>
            <a:pPr algn="just">
              <a:buClr>
                <a:srgbClr val="983033"/>
              </a:buClr>
              <a:buFont typeface="Wingdings" panose="05000000000000000000" pitchFamily="2" charset="2"/>
              <a:buChar char="ü"/>
            </a:pPr>
            <a:r>
              <a:rPr lang="cs-CZ" sz="1800" b="1" dirty="0">
                <a:solidFill>
                  <a:schemeClr val="tx1"/>
                </a:solidFill>
              </a:rPr>
              <a:t>Oceli obvyklých jakostí:</a:t>
            </a:r>
            <a:r>
              <a:rPr lang="cs-CZ" sz="1800" dirty="0">
                <a:solidFill>
                  <a:schemeClr val="tx1"/>
                </a:solidFill>
              </a:rPr>
              <a:t> </a:t>
            </a:r>
          </a:p>
          <a:p>
            <a:pPr lvl="1" algn="just">
              <a:buClr>
                <a:srgbClr val="983033"/>
              </a:buClr>
              <a:buFont typeface="Wingdings" panose="05000000000000000000" pitchFamily="2" charset="2"/>
              <a:buChar char="Ø"/>
            </a:pPr>
            <a:r>
              <a:rPr lang="cs-CZ" sz="1800" i="1" dirty="0">
                <a:solidFill>
                  <a:schemeClr val="tx1"/>
                </a:solidFill>
              </a:rPr>
              <a:t>Žádné zvláštní užitné vlastnosti </a:t>
            </a:r>
          </a:p>
          <a:p>
            <a:pPr algn="just">
              <a:buClr>
                <a:srgbClr val="983033"/>
              </a:buClr>
              <a:buFont typeface="Wingdings" panose="05000000000000000000" pitchFamily="2" charset="2"/>
              <a:buChar char="ü"/>
            </a:pPr>
            <a:r>
              <a:rPr lang="cs-CZ" sz="1800" b="1" dirty="0">
                <a:solidFill>
                  <a:schemeClr val="tx1"/>
                </a:solidFill>
              </a:rPr>
              <a:t>Nelegované jakostní oceli:</a:t>
            </a:r>
            <a:r>
              <a:rPr lang="cs-CZ" sz="1800" dirty="0">
                <a:solidFill>
                  <a:schemeClr val="tx1"/>
                </a:solidFill>
              </a:rPr>
              <a:t> </a:t>
            </a:r>
          </a:p>
          <a:p>
            <a:pPr lvl="1" algn="just">
              <a:buClr>
                <a:srgbClr val="983033"/>
              </a:buClr>
              <a:buFont typeface="Wingdings" panose="05000000000000000000" pitchFamily="2" charset="2"/>
              <a:buChar char="Ø"/>
            </a:pPr>
            <a:r>
              <a:rPr lang="cs-CZ" sz="1800" i="1" dirty="0">
                <a:solidFill>
                  <a:schemeClr val="tx1"/>
                </a:solidFill>
              </a:rPr>
              <a:t>Mohou být tepelně zpracovávány a mají zvláštní užitné vlastnosti </a:t>
            </a:r>
          </a:p>
          <a:p>
            <a:pPr algn="just">
              <a:buClr>
                <a:srgbClr val="983033"/>
              </a:buClr>
              <a:buFont typeface="Wingdings" panose="05000000000000000000" pitchFamily="2" charset="2"/>
              <a:buChar char="ü"/>
            </a:pPr>
            <a:r>
              <a:rPr lang="cs-CZ" sz="1800" b="1" dirty="0">
                <a:solidFill>
                  <a:schemeClr val="tx1"/>
                </a:solidFill>
              </a:rPr>
              <a:t>Nelegované ušlechtilé oceli:</a:t>
            </a:r>
            <a:r>
              <a:rPr lang="cs-CZ" sz="1800" dirty="0">
                <a:solidFill>
                  <a:schemeClr val="tx1"/>
                </a:solidFill>
              </a:rPr>
              <a:t> </a:t>
            </a:r>
          </a:p>
          <a:p>
            <a:pPr lvl="1" algn="just">
              <a:buClr>
                <a:srgbClr val="983033"/>
              </a:buClr>
              <a:buFont typeface="Wingdings" panose="05000000000000000000" pitchFamily="2" charset="2"/>
              <a:buChar char="Ø"/>
            </a:pPr>
            <a:r>
              <a:rPr lang="cs-CZ" sz="1800" i="1" dirty="0">
                <a:solidFill>
                  <a:schemeClr val="tx1"/>
                </a:solidFill>
              </a:rPr>
              <a:t>Velmi čisté a po tepelném zpracování vykazují rovnoměrnější hodnoty než jakostní oceli </a:t>
            </a:r>
          </a:p>
          <a:p>
            <a:pPr lvl="1" algn="just">
              <a:buClr>
                <a:srgbClr val="983033"/>
              </a:buClr>
              <a:buFont typeface="Wingdings" panose="05000000000000000000" pitchFamily="2" charset="2"/>
              <a:buChar char="Ø"/>
            </a:pPr>
            <a:r>
              <a:rPr lang="cs-CZ" sz="1800" i="1" dirty="0">
                <a:solidFill>
                  <a:schemeClr val="tx1"/>
                </a:solidFill>
              </a:rPr>
              <a:t>Určeny k povrchovému zpracování</a:t>
            </a:r>
          </a:p>
          <a:p>
            <a:pPr algn="just">
              <a:buClr>
                <a:srgbClr val="983033"/>
              </a:buClr>
              <a:buFont typeface="Wingdings" panose="05000000000000000000" pitchFamily="2" charset="2"/>
              <a:buChar char="ü"/>
            </a:pPr>
            <a:r>
              <a:rPr lang="cs-CZ" sz="1800" b="1" dirty="0">
                <a:solidFill>
                  <a:schemeClr val="tx1"/>
                </a:solidFill>
              </a:rPr>
              <a:t>Legované jakostní oceli:</a:t>
            </a:r>
            <a:r>
              <a:rPr lang="cs-CZ" sz="1800" dirty="0">
                <a:solidFill>
                  <a:schemeClr val="tx1"/>
                </a:solidFill>
              </a:rPr>
              <a:t> </a:t>
            </a:r>
          </a:p>
          <a:p>
            <a:pPr lvl="1" algn="just">
              <a:buClr>
                <a:srgbClr val="983033"/>
              </a:buClr>
              <a:buFont typeface="Wingdings" panose="05000000000000000000" pitchFamily="2" charset="2"/>
              <a:buChar char="Ø"/>
            </a:pPr>
            <a:r>
              <a:rPr lang="cs-CZ" sz="1800" i="1" dirty="0">
                <a:solidFill>
                  <a:schemeClr val="tx1"/>
                </a:solidFill>
              </a:rPr>
              <a:t>Např. svařitelné jemnozrnné konstrukční oceli, pružinové oceli, oceli na štětovnice a důlní výztuže aj.</a:t>
            </a:r>
          </a:p>
          <a:p>
            <a:pPr algn="just">
              <a:buClr>
                <a:srgbClr val="983033"/>
              </a:buClr>
              <a:buFont typeface="Wingdings" panose="05000000000000000000" pitchFamily="2" charset="2"/>
              <a:buChar char="ü"/>
            </a:pPr>
            <a:r>
              <a:rPr lang="cs-CZ" sz="1800" b="1" dirty="0">
                <a:solidFill>
                  <a:schemeClr val="tx1"/>
                </a:solidFill>
              </a:rPr>
              <a:t>Legované ušlechtilé oceli:</a:t>
            </a:r>
            <a:endParaRPr lang="cs-CZ" sz="1800" dirty="0">
              <a:solidFill>
                <a:schemeClr val="tx1"/>
              </a:solidFill>
            </a:endParaRPr>
          </a:p>
          <a:p>
            <a:pPr lvl="1" algn="just">
              <a:buClr>
                <a:srgbClr val="983033"/>
              </a:buClr>
              <a:buFont typeface="Wingdings" panose="05000000000000000000" pitchFamily="2" charset="2"/>
              <a:buChar char="Ø"/>
            </a:pPr>
            <a:r>
              <a:rPr lang="cs-CZ" sz="1800" i="1" dirty="0">
                <a:solidFill>
                  <a:schemeClr val="tx1"/>
                </a:solidFill>
              </a:rPr>
              <a:t>Všechny legované oceli kromě legovaných jakostních ocelí</a:t>
            </a:r>
          </a:p>
          <a:p>
            <a:pPr marL="0" indent="0">
              <a:buNone/>
            </a:pPr>
            <a:endParaRPr lang="cs-CZ" altLang="cs-CZ" sz="2400" dirty="0"/>
          </a:p>
        </p:txBody>
      </p:sp>
      <p:sp>
        <p:nvSpPr>
          <p:cNvPr id="5" name="TextovéPole 4">
            <a:extLst>
              <a:ext uri="{FF2B5EF4-FFF2-40B4-BE49-F238E27FC236}">
                <a16:creationId xmlns:a16="http://schemas.microsoft.com/office/drawing/2014/main" id="{8F8AC3E0-D348-41FA-919D-9A8E2945EE05}"/>
              </a:ext>
            </a:extLst>
          </p:cNvPr>
          <p:cNvSpPr txBox="1"/>
          <p:nvPr/>
        </p:nvSpPr>
        <p:spPr>
          <a:xfrm>
            <a:off x="7058722" y="1255711"/>
            <a:ext cx="4165748" cy="1200329"/>
          </a:xfrm>
          <a:prstGeom prst="rect">
            <a:avLst/>
          </a:prstGeom>
          <a:noFill/>
        </p:spPr>
        <p:txBody>
          <a:bodyPr wrap="square" rtlCol="0">
            <a:spAutoFit/>
          </a:bodyPr>
          <a:lstStyle/>
          <a:p>
            <a:pPr marL="285750" indent="-285750" algn="just">
              <a:buClr>
                <a:srgbClr val="98141B"/>
              </a:buClr>
              <a:buFont typeface="Wingdings" panose="05000000000000000000" pitchFamily="2" charset="2"/>
              <a:buChar char="ü"/>
            </a:pPr>
            <a:r>
              <a:rPr lang="cs-CZ" b="1" u="sng" dirty="0"/>
              <a:t>Rozdělení ocelí podle stupně legování: </a:t>
            </a:r>
          </a:p>
          <a:p>
            <a:pPr algn="just"/>
            <a:endParaRPr lang="cs-CZ" dirty="0"/>
          </a:p>
          <a:p>
            <a:pPr marL="285750" indent="-285750" algn="just">
              <a:buClr>
                <a:srgbClr val="98141B"/>
              </a:buClr>
              <a:buFont typeface="Wingdings" panose="05000000000000000000" pitchFamily="2" charset="2"/>
              <a:buChar char="Ø"/>
            </a:pPr>
            <a:r>
              <a:rPr lang="cs-CZ" i="1" dirty="0"/>
              <a:t>Nelegované oceli</a:t>
            </a:r>
          </a:p>
          <a:p>
            <a:pPr marL="285750" indent="-285750" algn="just">
              <a:buClr>
                <a:srgbClr val="98141B"/>
              </a:buClr>
              <a:buFont typeface="Wingdings" panose="05000000000000000000" pitchFamily="2" charset="2"/>
              <a:buChar char="Ø"/>
            </a:pPr>
            <a:r>
              <a:rPr lang="cs-CZ" i="1" dirty="0"/>
              <a:t>Legované oceli</a:t>
            </a:r>
          </a:p>
        </p:txBody>
      </p:sp>
      <p:pic>
        <p:nvPicPr>
          <p:cNvPr id="9" name="Obrázek 8">
            <a:extLst>
              <a:ext uri="{FF2B5EF4-FFF2-40B4-BE49-F238E27FC236}">
                <a16:creationId xmlns:a16="http://schemas.microsoft.com/office/drawing/2014/main" id="{670074F4-89F7-4F10-B99F-5F491A8E2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0494" y="2803022"/>
            <a:ext cx="2781289" cy="1855641"/>
          </a:xfrm>
          <a:prstGeom prst="rect">
            <a:avLst/>
          </a:prstGeom>
        </p:spPr>
      </p:pic>
      <p:pic>
        <p:nvPicPr>
          <p:cNvPr id="11" name="Obrázek 10">
            <a:extLst>
              <a:ext uri="{FF2B5EF4-FFF2-40B4-BE49-F238E27FC236}">
                <a16:creationId xmlns:a16="http://schemas.microsoft.com/office/drawing/2014/main" id="{5726F653-EB1C-4863-B616-2CCF3727DF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43984" y="4365773"/>
            <a:ext cx="1922776" cy="1922776"/>
          </a:xfrm>
          <a:prstGeom prst="rect">
            <a:avLst/>
          </a:prstGeom>
        </p:spPr>
      </p:pic>
      <p:sp>
        <p:nvSpPr>
          <p:cNvPr id="6" name="Zástupný symbol pro číslo snímku 5">
            <a:extLst>
              <a:ext uri="{FF2B5EF4-FFF2-40B4-BE49-F238E27FC236}">
                <a16:creationId xmlns:a16="http://schemas.microsoft.com/office/drawing/2014/main" id="{84E4191C-5AAF-40F9-9062-BA5A10D9017A}"/>
              </a:ext>
            </a:extLst>
          </p:cNvPr>
          <p:cNvSpPr>
            <a:spLocks noGrp="1"/>
          </p:cNvSpPr>
          <p:nvPr>
            <p:ph type="sldNum" sz="quarter" idx="12"/>
          </p:nvPr>
        </p:nvSpPr>
        <p:spPr/>
        <p:txBody>
          <a:bodyPr/>
          <a:lstStyle/>
          <a:p>
            <a:pPr>
              <a:defRPr/>
            </a:pPr>
            <a:fld id="{8B7A71C2-0F8F-7841-B85A-445BD80B66CF}" type="slidenum">
              <a:rPr lang="sk-SK" altLang="cs-CZ" smtClean="0"/>
              <a:pPr>
                <a:defRPr/>
              </a:pPr>
              <a:t>13</a:t>
            </a:fld>
            <a:r>
              <a:rPr lang="sk-SK" altLang="cs-CZ"/>
              <a:t>/38</a:t>
            </a:r>
            <a:endParaRPr lang="sk-SK" altLang="cs-CZ" dirty="0"/>
          </a:p>
        </p:txBody>
      </p:sp>
    </p:spTree>
    <p:extLst>
      <p:ext uri="{BB962C8B-B14F-4D97-AF65-F5344CB8AC3E}">
        <p14:creationId xmlns:p14="http://schemas.microsoft.com/office/powerpoint/2010/main" val="3722527936"/>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Rozdělení ocelí ČSN EN 10020</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14</a:t>
            </a:fld>
            <a:fld id="{31E77A96-41B8-48BF-B2E4-2BF7EFD47B93}" type="slidenum">
              <a:rPr lang="cs-CZ" sz="1400" i="1">
                <a:solidFill>
                  <a:schemeClr val="bg1"/>
                </a:solidFill>
                <a:latin typeface="+mn-lt"/>
              </a:rPr>
              <a:t>14</a:t>
            </a:fld>
            <a:fld id="{97BBEA7B-813E-4FC7-ADFD-C970B934FBBD}" type="slidenum">
              <a:rPr lang="cs-CZ" sz="1400" i="1">
                <a:solidFill>
                  <a:schemeClr val="bg1"/>
                </a:solidFill>
                <a:latin typeface="+mn-lt"/>
              </a:rPr>
              <a:t>14</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dirty="0"/>
              <a:t>Podle použití se oceli dělí na konstrukční a nástrojové oceli </a:t>
            </a:r>
          </a:p>
          <a:p>
            <a:pPr algn="just">
              <a:buClr>
                <a:srgbClr val="98141B"/>
              </a:buClr>
              <a:buFont typeface="Wingdings" panose="05000000000000000000" pitchFamily="2" charset="2"/>
              <a:buChar char="ü"/>
            </a:pPr>
            <a:r>
              <a:rPr lang="cs-CZ" altLang="cs-CZ" sz="1800" dirty="0"/>
              <a:t> Konstrukční oceli jsou buď nelegované nebo legované</a:t>
            </a:r>
          </a:p>
          <a:p>
            <a:pPr algn="just">
              <a:buClr>
                <a:srgbClr val="98141B"/>
              </a:buClr>
              <a:buFont typeface="Wingdings" panose="05000000000000000000" pitchFamily="2" charset="2"/>
              <a:buChar char="ü"/>
            </a:pPr>
            <a:r>
              <a:rPr lang="cs-CZ" altLang="cs-CZ" sz="1800" dirty="0"/>
              <a:t> U nelegovaných konstrukčních ocelí bývá obsah uhlíku max. 0,8 %</a:t>
            </a:r>
          </a:p>
          <a:p>
            <a:pPr algn="just">
              <a:buClr>
                <a:srgbClr val="98141B"/>
              </a:buClr>
              <a:buFont typeface="Wingdings" panose="05000000000000000000" pitchFamily="2" charset="2"/>
              <a:buChar char="ü"/>
            </a:pPr>
            <a:r>
              <a:rPr lang="cs-CZ" altLang="cs-CZ" sz="1800" dirty="0"/>
              <a:t> Konstrukční oceli, které mají obsah uhlíku do 0,25% se nazývají nízkouhlíkové </a:t>
            </a:r>
          </a:p>
          <a:p>
            <a:pPr algn="just">
              <a:buClr>
                <a:srgbClr val="98141B"/>
              </a:buClr>
              <a:buFont typeface="Wingdings" panose="05000000000000000000" pitchFamily="2" charset="2"/>
              <a:buChar char="ü"/>
            </a:pPr>
            <a:r>
              <a:rPr lang="cs-CZ" altLang="cs-CZ" sz="1800" dirty="0"/>
              <a:t> S obsahem od 0,25 – 0,6 % uhlíku se nazývají středně uhlíkové, a nad 0,6 % uhlíku vysokouhlíkové </a:t>
            </a:r>
          </a:p>
          <a:p>
            <a:pPr algn="just">
              <a:buClr>
                <a:srgbClr val="98141B"/>
              </a:buClr>
              <a:buFont typeface="Wingdings" panose="05000000000000000000" pitchFamily="2" charset="2"/>
              <a:buChar char="ü"/>
            </a:pPr>
            <a:r>
              <a:rPr lang="cs-CZ" altLang="cs-CZ" sz="1800" dirty="0"/>
              <a:t> Konstrukční nelegované oceli jsou většinou oceli s vyšším obsahem fosforu a síry</a:t>
            </a:r>
          </a:p>
          <a:p>
            <a:pPr algn="just">
              <a:buClr>
                <a:srgbClr val="98141B"/>
              </a:buClr>
              <a:buFont typeface="Wingdings" panose="05000000000000000000" pitchFamily="2" charset="2"/>
              <a:buChar char="ü"/>
            </a:pPr>
            <a:r>
              <a:rPr lang="cs-CZ" altLang="cs-CZ" sz="1800" dirty="0"/>
              <a:t> Konstrukční legované oceli jsou více čisté, lepší způsob výroby, důkladnější kontrolou a z toho plynou lepší vlastnosti </a:t>
            </a:r>
          </a:p>
          <a:p>
            <a:pPr marL="0" indent="0">
              <a:buNone/>
            </a:pPr>
            <a:endParaRPr lang="cs-CZ" altLang="cs-CZ" sz="2400" dirty="0"/>
          </a:p>
        </p:txBody>
      </p:sp>
      <p:pic>
        <p:nvPicPr>
          <p:cNvPr id="8" name="Obrázek 7">
            <a:extLst>
              <a:ext uri="{FF2B5EF4-FFF2-40B4-BE49-F238E27FC236}">
                <a16:creationId xmlns:a16="http://schemas.microsoft.com/office/drawing/2014/main" id="{D5E1AD14-6AD1-42F1-B0BF-BCBB74B43D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4784" y="3591867"/>
            <a:ext cx="4382429" cy="2696221"/>
          </a:xfrm>
          <a:prstGeom prst="rect">
            <a:avLst/>
          </a:prstGeom>
        </p:spPr>
      </p:pic>
      <p:sp>
        <p:nvSpPr>
          <p:cNvPr id="5" name="Zástupný symbol pro číslo snímku 4">
            <a:extLst>
              <a:ext uri="{FF2B5EF4-FFF2-40B4-BE49-F238E27FC236}">
                <a16:creationId xmlns:a16="http://schemas.microsoft.com/office/drawing/2014/main" id="{49DE7633-585E-4A0F-992F-BE7F54A932A8}"/>
              </a:ext>
            </a:extLst>
          </p:cNvPr>
          <p:cNvSpPr>
            <a:spLocks noGrp="1"/>
          </p:cNvSpPr>
          <p:nvPr>
            <p:ph type="sldNum" sz="quarter" idx="12"/>
          </p:nvPr>
        </p:nvSpPr>
        <p:spPr/>
        <p:txBody>
          <a:bodyPr/>
          <a:lstStyle/>
          <a:p>
            <a:pPr>
              <a:defRPr/>
            </a:pPr>
            <a:fld id="{8B7A71C2-0F8F-7841-B85A-445BD80B66CF}" type="slidenum">
              <a:rPr lang="sk-SK" altLang="cs-CZ" smtClean="0"/>
              <a:pPr>
                <a:defRPr/>
              </a:pPr>
              <a:t>14</a:t>
            </a:fld>
            <a:r>
              <a:rPr lang="sk-SK" altLang="cs-CZ"/>
              <a:t>/38</a:t>
            </a:r>
            <a:endParaRPr lang="sk-SK" altLang="cs-CZ" dirty="0"/>
          </a:p>
        </p:txBody>
      </p:sp>
    </p:spTree>
    <p:extLst>
      <p:ext uri="{BB962C8B-B14F-4D97-AF65-F5344CB8AC3E}">
        <p14:creationId xmlns:p14="http://schemas.microsoft.com/office/powerpoint/2010/main" val="3051090158"/>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Rozdělení ocelí ČSN EN 10020</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15</a:t>
            </a:fld>
            <a:fld id="{31E77A96-41B8-48BF-B2E4-2BF7EFD47B93}" type="slidenum">
              <a:rPr lang="cs-CZ" sz="1400" i="1">
                <a:solidFill>
                  <a:schemeClr val="bg1"/>
                </a:solidFill>
                <a:latin typeface="+mn-lt"/>
              </a:rPr>
              <a:t>15</a:t>
            </a:fld>
            <a:fld id="{97BBEA7B-813E-4FC7-ADFD-C970B934FBBD}" type="slidenum">
              <a:rPr lang="cs-CZ" sz="1400" i="1">
                <a:solidFill>
                  <a:schemeClr val="bg1"/>
                </a:solidFill>
                <a:latin typeface="+mn-lt"/>
              </a:rPr>
              <a:t>15</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dirty="0"/>
              <a:t>Nástrojové oceli jsou nejvíce zastoupené v oblasti nástrojových materiálů. Vlastnosti lze měnit různými chemickými složeními a tepleným zpracováním. Dle chemického složení rozeznáváme nástrojové oceli nelegované uhlíkové, legované a rychlořezné. Tyto oceli musejí mít vysokou tvrdost a pevnost, dostatečnou houževnatost, odolnost proti opotřebení, vhodnou prokalitelnost, dobrou obrobitelnost a leštitelnost. Z těchto důvodů je nutné vyrábět pouze z nejkvalitnějších surovin v elektrických obloukových pecích, indukčních pecích</a:t>
            </a:r>
          </a:p>
          <a:p>
            <a:pPr lvl="1" algn="just">
              <a:buClr>
                <a:srgbClr val="98141B"/>
              </a:buClr>
              <a:buFont typeface="Wingdings" panose="05000000000000000000" pitchFamily="2" charset="2"/>
              <a:buChar char="Ø"/>
            </a:pPr>
            <a:r>
              <a:rPr lang="cs-CZ" altLang="cs-CZ" sz="1800" dirty="0"/>
              <a:t>Nástrojové oceli nelegované obsahují 0,6 – 1,6 % uhlíku a 0,3 % křemíku a manganu. Obsah uhlíku určuje mechanické vlastnosti i strukturu. Nelegované oceli se používají pro ruční obrábění </a:t>
            </a:r>
          </a:p>
          <a:p>
            <a:pPr lvl="1" algn="just">
              <a:buClr>
                <a:srgbClr val="98141B"/>
              </a:buClr>
              <a:buFont typeface="Wingdings" panose="05000000000000000000" pitchFamily="2" charset="2"/>
              <a:buChar char="Ø"/>
            </a:pPr>
            <a:r>
              <a:rPr lang="cs-CZ" altLang="cs-CZ" sz="1800" dirty="0"/>
              <a:t>Nástrojové oceli legované u těchto ocelí jsou legujícími prvky Cr, Mo, W, V přičemž celkový obsah nesmí obsahovat 5%. Výhodou legování je lepší prokalitelnost a tvrdost do teplot 300 °C. Použití těchto ocelí je zejména pro třískové obrábění </a:t>
            </a:r>
          </a:p>
          <a:p>
            <a:pPr lvl="1" algn="just">
              <a:buClr>
                <a:srgbClr val="98141B"/>
              </a:buClr>
              <a:buFont typeface="Wingdings" panose="05000000000000000000" pitchFamily="2" charset="2"/>
              <a:buChar char="Ø"/>
            </a:pPr>
            <a:r>
              <a:rPr lang="cs-CZ" altLang="cs-CZ" sz="1800" dirty="0"/>
              <a:t>Předností rychlořezných ocelí je stabilita vlastností za tepla. Řezné vlastnosti jsou stálé až do 650 °C. Legovány jsou prvky W, Cr, V, Co v celkovém množství nad 20%  </a:t>
            </a:r>
          </a:p>
          <a:p>
            <a:pPr marL="0" indent="0">
              <a:buNone/>
            </a:pPr>
            <a:endParaRPr lang="cs-CZ" altLang="cs-CZ" sz="2400" dirty="0"/>
          </a:p>
        </p:txBody>
      </p:sp>
      <p:pic>
        <p:nvPicPr>
          <p:cNvPr id="8" name="Obrázek 7">
            <a:extLst>
              <a:ext uri="{FF2B5EF4-FFF2-40B4-BE49-F238E27FC236}">
                <a16:creationId xmlns:a16="http://schemas.microsoft.com/office/drawing/2014/main" id="{1ED5494C-0A57-4962-BDBB-A420CFF00D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3666" y="4113553"/>
            <a:ext cx="4592676" cy="2211771"/>
          </a:xfrm>
          <a:prstGeom prst="rect">
            <a:avLst/>
          </a:prstGeom>
        </p:spPr>
      </p:pic>
      <p:sp>
        <p:nvSpPr>
          <p:cNvPr id="5" name="Zástupný symbol pro číslo snímku 4">
            <a:extLst>
              <a:ext uri="{FF2B5EF4-FFF2-40B4-BE49-F238E27FC236}">
                <a16:creationId xmlns:a16="http://schemas.microsoft.com/office/drawing/2014/main" id="{19A41979-7962-4ABD-AFC4-50B8EB652766}"/>
              </a:ext>
            </a:extLst>
          </p:cNvPr>
          <p:cNvSpPr>
            <a:spLocks noGrp="1"/>
          </p:cNvSpPr>
          <p:nvPr>
            <p:ph type="sldNum" sz="quarter" idx="12"/>
          </p:nvPr>
        </p:nvSpPr>
        <p:spPr/>
        <p:txBody>
          <a:bodyPr/>
          <a:lstStyle/>
          <a:p>
            <a:pPr>
              <a:defRPr/>
            </a:pPr>
            <a:fld id="{8B7A71C2-0F8F-7841-B85A-445BD80B66CF}" type="slidenum">
              <a:rPr lang="sk-SK" altLang="cs-CZ" smtClean="0"/>
              <a:pPr>
                <a:defRPr/>
              </a:pPr>
              <a:t>15</a:t>
            </a:fld>
            <a:r>
              <a:rPr lang="sk-SK" altLang="cs-CZ"/>
              <a:t>/38</a:t>
            </a:r>
            <a:endParaRPr lang="sk-SK" altLang="cs-CZ" dirty="0"/>
          </a:p>
        </p:txBody>
      </p:sp>
    </p:spTree>
    <p:extLst>
      <p:ext uri="{BB962C8B-B14F-4D97-AF65-F5344CB8AC3E}">
        <p14:creationId xmlns:p14="http://schemas.microsoft.com/office/powerpoint/2010/main" val="2325072013"/>
      </p:ext>
    </p:extLst>
  </p:cSld>
  <p:clrMapOvr>
    <a:masterClrMapping/>
  </p:clrMapOvr>
  <p:transition spd="slow"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Mezní obsahy prvků dle ČSN EN 10020</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16</a:t>
            </a:fld>
            <a:fld id="{31E77A96-41B8-48BF-B2E4-2BF7EFD47B93}" type="slidenum">
              <a:rPr lang="cs-CZ" sz="1400" i="1">
                <a:solidFill>
                  <a:schemeClr val="bg1"/>
                </a:solidFill>
                <a:latin typeface="+mn-lt"/>
              </a:rPr>
              <a:t>16</a:t>
            </a:fld>
            <a:fld id="{97BBEA7B-813E-4FC7-ADFD-C970B934FBBD}" type="slidenum">
              <a:rPr lang="cs-CZ" sz="1400" i="1">
                <a:solidFill>
                  <a:schemeClr val="bg1"/>
                </a:solidFill>
                <a:latin typeface="+mn-lt"/>
              </a:rPr>
              <a:t>16</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buClr>
                <a:srgbClr val="98141B"/>
              </a:buClr>
              <a:buFont typeface="Wingdings" panose="05000000000000000000" pitchFamily="2" charset="2"/>
              <a:buChar char="ü"/>
            </a:pPr>
            <a:r>
              <a:rPr lang="cs-CZ" altLang="cs-CZ" sz="1800" dirty="0"/>
              <a:t>Norma ČSN EN 10020 rozděluje oceli na legované a nelegované pokud obsah prvků překročí</a:t>
            </a:r>
            <a:r>
              <a:rPr lang="cs-CZ" altLang="cs-CZ" sz="2400" dirty="0"/>
              <a:t> </a:t>
            </a:r>
          </a:p>
          <a:p>
            <a:pPr marL="0" indent="0">
              <a:buNone/>
            </a:pPr>
            <a:endParaRPr lang="cs-CZ" altLang="cs-CZ" sz="2400" dirty="0"/>
          </a:p>
          <a:p>
            <a:pPr marL="0" indent="0">
              <a:buNone/>
            </a:pPr>
            <a:endParaRPr lang="cs-CZ" altLang="cs-CZ" sz="2400" dirty="0"/>
          </a:p>
        </p:txBody>
      </p:sp>
      <p:graphicFrame>
        <p:nvGraphicFramePr>
          <p:cNvPr id="5" name="Tabulka 5">
            <a:extLst>
              <a:ext uri="{FF2B5EF4-FFF2-40B4-BE49-F238E27FC236}">
                <a16:creationId xmlns:a16="http://schemas.microsoft.com/office/drawing/2014/main" id="{B6E7BE78-D936-4757-B940-51F075E13C74}"/>
              </a:ext>
            </a:extLst>
          </p:cNvPr>
          <p:cNvGraphicFramePr>
            <a:graphicFrameLocks noGrp="1"/>
          </p:cNvGraphicFramePr>
          <p:nvPr>
            <p:extLst>
              <p:ext uri="{D42A27DB-BD31-4B8C-83A1-F6EECF244321}">
                <p14:modId xmlns:p14="http://schemas.microsoft.com/office/powerpoint/2010/main" val="2077301555"/>
              </p:ext>
            </p:extLst>
          </p:nvPr>
        </p:nvGraphicFramePr>
        <p:xfrm>
          <a:off x="1997491" y="1815356"/>
          <a:ext cx="8197016" cy="4185830"/>
        </p:xfrm>
        <a:graphic>
          <a:graphicData uri="http://schemas.openxmlformats.org/drawingml/2006/table">
            <a:tbl>
              <a:tblPr firstRow="1" bandRow="1">
                <a:tableStyleId>{5940675A-B579-460E-94D1-54222C63F5DA}</a:tableStyleId>
              </a:tblPr>
              <a:tblGrid>
                <a:gridCol w="5326914">
                  <a:extLst>
                    <a:ext uri="{9D8B030D-6E8A-4147-A177-3AD203B41FA5}">
                      <a16:colId xmlns:a16="http://schemas.microsoft.com/office/drawing/2014/main" val="3901296081"/>
                    </a:ext>
                  </a:extLst>
                </a:gridCol>
                <a:gridCol w="2870102">
                  <a:extLst>
                    <a:ext uri="{9D8B030D-6E8A-4147-A177-3AD203B41FA5}">
                      <a16:colId xmlns:a16="http://schemas.microsoft.com/office/drawing/2014/main" val="3656874141"/>
                    </a:ext>
                  </a:extLst>
                </a:gridCol>
              </a:tblGrid>
              <a:tr h="665039">
                <a:tc>
                  <a:txBody>
                    <a:bodyPr/>
                    <a:lstStyle/>
                    <a:p>
                      <a:pPr algn="ctr">
                        <a:lnSpc>
                          <a:spcPct val="150000"/>
                        </a:lnSpc>
                      </a:pPr>
                      <a:r>
                        <a:rPr lang="cs-CZ" sz="1400" b="1" dirty="0"/>
                        <a:t>Prvek</a:t>
                      </a:r>
                    </a:p>
                  </a:txBody>
                  <a:tcPr anchor="ctr">
                    <a:solidFill>
                      <a:schemeClr val="bg1">
                        <a:lumMod val="75000"/>
                      </a:schemeClr>
                    </a:solidFill>
                  </a:tcPr>
                </a:tc>
                <a:tc>
                  <a:txBody>
                    <a:bodyPr/>
                    <a:lstStyle/>
                    <a:p>
                      <a:pPr algn="ctr"/>
                      <a:r>
                        <a:rPr lang="cs-CZ" sz="1400" b="1" dirty="0"/>
                        <a:t>Limitní obsah</a:t>
                      </a:r>
                    </a:p>
                    <a:p>
                      <a:pPr algn="ctr"/>
                      <a:r>
                        <a:rPr lang="cs-CZ" sz="1400" b="1" dirty="0"/>
                        <a:t>[% hm.]</a:t>
                      </a:r>
                    </a:p>
                  </a:txBody>
                  <a:tcPr anchor="ctr">
                    <a:solidFill>
                      <a:schemeClr val="bg1">
                        <a:lumMod val="75000"/>
                      </a:schemeClr>
                    </a:solidFill>
                  </a:tcPr>
                </a:tc>
                <a:extLst>
                  <a:ext uri="{0D108BD9-81ED-4DB2-BD59-A6C34878D82A}">
                    <a16:rowId xmlns:a16="http://schemas.microsoft.com/office/drawing/2014/main" val="2597016606"/>
                  </a:ext>
                </a:extLst>
              </a:tr>
              <a:tr h="391199">
                <a:tc>
                  <a:txBody>
                    <a:bodyPr/>
                    <a:lstStyle/>
                    <a:p>
                      <a:r>
                        <a:rPr lang="cs-CZ" sz="1400" dirty="0"/>
                        <a:t>B</a:t>
                      </a:r>
                    </a:p>
                  </a:txBody>
                  <a:tcPr anchor="ctr">
                    <a:solidFill>
                      <a:schemeClr val="bg1">
                        <a:lumMod val="95000"/>
                      </a:schemeClr>
                    </a:solidFill>
                  </a:tcPr>
                </a:tc>
                <a:tc>
                  <a:txBody>
                    <a:bodyPr/>
                    <a:lstStyle/>
                    <a:p>
                      <a:pPr algn="ctr"/>
                      <a:r>
                        <a:rPr lang="cs-CZ" sz="1400" dirty="0"/>
                        <a:t>0,0008</a:t>
                      </a:r>
                    </a:p>
                  </a:txBody>
                  <a:tcPr anchor="ctr"/>
                </a:tc>
                <a:extLst>
                  <a:ext uri="{0D108BD9-81ED-4DB2-BD59-A6C34878D82A}">
                    <a16:rowId xmlns:a16="http://schemas.microsoft.com/office/drawing/2014/main" val="3342940959"/>
                  </a:ext>
                </a:extLst>
              </a:tr>
              <a:tr h="391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dirty="0"/>
                        <a:t>La, Zr, a ostatní prvky (s výjimkou: C, P, S, N)</a:t>
                      </a:r>
                    </a:p>
                  </a:txBody>
                  <a:tcPr anchor="ctr">
                    <a:solidFill>
                      <a:schemeClr val="bg1">
                        <a:lumMod val="95000"/>
                      </a:schemeClr>
                    </a:solidFill>
                  </a:tcPr>
                </a:tc>
                <a:tc>
                  <a:txBody>
                    <a:bodyPr/>
                    <a:lstStyle/>
                    <a:p>
                      <a:pPr algn="ctr"/>
                      <a:r>
                        <a:rPr lang="cs-CZ" sz="1400" dirty="0"/>
                        <a:t>0,05</a:t>
                      </a:r>
                    </a:p>
                  </a:txBody>
                  <a:tcPr anchor="ctr"/>
                </a:tc>
                <a:extLst>
                  <a:ext uri="{0D108BD9-81ED-4DB2-BD59-A6C34878D82A}">
                    <a16:rowId xmlns:a16="http://schemas.microsoft.com/office/drawing/2014/main" val="352857385"/>
                  </a:ext>
                </a:extLst>
              </a:tr>
              <a:tr h="391199">
                <a:tc>
                  <a:txBody>
                    <a:bodyPr/>
                    <a:lstStyle/>
                    <a:p>
                      <a:r>
                        <a:rPr lang="cs-CZ" sz="1400" dirty="0"/>
                        <a:t>Nb</a:t>
                      </a:r>
                    </a:p>
                  </a:txBody>
                  <a:tcPr anchor="ctr">
                    <a:solidFill>
                      <a:schemeClr val="bg1">
                        <a:lumMod val="95000"/>
                      </a:schemeClr>
                    </a:solidFill>
                  </a:tcPr>
                </a:tc>
                <a:tc>
                  <a:txBody>
                    <a:bodyPr/>
                    <a:lstStyle/>
                    <a:p>
                      <a:pPr algn="ctr"/>
                      <a:r>
                        <a:rPr lang="cs-CZ" sz="1400" dirty="0"/>
                        <a:t>0,06</a:t>
                      </a:r>
                    </a:p>
                  </a:txBody>
                  <a:tcPr anchor="ctr"/>
                </a:tc>
                <a:extLst>
                  <a:ext uri="{0D108BD9-81ED-4DB2-BD59-A6C34878D82A}">
                    <a16:rowId xmlns:a16="http://schemas.microsoft.com/office/drawing/2014/main" val="1427010227"/>
                  </a:ext>
                </a:extLst>
              </a:tr>
              <a:tr h="391199">
                <a:tc>
                  <a:txBody>
                    <a:bodyPr/>
                    <a:lstStyle/>
                    <a:p>
                      <a:r>
                        <a:rPr lang="cs-CZ" sz="1400" dirty="0"/>
                        <a:t>Mo</a:t>
                      </a:r>
                    </a:p>
                  </a:txBody>
                  <a:tcPr anchor="ctr">
                    <a:solidFill>
                      <a:schemeClr val="bg1">
                        <a:lumMod val="95000"/>
                      </a:schemeClr>
                    </a:solidFill>
                  </a:tcPr>
                </a:tc>
                <a:tc>
                  <a:txBody>
                    <a:bodyPr/>
                    <a:lstStyle/>
                    <a:p>
                      <a:pPr algn="ctr"/>
                      <a:r>
                        <a:rPr lang="cs-CZ" sz="1400" dirty="0"/>
                        <a:t>0,08</a:t>
                      </a:r>
                    </a:p>
                  </a:txBody>
                  <a:tcPr anchor="ctr"/>
                </a:tc>
                <a:extLst>
                  <a:ext uri="{0D108BD9-81ED-4DB2-BD59-A6C34878D82A}">
                    <a16:rowId xmlns:a16="http://schemas.microsoft.com/office/drawing/2014/main" val="1579909883"/>
                  </a:ext>
                </a:extLst>
              </a:tr>
              <a:tr h="391199">
                <a:tc>
                  <a:txBody>
                    <a:bodyPr/>
                    <a:lstStyle/>
                    <a:p>
                      <a:r>
                        <a:rPr lang="cs-CZ" sz="1400" dirty="0"/>
                        <a:t>Al, Bi, Se, Te, V, Co, W</a:t>
                      </a:r>
                    </a:p>
                  </a:txBody>
                  <a:tcPr anchor="ctr">
                    <a:solidFill>
                      <a:schemeClr val="bg1">
                        <a:lumMod val="95000"/>
                      </a:schemeClr>
                    </a:solidFill>
                  </a:tcPr>
                </a:tc>
                <a:tc>
                  <a:txBody>
                    <a:bodyPr/>
                    <a:lstStyle/>
                    <a:p>
                      <a:pPr algn="ctr"/>
                      <a:r>
                        <a:rPr lang="cs-CZ" sz="1400" dirty="0"/>
                        <a:t>0,1</a:t>
                      </a:r>
                    </a:p>
                  </a:txBody>
                  <a:tcPr anchor="ctr"/>
                </a:tc>
                <a:extLst>
                  <a:ext uri="{0D108BD9-81ED-4DB2-BD59-A6C34878D82A}">
                    <a16:rowId xmlns:a16="http://schemas.microsoft.com/office/drawing/2014/main" val="1112458171"/>
                  </a:ext>
                </a:extLst>
              </a:tr>
              <a:tr h="391199">
                <a:tc>
                  <a:txBody>
                    <a:bodyPr/>
                    <a:lstStyle/>
                    <a:p>
                      <a:r>
                        <a:rPr lang="cs-CZ" sz="1400" dirty="0"/>
                        <a:t>Ni, Cr</a:t>
                      </a:r>
                    </a:p>
                  </a:txBody>
                  <a:tcPr anchor="ctr">
                    <a:solidFill>
                      <a:schemeClr val="bg1">
                        <a:lumMod val="95000"/>
                      </a:schemeClr>
                    </a:solidFill>
                  </a:tcPr>
                </a:tc>
                <a:tc>
                  <a:txBody>
                    <a:bodyPr/>
                    <a:lstStyle/>
                    <a:p>
                      <a:pPr algn="ctr"/>
                      <a:r>
                        <a:rPr lang="cs-CZ" sz="1400" dirty="0"/>
                        <a:t>0,3</a:t>
                      </a:r>
                    </a:p>
                  </a:txBody>
                  <a:tcPr anchor="ctr"/>
                </a:tc>
                <a:extLst>
                  <a:ext uri="{0D108BD9-81ED-4DB2-BD59-A6C34878D82A}">
                    <a16:rowId xmlns:a16="http://schemas.microsoft.com/office/drawing/2014/main" val="4157806892"/>
                  </a:ext>
                </a:extLst>
              </a:tr>
              <a:tr h="391199">
                <a:tc>
                  <a:txBody>
                    <a:bodyPr/>
                    <a:lstStyle/>
                    <a:p>
                      <a:r>
                        <a:rPr lang="cs-CZ" sz="1400" dirty="0"/>
                        <a:t>Cu, Pb</a:t>
                      </a:r>
                    </a:p>
                  </a:txBody>
                  <a:tcPr anchor="ctr">
                    <a:solidFill>
                      <a:schemeClr val="bg1">
                        <a:lumMod val="95000"/>
                      </a:schemeClr>
                    </a:solidFill>
                  </a:tcPr>
                </a:tc>
                <a:tc>
                  <a:txBody>
                    <a:bodyPr/>
                    <a:lstStyle/>
                    <a:p>
                      <a:pPr algn="ctr"/>
                      <a:r>
                        <a:rPr lang="cs-CZ" sz="1400" dirty="0"/>
                        <a:t>0,4</a:t>
                      </a:r>
                    </a:p>
                  </a:txBody>
                  <a:tcPr anchor="ctr"/>
                </a:tc>
                <a:extLst>
                  <a:ext uri="{0D108BD9-81ED-4DB2-BD59-A6C34878D82A}">
                    <a16:rowId xmlns:a16="http://schemas.microsoft.com/office/drawing/2014/main" val="1381862224"/>
                  </a:ext>
                </a:extLst>
              </a:tr>
              <a:tr h="391199">
                <a:tc>
                  <a:txBody>
                    <a:bodyPr/>
                    <a:lstStyle/>
                    <a:p>
                      <a:r>
                        <a:rPr lang="cs-CZ" sz="1400" dirty="0"/>
                        <a:t>Si</a:t>
                      </a:r>
                    </a:p>
                  </a:txBody>
                  <a:tcPr anchor="ctr">
                    <a:solidFill>
                      <a:schemeClr val="bg1">
                        <a:lumMod val="95000"/>
                      </a:schemeClr>
                    </a:solidFill>
                  </a:tcPr>
                </a:tc>
                <a:tc>
                  <a:txBody>
                    <a:bodyPr/>
                    <a:lstStyle/>
                    <a:p>
                      <a:pPr algn="ctr"/>
                      <a:r>
                        <a:rPr lang="cs-CZ" sz="1400" dirty="0"/>
                        <a:t>0,5</a:t>
                      </a:r>
                    </a:p>
                  </a:txBody>
                  <a:tcPr anchor="ctr"/>
                </a:tc>
                <a:extLst>
                  <a:ext uri="{0D108BD9-81ED-4DB2-BD59-A6C34878D82A}">
                    <a16:rowId xmlns:a16="http://schemas.microsoft.com/office/drawing/2014/main" val="3774793469"/>
                  </a:ext>
                </a:extLst>
              </a:tr>
              <a:tr h="391199">
                <a:tc>
                  <a:txBody>
                    <a:bodyPr/>
                    <a:lstStyle/>
                    <a:p>
                      <a:r>
                        <a:rPr lang="cs-CZ" sz="1400" dirty="0"/>
                        <a:t>Mn</a:t>
                      </a:r>
                    </a:p>
                  </a:txBody>
                  <a:tcPr anchor="ctr">
                    <a:solidFill>
                      <a:schemeClr val="bg1">
                        <a:lumMod val="95000"/>
                      </a:schemeClr>
                    </a:solidFill>
                  </a:tcPr>
                </a:tc>
                <a:tc>
                  <a:txBody>
                    <a:bodyPr/>
                    <a:lstStyle/>
                    <a:p>
                      <a:pPr algn="ctr"/>
                      <a:r>
                        <a:rPr lang="cs-CZ" sz="1400" dirty="0"/>
                        <a:t>1,65</a:t>
                      </a:r>
                    </a:p>
                  </a:txBody>
                  <a:tcPr anchor="ctr"/>
                </a:tc>
                <a:extLst>
                  <a:ext uri="{0D108BD9-81ED-4DB2-BD59-A6C34878D82A}">
                    <a16:rowId xmlns:a16="http://schemas.microsoft.com/office/drawing/2014/main" val="497143557"/>
                  </a:ext>
                </a:extLst>
              </a:tr>
            </a:tbl>
          </a:graphicData>
        </a:graphic>
      </p:graphicFrame>
      <p:sp>
        <p:nvSpPr>
          <p:cNvPr id="6" name="Zástupný symbol pro číslo snímku 5">
            <a:extLst>
              <a:ext uri="{FF2B5EF4-FFF2-40B4-BE49-F238E27FC236}">
                <a16:creationId xmlns:a16="http://schemas.microsoft.com/office/drawing/2014/main" id="{7F895DAF-FC5D-4533-8507-51C0AB78355F}"/>
              </a:ext>
            </a:extLst>
          </p:cNvPr>
          <p:cNvSpPr>
            <a:spLocks noGrp="1"/>
          </p:cNvSpPr>
          <p:nvPr>
            <p:ph type="sldNum" sz="quarter" idx="12"/>
          </p:nvPr>
        </p:nvSpPr>
        <p:spPr/>
        <p:txBody>
          <a:bodyPr/>
          <a:lstStyle/>
          <a:p>
            <a:pPr>
              <a:defRPr/>
            </a:pPr>
            <a:fld id="{8B7A71C2-0F8F-7841-B85A-445BD80B66CF}" type="slidenum">
              <a:rPr lang="sk-SK" altLang="cs-CZ" smtClean="0"/>
              <a:pPr>
                <a:defRPr/>
              </a:pPr>
              <a:t>16</a:t>
            </a:fld>
            <a:r>
              <a:rPr lang="sk-SK" altLang="cs-CZ"/>
              <a:t>/38</a:t>
            </a:r>
            <a:endParaRPr lang="sk-SK" altLang="cs-CZ" dirty="0"/>
          </a:p>
        </p:txBody>
      </p:sp>
    </p:spTree>
    <p:extLst>
      <p:ext uri="{BB962C8B-B14F-4D97-AF65-F5344CB8AC3E}">
        <p14:creationId xmlns:p14="http://schemas.microsoft.com/office/powerpoint/2010/main" val="840770311"/>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17</a:t>
            </a:fld>
            <a:fld id="{31E77A96-41B8-48BF-B2E4-2BF7EFD47B93}" type="slidenum">
              <a:rPr lang="cs-CZ" sz="1400" i="1">
                <a:solidFill>
                  <a:schemeClr val="bg1"/>
                </a:solidFill>
                <a:latin typeface="+mn-lt"/>
              </a:rPr>
              <a:t>17</a:t>
            </a:fld>
            <a:fld id="{97BBEA7B-813E-4FC7-ADFD-C970B934FBBD}" type="slidenum">
              <a:rPr lang="cs-CZ" sz="1400" i="1">
                <a:solidFill>
                  <a:schemeClr val="bg1"/>
                </a:solidFill>
                <a:latin typeface="+mn-lt"/>
              </a:rPr>
              <a:t>17</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dirty="0"/>
              <a:t>Struktura evropských značek ocelí </a:t>
            </a:r>
          </a:p>
          <a:p>
            <a:pPr algn="just">
              <a:buClr>
                <a:srgbClr val="98141B"/>
              </a:buClr>
              <a:buFont typeface="Wingdings" panose="05000000000000000000" pitchFamily="2" charset="2"/>
              <a:buChar char="ü"/>
            </a:pPr>
            <a:endParaRPr lang="cs-CZ" altLang="cs-CZ" sz="1800" dirty="0"/>
          </a:p>
          <a:p>
            <a:pPr algn="just">
              <a:buClr>
                <a:srgbClr val="98141B"/>
              </a:buClr>
              <a:buFont typeface="Wingdings" panose="05000000000000000000" pitchFamily="2" charset="2"/>
              <a:buChar char="ü"/>
            </a:pPr>
            <a:r>
              <a:rPr lang="cs-CZ" altLang="cs-CZ" sz="1800" dirty="0"/>
              <a:t> Značky dle použití, mechanických nebo fyzikálních vlastností podle ČSN EN 10027-1 </a:t>
            </a:r>
          </a:p>
          <a:p>
            <a:pPr algn="just">
              <a:buClr>
                <a:srgbClr val="98141B"/>
              </a:buClr>
              <a:buFont typeface="Wingdings" panose="05000000000000000000" pitchFamily="2" charset="2"/>
              <a:buChar char="ü"/>
            </a:pPr>
            <a:endParaRPr lang="cs-CZ" altLang="cs-CZ" sz="1800" dirty="0"/>
          </a:p>
          <a:p>
            <a:pPr algn="just">
              <a:buClr>
                <a:srgbClr val="98141B"/>
              </a:buClr>
              <a:buFont typeface="Wingdings" panose="05000000000000000000" pitchFamily="2" charset="2"/>
              <a:buChar char="ü"/>
            </a:pPr>
            <a:r>
              <a:rPr lang="cs-CZ" altLang="cs-CZ" sz="1800" dirty="0"/>
              <a:t> </a:t>
            </a:r>
            <a:r>
              <a:rPr lang="cs-CZ" altLang="cs-CZ" sz="1800" b="1" dirty="0"/>
              <a:t>Schéma značky: </a:t>
            </a:r>
          </a:p>
          <a:p>
            <a:pPr marL="0" indent="0">
              <a:buNone/>
            </a:pPr>
            <a:endParaRPr lang="cs-CZ" altLang="cs-CZ" sz="2400" dirty="0"/>
          </a:p>
          <a:p>
            <a:pPr marL="0" indent="0">
              <a:buNone/>
            </a:pPr>
            <a:endParaRPr lang="cs-CZ" altLang="cs-CZ" sz="2400" dirty="0"/>
          </a:p>
        </p:txBody>
      </p:sp>
      <p:pic>
        <p:nvPicPr>
          <p:cNvPr id="5" name="Obrázek 4">
            <a:extLst>
              <a:ext uri="{FF2B5EF4-FFF2-40B4-BE49-F238E27FC236}">
                <a16:creationId xmlns:a16="http://schemas.microsoft.com/office/drawing/2014/main" id="{656A7F61-7C32-45FC-906D-9F417A6918C5}"/>
              </a:ext>
            </a:extLst>
          </p:cNvPr>
          <p:cNvPicPr>
            <a:picLocks noChangeAspect="1"/>
          </p:cNvPicPr>
          <p:nvPr/>
        </p:nvPicPr>
        <p:blipFill>
          <a:blip r:embed="rId4"/>
          <a:stretch>
            <a:fillRect/>
          </a:stretch>
        </p:blipFill>
        <p:spPr>
          <a:xfrm>
            <a:off x="947481" y="2810639"/>
            <a:ext cx="10297036" cy="1560711"/>
          </a:xfrm>
          <a:prstGeom prst="rect">
            <a:avLst/>
          </a:prstGeom>
        </p:spPr>
      </p:pic>
      <p:sp>
        <p:nvSpPr>
          <p:cNvPr id="12" name="TextovéPole 11">
            <a:extLst>
              <a:ext uri="{FF2B5EF4-FFF2-40B4-BE49-F238E27FC236}">
                <a16:creationId xmlns:a16="http://schemas.microsoft.com/office/drawing/2014/main" id="{F004DE7D-E05C-4B3D-B7D8-0661FD905F4E}"/>
              </a:ext>
            </a:extLst>
          </p:cNvPr>
          <p:cNvSpPr txBox="1"/>
          <p:nvPr/>
        </p:nvSpPr>
        <p:spPr>
          <a:xfrm>
            <a:off x="241103" y="4839594"/>
            <a:ext cx="11641391" cy="738664"/>
          </a:xfrm>
          <a:prstGeom prst="rect">
            <a:avLst/>
          </a:prstGeom>
          <a:noFill/>
        </p:spPr>
        <p:txBody>
          <a:bodyPr wrap="square">
            <a:spAutoFit/>
          </a:bodyPr>
          <a:lstStyle/>
          <a:p>
            <a:pPr algn="just">
              <a:buClr>
                <a:srgbClr val="98141B"/>
              </a:buClr>
              <a:buFont typeface="Wingdings" panose="05000000000000000000" pitchFamily="2" charset="2"/>
              <a:buChar char="ü"/>
            </a:pPr>
            <a:r>
              <a:rPr lang="cs-CZ" altLang="cs-CZ" sz="2400" dirty="0"/>
              <a:t> </a:t>
            </a:r>
            <a:r>
              <a:rPr lang="cs-CZ" altLang="cs-CZ" dirty="0"/>
              <a:t>Všechna písmena a čísla se píší bez mezery, přídavné symboly jsou také bez mezery. V případě, že se jedná o oceli na odlitky, je před základním symbolem písmeno G bez mezery. </a:t>
            </a:r>
            <a:endParaRPr lang="cs-CZ" altLang="cs-CZ" sz="2400" dirty="0"/>
          </a:p>
        </p:txBody>
      </p:sp>
      <p:sp>
        <p:nvSpPr>
          <p:cNvPr id="6" name="Zástupný symbol pro číslo snímku 5">
            <a:extLst>
              <a:ext uri="{FF2B5EF4-FFF2-40B4-BE49-F238E27FC236}">
                <a16:creationId xmlns:a16="http://schemas.microsoft.com/office/drawing/2014/main" id="{34475222-2C2E-4D5D-B6F0-204B23EA5EB5}"/>
              </a:ext>
            </a:extLst>
          </p:cNvPr>
          <p:cNvSpPr>
            <a:spLocks noGrp="1"/>
          </p:cNvSpPr>
          <p:nvPr>
            <p:ph type="sldNum" sz="quarter" idx="12"/>
          </p:nvPr>
        </p:nvSpPr>
        <p:spPr/>
        <p:txBody>
          <a:bodyPr/>
          <a:lstStyle/>
          <a:p>
            <a:pPr>
              <a:defRPr/>
            </a:pPr>
            <a:fld id="{8B7A71C2-0F8F-7841-B85A-445BD80B66CF}" type="slidenum">
              <a:rPr lang="sk-SK" altLang="cs-CZ" smtClean="0"/>
              <a:pPr>
                <a:defRPr/>
              </a:pPr>
              <a:t>17</a:t>
            </a:fld>
            <a:r>
              <a:rPr lang="sk-SK" altLang="cs-CZ"/>
              <a:t>/38</a:t>
            </a:r>
            <a:endParaRPr lang="sk-SK" altLang="cs-CZ" dirty="0"/>
          </a:p>
        </p:txBody>
      </p:sp>
    </p:spTree>
    <p:extLst>
      <p:ext uri="{BB962C8B-B14F-4D97-AF65-F5344CB8AC3E}">
        <p14:creationId xmlns:p14="http://schemas.microsoft.com/office/powerpoint/2010/main" val="21844282"/>
      </p:ext>
    </p:extLst>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skupina 1</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18</a:t>
            </a:fld>
            <a:fld id="{31E77A96-41B8-48BF-B2E4-2BF7EFD47B93}" type="slidenum">
              <a:rPr lang="cs-CZ" sz="1400" i="1">
                <a:solidFill>
                  <a:schemeClr val="bg1"/>
                </a:solidFill>
                <a:latin typeface="+mn-lt"/>
              </a:rPr>
              <a:t>18</a:t>
            </a:fld>
            <a:fld id="{97BBEA7B-813E-4FC7-ADFD-C970B934FBBD}" type="slidenum">
              <a:rPr lang="cs-CZ" sz="1400" i="1">
                <a:solidFill>
                  <a:schemeClr val="bg1"/>
                </a:solidFill>
                <a:latin typeface="+mn-lt"/>
              </a:rPr>
              <a:t>18</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mc:AlternateContent xmlns:mc="http://schemas.openxmlformats.org/markup-compatibility/2006" xmlns:a14="http://schemas.microsoft.com/office/drawing/2010/main">
        <mc:Choice Requires="a14">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normAutofit/>
              </a:bodyPr>
              <a:lstStyle/>
              <a:p>
                <a:pPr algn="just">
                  <a:buClr>
                    <a:srgbClr val="98141B"/>
                  </a:buClr>
                  <a:buFont typeface="Wingdings" panose="05000000000000000000" pitchFamily="2" charset="2"/>
                  <a:buChar char="ü"/>
                </a:pPr>
                <a:r>
                  <a:rPr lang="cs-CZ" altLang="cs-CZ" sz="1800" dirty="0"/>
                  <a:t>Značení ocelí podle jejich použití a mechanických, nebo fyzikálních vlastností </a:t>
                </a:r>
              </a:p>
              <a:p>
                <a:pPr algn="just">
                  <a:buClr>
                    <a:srgbClr val="98141B"/>
                  </a:buClr>
                  <a:buFont typeface="Wingdings" panose="05000000000000000000" pitchFamily="2" charset="2"/>
                  <a:buChar char="ü"/>
                </a:pPr>
                <a:endParaRPr lang="cs-CZ" altLang="cs-CZ" sz="1800" dirty="0"/>
              </a:p>
              <a:p>
                <a:pPr algn="just">
                  <a:buClr>
                    <a:srgbClr val="98141B"/>
                  </a:buClr>
                  <a:buFont typeface="Wingdings" panose="05000000000000000000" pitchFamily="2" charset="2"/>
                  <a:buChar char="ü"/>
                </a:pPr>
                <a:r>
                  <a:rPr lang="cs-CZ" altLang="cs-CZ" sz="1800" dirty="0"/>
                  <a:t>Písmeno G charakterizuje oceli na odlitky</a:t>
                </a:r>
              </a:p>
              <a:p>
                <a:pPr algn="just">
                  <a:buClr>
                    <a:srgbClr val="98141B"/>
                  </a:buClr>
                  <a:buFont typeface="Wingdings" panose="05000000000000000000" pitchFamily="2" charset="2"/>
                  <a:buChar char="ü"/>
                </a:pPr>
                <a:endParaRPr lang="cs-CZ" altLang="cs-CZ" sz="1800" dirty="0"/>
              </a:p>
              <a:p>
                <a:pPr algn="just">
                  <a:buClr>
                    <a:srgbClr val="98141B"/>
                  </a:buClr>
                  <a:buFont typeface="Wingdings" panose="05000000000000000000" pitchFamily="2" charset="2"/>
                  <a:buChar char="ü"/>
                </a:pPr>
                <a:r>
                  <a:rPr lang="cs-CZ" altLang="cs-CZ" sz="1800" dirty="0"/>
                  <a:t>Symboly podle skupiny 1 </a:t>
                </a:r>
              </a:p>
              <a:p>
                <a:pPr lvl="1" algn="just">
                  <a:buClr>
                    <a:srgbClr val="98141B"/>
                  </a:buClr>
                  <a:buFont typeface="Wingdings" panose="05000000000000000000" pitchFamily="2" charset="2"/>
                  <a:buChar char="Ø"/>
                </a:pPr>
                <a:r>
                  <a:rPr lang="cs-CZ" altLang="cs-CZ" sz="1800" i="1" dirty="0"/>
                  <a:t> S – oceli pro ocelové konstrukce pro všeobecné použití</a:t>
                </a:r>
              </a:p>
              <a:p>
                <a:pPr lvl="1" algn="just">
                  <a:buClr>
                    <a:srgbClr val="98141B"/>
                  </a:buClr>
                  <a:buFont typeface="Wingdings" panose="05000000000000000000" pitchFamily="2" charset="2"/>
                  <a:buChar char="Ø"/>
                </a:pPr>
                <a:r>
                  <a:rPr lang="cs-CZ" altLang="cs-CZ" sz="1800" i="1" dirty="0"/>
                  <a:t> P – oceli pro tlakové nádoby </a:t>
                </a:r>
              </a:p>
              <a:p>
                <a:pPr lvl="1" algn="just">
                  <a:buClr>
                    <a:srgbClr val="98141B"/>
                  </a:buClr>
                  <a:buFont typeface="Wingdings" panose="05000000000000000000" pitchFamily="2" charset="2"/>
                  <a:buChar char="Ø"/>
                </a:pPr>
                <a:r>
                  <a:rPr lang="cs-CZ" altLang="cs-CZ" sz="1800" i="1" dirty="0"/>
                  <a:t> L – oceli na potrubí</a:t>
                </a:r>
              </a:p>
              <a:p>
                <a:pPr lvl="1" algn="just">
                  <a:buClr>
                    <a:srgbClr val="98141B"/>
                  </a:buClr>
                  <a:buFont typeface="Wingdings" panose="05000000000000000000" pitchFamily="2" charset="2"/>
                  <a:buChar char="Ø"/>
                </a:pPr>
                <a:r>
                  <a:rPr lang="cs-CZ" altLang="cs-CZ" sz="1800" i="1" dirty="0"/>
                  <a:t> E – oceli na strojní součásti</a:t>
                </a:r>
              </a:p>
              <a:p>
                <a:pPr lvl="1" algn="just">
                  <a:buClr>
                    <a:srgbClr val="98141B"/>
                  </a:buClr>
                  <a:buFont typeface="Wingdings" panose="05000000000000000000" pitchFamily="2" charset="2"/>
                  <a:buChar char="Ø"/>
                </a:pPr>
                <a:r>
                  <a:rPr lang="cs-CZ" altLang="cs-CZ" sz="1800" i="1" dirty="0"/>
                  <a:t> B – oceli na výztuž do betonu, následuje číslo, které odpovídá charakteristické mezi kluzu v </a:t>
                </a:r>
                <a14:m>
                  <m:oMath xmlns:m="http://schemas.openxmlformats.org/officeDocument/2006/math">
                    <m:r>
                      <a:rPr lang="cs-CZ" altLang="cs-CZ" sz="1800" b="0" i="1" smtClean="0">
                        <a:latin typeface="Cambria Math" panose="02040503050406030204" pitchFamily="18" charset="0"/>
                      </a:rPr>
                      <m:t>𝑁</m:t>
                    </m:r>
                    <m:r>
                      <a:rPr lang="cs-CZ" altLang="cs-CZ" sz="1800" b="0" i="1" smtClean="0">
                        <a:latin typeface="Cambria Math" panose="02040503050406030204" pitchFamily="18" charset="0"/>
                      </a:rPr>
                      <m:t>/</m:t>
                    </m:r>
                    <m:sSup>
                      <m:sSupPr>
                        <m:ctrlPr>
                          <a:rPr lang="cs-CZ" altLang="cs-CZ" sz="1800" b="0" i="1" smtClean="0">
                            <a:latin typeface="Cambria Math" panose="02040503050406030204" pitchFamily="18" charset="0"/>
                          </a:rPr>
                        </m:ctrlPr>
                      </m:sSupPr>
                      <m:e>
                        <m:r>
                          <a:rPr lang="cs-CZ" altLang="cs-CZ" sz="1800" b="0" i="1" smtClean="0">
                            <a:latin typeface="Cambria Math" panose="02040503050406030204" pitchFamily="18" charset="0"/>
                          </a:rPr>
                          <m:t>𝑚𝑚</m:t>
                        </m:r>
                      </m:e>
                      <m:sup>
                        <m:r>
                          <a:rPr lang="cs-CZ" altLang="cs-CZ" sz="1800" b="0" i="1" smtClean="0">
                            <a:latin typeface="Cambria Math" panose="02040503050406030204" pitchFamily="18" charset="0"/>
                          </a:rPr>
                          <m:t>2</m:t>
                        </m:r>
                      </m:sup>
                    </m:sSup>
                  </m:oMath>
                </a14:m>
                <a:r>
                  <a:rPr lang="cs-CZ" altLang="cs-CZ" sz="1800" i="1" dirty="0"/>
                  <a:t> </a:t>
                </a:r>
              </a:p>
              <a:p>
                <a:pPr lvl="1" algn="just">
                  <a:buClr>
                    <a:srgbClr val="98141B"/>
                  </a:buClr>
                  <a:buFont typeface="Wingdings" panose="05000000000000000000" pitchFamily="2" charset="2"/>
                  <a:buChar char="Ø"/>
                </a:pPr>
                <a:r>
                  <a:rPr lang="cs-CZ" altLang="cs-CZ" sz="1800" i="1" dirty="0"/>
                  <a:t> Y – oceli pro </a:t>
                </a:r>
                <a:r>
                  <a:rPr lang="cs-CZ" altLang="cs-CZ" sz="1800" i="1" dirty="0" err="1"/>
                  <a:t>předpínací</a:t>
                </a:r>
                <a:r>
                  <a:rPr lang="cs-CZ" altLang="cs-CZ" sz="1800" i="1" dirty="0"/>
                  <a:t> výztuž do betonu, následuje číslo, které odpovídá minimální pevnosti v tahu v </a:t>
                </a:r>
                <a14:m>
                  <m:oMath xmlns:m="http://schemas.openxmlformats.org/officeDocument/2006/math">
                    <m:r>
                      <a:rPr lang="cs-CZ" altLang="cs-CZ" sz="1800" b="0" i="1" smtClean="0">
                        <a:latin typeface="Cambria Math" panose="02040503050406030204" pitchFamily="18" charset="0"/>
                      </a:rPr>
                      <m:t>𝑁</m:t>
                    </m:r>
                    <m:r>
                      <a:rPr lang="cs-CZ" altLang="cs-CZ" sz="1800" b="0" i="1" smtClean="0">
                        <a:latin typeface="Cambria Math" panose="02040503050406030204" pitchFamily="18" charset="0"/>
                      </a:rPr>
                      <m:t>/</m:t>
                    </m:r>
                    <m:sSup>
                      <m:sSupPr>
                        <m:ctrlPr>
                          <a:rPr lang="cs-CZ" altLang="cs-CZ" sz="1800" b="0" i="1" smtClean="0">
                            <a:latin typeface="Cambria Math" panose="02040503050406030204" pitchFamily="18" charset="0"/>
                          </a:rPr>
                        </m:ctrlPr>
                      </m:sSupPr>
                      <m:e>
                        <m:r>
                          <a:rPr lang="cs-CZ" altLang="cs-CZ" sz="1800" b="0" i="1" smtClean="0">
                            <a:latin typeface="Cambria Math" panose="02040503050406030204" pitchFamily="18" charset="0"/>
                          </a:rPr>
                          <m:t>𝑚𝑚</m:t>
                        </m:r>
                      </m:e>
                      <m:sup>
                        <m:r>
                          <a:rPr lang="cs-CZ" altLang="cs-CZ" sz="1800" b="0" i="1" smtClean="0">
                            <a:latin typeface="Cambria Math" panose="02040503050406030204" pitchFamily="18" charset="0"/>
                          </a:rPr>
                          <m:t>2</m:t>
                        </m:r>
                      </m:sup>
                    </m:sSup>
                  </m:oMath>
                </a14:m>
                <a:r>
                  <a:rPr lang="cs-CZ" altLang="cs-CZ" sz="1800" i="1" dirty="0"/>
                  <a:t> </a:t>
                </a:r>
              </a:p>
              <a:p>
                <a:pPr lvl="1" algn="just">
                  <a:buClr>
                    <a:srgbClr val="98141B"/>
                  </a:buClr>
                  <a:buFont typeface="Wingdings" panose="05000000000000000000" pitchFamily="2" charset="2"/>
                  <a:buChar char="Ø"/>
                </a:pPr>
                <a:r>
                  <a:rPr lang="cs-CZ" altLang="cs-CZ" sz="1800" i="1" dirty="0"/>
                  <a:t> R – oceli na kolejnice, následuje číslo, které odpovídá minimální pevnosti v tahu v </a:t>
                </a:r>
                <a14:m>
                  <m:oMath xmlns:m="http://schemas.openxmlformats.org/officeDocument/2006/math">
                    <m:r>
                      <a:rPr lang="cs-CZ" altLang="cs-CZ" sz="1800" b="0" i="1" smtClean="0">
                        <a:latin typeface="Cambria Math" panose="02040503050406030204" pitchFamily="18" charset="0"/>
                      </a:rPr>
                      <m:t>𝑁</m:t>
                    </m:r>
                    <m:r>
                      <a:rPr lang="cs-CZ" altLang="cs-CZ" sz="1800" b="0" i="1" smtClean="0">
                        <a:latin typeface="Cambria Math" panose="02040503050406030204" pitchFamily="18" charset="0"/>
                      </a:rPr>
                      <m:t>/</m:t>
                    </m:r>
                    <m:sSup>
                      <m:sSupPr>
                        <m:ctrlPr>
                          <a:rPr lang="cs-CZ" altLang="cs-CZ" sz="1800" b="0" i="1" smtClean="0">
                            <a:latin typeface="Cambria Math" panose="02040503050406030204" pitchFamily="18" charset="0"/>
                          </a:rPr>
                        </m:ctrlPr>
                      </m:sSupPr>
                      <m:e>
                        <m:r>
                          <a:rPr lang="cs-CZ" altLang="cs-CZ" sz="1800" b="0" i="1" smtClean="0">
                            <a:latin typeface="Cambria Math" panose="02040503050406030204" pitchFamily="18" charset="0"/>
                          </a:rPr>
                          <m:t>𝑚𝑚</m:t>
                        </m:r>
                      </m:e>
                      <m:sup>
                        <m:r>
                          <a:rPr lang="cs-CZ" altLang="cs-CZ" sz="1800" b="0" i="1" smtClean="0">
                            <a:latin typeface="Cambria Math" panose="02040503050406030204" pitchFamily="18" charset="0"/>
                          </a:rPr>
                          <m:t>2</m:t>
                        </m:r>
                      </m:sup>
                    </m:sSup>
                  </m:oMath>
                </a14:m>
                <a:r>
                  <a:rPr lang="cs-CZ" altLang="cs-CZ" sz="1800" i="1" dirty="0"/>
                  <a:t> </a:t>
                </a:r>
              </a:p>
              <a:p>
                <a:pPr lvl="1" algn="just">
                  <a:buClr>
                    <a:srgbClr val="98141B"/>
                  </a:buClr>
                  <a:buFont typeface="Wingdings" panose="05000000000000000000" pitchFamily="2" charset="2"/>
                  <a:buChar char="Ø"/>
                </a:pPr>
                <a:r>
                  <a:rPr lang="cs-CZ" altLang="cs-CZ" sz="1800" i="1" dirty="0"/>
                  <a:t> H – ploché výrobky válcované za studena u ocelí k tažení s vyšší pevností, následuje číslo odpovídající minimální mezi kluzu v N/mm (pokud známe pevnost v tahu, uvádí se písmeno T a uvádí se minimální pevnost v tahu)</a:t>
                </a:r>
              </a:p>
            </p:txBody>
          </p:sp>
        </mc:Choice>
        <mc:Fallback xmlns="">
          <p:sp>
            <p:nvSpPr>
              <p:cNvPr id="13" name="Zástupný symbol pro obsah 2">
                <a:extLst>
                  <a:ext uri="{FF2B5EF4-FFF2-40B4-BE49-F238E27FC236}">
                    <a16:creationId xmlns:a16="http://schemas.microsoft.com/office/drawing/2014/main" id="{4BB6F887-2560-4B01-9BE4-753BC9C41D63}"/>
                  </a:ext>
                </a:extLst>
              </p:cNvPr>
              <p:cNvSpPr>
                <a:spLocks noGrp="1" noRot="1" noChangeAspect="1" noMove="1" noResize="1" noEditPoints="1" noAdjustHandles="1" noChangeArrowheads="1" noChangeShapeType="1" noTextEdit="1"/>
              </p:cNvSpPr>
              <p:nvPr>
                <p:ph idx="1"/>
              </p:nvPr>
            </p:nvSpPr>
            <p:spPr>
              <a:xfrm>
                <a:off x="275304" y="965199"/>
                <a:ext cx="11641391" cy="5613401"/>
              </a:xfrm>
              <a:blipFill>
                <a:blip r:embed="rId4"/>
                <a:stretch>
                  <a:fillRect l="-314" t="-977" r="-419"/>
                </a:stretch>
              </a:blipFill>
            </p:spPr>
            <p:txBody>
              <a:bodyPr/>
              <a:lstStyle/>
              <a:p>
                <a:r>
                  <a:rPr lang="cs-CZ">
                    <a:noFill/>
                  </a:rPr>
                  <a:t> </a:t>
                </a:r>
              </a:p>
            </p:txBody>
          </p:sp>
        </mc:Fallback>
      </mc:AlternateContent>
      <p:sp>
        <p:nvSpPr>
          <p:cNvPr id="6" name="Zástupný symbol pro číslo snímku 5">
            <a:extLst>
              <a:ext uri="{FF2B5EF4-FFF2-40B4-BE49-F238E27FC236}">
                <a16:creationId xmlns:a16="http://schemas.microsoft.com/office/drawing/2014/main" id="{DFA50D42-1FB3-427C-B577-A10A0E062687}"/>
              </a:ext>
            </a:extLst>
          </p:cNvPr>
          <p:cNvSpPr>
            <a:spLocks noGrp="1"/>
          </p:cNvSpPr>
          <p:nvPr>
            <p:ph type="sldNum" sz="quarter" idx="12"/>
          </p:nvPr>
        </p:nvSpPr>
        <p:spPr/>
        <p:txBody>
          <a:bodyPr/>
          <a:lstStyle/>
          <a:p>
            <a:pPr>
              <a:defRPr/>
            </a:pPr>
            <a:fld id="{8B7A71C2-0F8F-7841-B85A-445BD80B66CF}" type="slidenum">
              <a:rPr lang="sk-SK" altLang="cs-CZ" smtClean="0"/>
              <a:pPr>
                <a:defRPr/>
              </a:pPr>
              <a:t>18</a:t>
            </a:fld>
            <a:r>
              <a:rPr lang="sk-SK" altLang="cs-CZ"/>
              <a:t>/38</a:t>
            </a:r>
            <a:endParaRPr lang="sk-SK" altLang="cs-CZ" dirty="0"/>
          </a:p>
        </p:txBody>
      </p:sp>
    </p:spTree>
    <p:extLst>
      <p:ext uri="{BB962C8B-B14F-4D97-AF65-F5344CB8AC3E}">
        <p14:creationId xmlns:p14="http://schemas.microsoft.com/office/powerpoint/2010/main" val="2375387681"/>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skupina 1</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19</a:t>
            </a:fld>
            <a:fld id="{31E77A96-41B8-48BF-B2E4-2BF7EFD47B93}" type="slidenum">
              <a:rPr lang="cs-CZ" sz="1400" i="1">
                <a:solidFill>
                  <a:schemeClr val="bg1"/>
                </a:solidFill>
                <a:latin typeface="+mn-lt"/>
              </a:rPr>
              <a:t>19</a:t>
            </a:fld>
            <a:fld id="{97BBEA7B-813E-4FC7-ADFD-C970B934FBBD}" type="slidenum">
              <a:rPr lang="cs-CZ" sz="1400" i="1">
                <a:solidFill>
                  <a:schemeClr val="bg1"/>
                </a:solidFill>
                <a:latin typeface="+mn-lt"/>
              </a:rPr>
              <a:t>19</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mc:AlternateContent xmlns:mc="http://schemas.openxmlformats.org/markup-compatibility/2006" xmlns:a14="http://schemas.microsoft.com/office/drawing/2010/main">
        <mc:Choice Requires="a14">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normAutofit/>
              </a:bodyPr>
              <a:lstStyle/>
              <a:p>
                <a:pPr>
                  <a:buClr>
                    <a:srgbClr val="98141B"/>
                  </a:buClr>
                  <a:buFont typeface="Wingdings" panose="05000000000000000000" pitchFamily="2" charset="2"/>
                  <a:buChar char="ü"/>
                </a:pPr>
                <a:r>
                  <a:rPr lang="cs-CZ" altLang="cs-CZ" sz="1800" dirty="0"/>
                  <a:t>Značení ocelí podle jejich použití a mechanických, nebo fyzikálních vlastností </a:t>
                </a:r>
              </a:p>
              <a:p>
                <a:pPr marL="0" indent="0">
                  <a:buNone/>
                </a:pPr>
                <a:endParaRPr lang="cs-CZ" altLang="cs-CZ" sz="1800" dirty="0"/>
              </a:p>
              <a:p>
                <a:pPr lvl="1" algn="just">
                  <a:buClr>
                    <a:srgbClr val="98141B"/>
                  </a:buClr>
                  <a:buFont typeface="Wingdings" panose="05000000000000000000" pitchFamily="2" charset="2"/>
                  <a:buChar char="Ø"/>
                </a:pPr>
                <a:r>
                  <a:rPr lang="cs-CZ" altLang="cs-CZ" sz="1400" i="1" dirty="0"/>
                  <a:t> </a:t>
                </a:r>
                <a:r>
                  <a:rPr lang="cs-CZ" altLang="cs-CZ" sz="1800" i="1" dirty="0"/>
                  <a:t>D – ploché výrobky z měkkých ocelí pro tváření za studena, je doplněno některým z dalších uvedených písmen</a:t>
                </a:r>
              </a:p>
              <a:p>
                <a:pPr lvl="1" algn="just">
                  <a:buClr>
                    <a:srgbClr val="98141B"/>
                  </a:buClr>
                  <a:buFont typeface="Wingdings" panose="05000000000000000000" pitchFamily="2" charset="2"/>
                  <a:buChar char="Ø"/>
                </a:pPr>
                <a:r>
                  <a:rPr lang="cs-CZ" altLang="cs-CZ" sz="1800" i="1" dirty="0"/>
                  <a:t> C – pro ploché výrobky válcované za studena</a:t>
                </a:r>
              </a:p>
              <a:p>
                <a:pPr lvl="1" algn="just">
                  <a:buClr>
                    <a:srgbClr val="98141B"/>
                  </a:buClr>
                  <a:buFont typeface="Wingdings" panose="05000000000000000000" pitchFamily="2" charset="2"/>
                  <a:buChar char="Ø"/>
                </a:pPr>
                <a:r>
                  <a:rPr lang="cs-CZ" altLang="cs-CZ" sz="1800" i="1" dirty="0"/>
                  <a:t> D – pro ploché výrobky válcované za tepla určené pro bezprostřední zpracování </a:t>
                </a:r>
              </a:p>
              <a:p>
                <a:pPr lvl="1" algn="just">
                  <a:buClr>
                    <a:srgbClr val="98141B"/>
                  </a:buClr>
                  <a:buFont typeface="Wingdings" panose="05000000000000000000" pitchFamily="2" charset="2"/>
                  <a:buChar char="Ø"/>
                </a:pPr>
                <a:r>
                  <a:rPr lang="cs-CZ" altLang="cs-CZ" sz="1800" i="1" dirty="0"/>
                  <a:t> X – ploché výrobky, pro které není předem stanoven způsob válcování (za tepla nebo za studena) </a:t>
                </a:r>
              </a:p>
              <a:p>
                <a:pPr lvl="1" algn="just">
                  <a:buClr>
                    <a:srgbClr val="98141B"/>
                  </a:buClr>
                  <a:buFont typeface="Wingdings" panose="05000000000000000000" pitchFamily="2" charset="2"/>
                  <a:buChar char="Ø"/>
                </a:pPr>
                <a:r>
                  <a:rPr lang="cs-CZ" altLang="cs-CZ" sz="1800" i="1" dirty="0"/>
                  <a:t> T – tenké a pocínované plechy a pásy, pochromované plechy a pásy </a:t>
                </a:r>
              </a:p>
              <a:p>
                <a:pPr lvl="1" algn="just">
                  <a:buClr>
                    <a:srgbClr val="98141B"/>
                  </a:buClr>
                  <a:buFont typeface="Wingdings" panose="05000000000000000000" pitchFamily="2" charset="2"/>
                  <a:buChar char="Ø"/>
                </a:pPr>
                <a:r>
                  <a:rPr lang="cs-CZ" altLang="cs-CZ" sz="1800" i="1" dirty="0"/>
                  <a:t> U jednoduše válcovaných výrobků následuje charakteristické písmeno H a číslo odpovídající střední hodnotě předepsaného rozsahu tvrdosti HR 30 Tm </a:t>
                </a:r>
              </a:p>
              <a:p>
                <a:pPr lvl="1" algn="just">
                  <a:buClr>
                    <a:srgbClr val="98141B"/>
                  </a:buClr>
                  <a:buFont typeface="Wingdings" panose="05000000000000000000" pitchFamily="2" charset="2"/>
                  <a:buChar char="Ø"/>
                </a:pPr>
                <a:r>
                  <a:rPr lang="cs-CZ" altLang="cs-CZ" sz="1800" i="1" dirty="0"/>
                  <a:t> U dvojnásobně redukovaných výrobků následuje číslo odpovídající jmenovité hodnotě pro mez kluzu v </a:t>
                </a:r>
                <a14:m>
                  <m:oMath xmlns:m="http://schemas.openxmlformats.org/officeDocument/2006/math">
                    <m:r>
                      <a:rPr lang="cs-CZ" altLang="cs-CZ" sz="1800" b="0" i="1" smtClean="0">
                        <a:latin typeface="Cambria Math" panose="02040503050406030204" pitchFamily="18" charset="0"/>
                      </a:rPr>
                      <m:t>𝑁</m:t>
                    </m:r>
                    <m:r>
                      <a:rPr lang="cs-CZ" altLang="cs-CZ" sz="1800" b="0" i="1" smtClean="0">
                        <a:latin typeface="Cambria Math" panose="02040503050406030204" pitchFamily="18" charset="0"/>
                      </a:rPr>
                      <m:t>/</m:t>
                    </m:r>
                    <m:sSup>
                      <m:sSupPr>
                        <m:ctrlPr>
                          <a:rPr lang="cs-CZ" altLang="cs-CZ" sz="1800" b="0" i="1" smtClean="0">
                            <a:latin typeface="Cambria Math" panose="02040503050406030204" pitchFamily="18" charset="0"/>
                          </a:rPr>
                        </m:ctrlPr>
                      </m:sSupPr>
                      <m:e>
                        <m:r>
                          <a:rPr lang="cs-CZ" altLang="cs-CZ" sz="1800" b="0" i="1" smtClean="0">
                            <a:latin typeface="Cambria Math" panose="02040503050406030204" pitchFamily="18" charset="0"/>
                          </a:rPr>
                          <m:t>𝑚𝑚</m:t>
                        </m:r>
                      </m:e>
                      <m:sup>
                        <m:r>
                          <a:rPr lang="cs-CZ" altLang="cs-CZ" sz="1800" b="0" i="1" smtClean="0">
                            <a:latin typeface="Cambria Math" panose="02040503050406030204" pitchFamily="18" charset="0"/>
                          </a:rPr>
                          <m:t>2</m:t>
                        </m:r>
                      </m:sup>
                    </m:sSup>
                  </m:oMath>
                </a14:m>
                <a:r>
                  <a:rPr lang="cs-CZ" altLang="cs-CZ" sz="1800" i="1" dirty="0"/>
                  <a:t> </a:t>
                </a:r>
              </a:p>
              <a:p>
                <a:pPr lvl="1" algn="just">
                  <a:buClr>
                    <a:srgbClr val="98141B"/>
                  </a:buClr>
                  <a:buFont typeface="Wingdings" panose="05000000000000000000" pitchFamily="2" charset="2"/>
                  <a:buChar char="Ø"/>
                </a:pPr>
                <a:r>
                  <a:rPr lang="cs-CZ" altLang="cs-CZ" sz="1800" i="1" dirty="0"/>
                  <a:t> M – plechy a pásy pro elektrotechniku </a:t>
                </a:r>
              </a:p>
            </p:txBody>
          </p:sp>
        </mc:Choice>
        <mc:Fallback xmlns="">
          <p:sp>
            <p:nvSpPr>
              <p:cNvPr id="13" name="Zástupný symbol pro obsah 2">
                <a:extLst>
                  <a:ext uri="{FF2B5EF4-FFF2-40B4-BE49-F238E27FC236}">
                    <a16:creationId xmlns:a16="http://schemas.microsoft.com/office/drawing/2014/main" id="{4BB6F887-2560-4B01-9BE4-753BC9C41D63}"/>
                  </a:ext>
                </a:extLst>
              </p:cNvPr>
              <p:cNvSpPr>
                <a:spLocks noGrp="1" noRot="1" noChangeAspect="1" noMove="1" noResize="1" noEditPoints="1" noAdjustHandles="1" noChangeArrowheads="1" noChangeShapeType="1" noTextEdit="1"/>
              </p:cNvSpPr>
              <p:nvPr>
                <p:ph idx="1"/>
              </p:nvPr>
            </p:nvSpPr>
            <p:spPr>
              <a:xfrm>
                <a:off x="275304" y="965199"/>
                <a:ext cx="11641391" cy="5613401"/>
              </a:xfrm>
              <a:blipFill>
                <a:blip r:embed="rId4"/>
                <a:stretch>
                  <a:fillRect l="-314" t="-977" r="-419"/>
                </a:stretch>
              </a:blipFill>
            </p:spPr>
            <p:txBody>
              <a:bodyPr/>
              <a:lstStyle/>
              <a:p>
                <a:r>
                  <a:rPr lang="cs-CZ">
                    <a:noFill/>
                  </a:rPr>
                  <a:t> </a:t>
                </a:r>
              </a:p>
            </p:txBody>
          </p:sp>
        </mc:Fallback>
      </mc:AlternateContent>
      <p:sp>
        <p:nvSpPr>
          <p:cNvPr id="6" name="Zástupný symbol pro číslo snímku 5">
            <a:extLst>
              <a:ext uri="{FF2B5EF4-FFF2-40B4-BE49-F238E27FC236}">
                <a16:creationId xmlns:a16="http://schemas.microsoft.com/office/drawing/2014/main" id="{903DC43C-FB94-42B4-8C67-8FE1C98270D4}"/>
              </a:ext>
            </a:extLst>
          </p:cNvPr>
          <p:cNvSpPr>
            <a:spLocks noGrp="1"/>
          </p:cNvSpPr>
          <p:nvPr>
            <p:ph type="sldNum" sz="quarter" idx="12"/>
          </p:nvPr>
        </p:nvSpPr>
        <p:spPr/>
        <p:txBody>
          <a:bodyPr/>
          <a:lstStyle/>
          <a:p>
            <a:pPr>
              <a:defRPr/>
            </a:pPr>
            <a:fld id="{8B7A71C2-0F8F-7841-B85A-445BD80B66CF}" type="slidenum">
              <a:rPr lang="sk-SK" altLang="cs-CZ" smtClean="0"/>
              <a:pPr>
                <a:defRPr/>
              </a:pPr>
              <a:t>19</a:t>
            </a:fld>
            <a:r>
              <a:rPr lang="sk-SK" altLang="cs-CZ"/>
              <a:t>/38</a:t>
            </a:r>
            <a:endParaRPr lang="sk-SK" altLang="cs-CZ" dirty="0"/>
          </a:p>
        </p:txBody>
      </p:sp>
    </p:spTree>
    <p:extLst>
      <p:ext uri="{BB962C8B-B14F-4D97-AF65-F5344CB8AC3E}">
        <p14:creationId xmlns:p14="http://schemas.microsoft.com/office/powerpoint/2010/main" val="3705878055"/>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lstStyle/>
          <a:p>
            <a:r>
              <a:rPr lang="cs-CZ" altLang="cs-CZ" sz="2400" b="1" spc="100" dirty="0">
                <a:solidFill>
                  <a:srgbClr val="98141B"/>
                </a:solidFill>
              </a:rPr>
              <a:t> Vysoká škola technická a ekonomická v Českých Budějovicích</a:t>
            </a:r>
          </a:p>
        </p:txBody>
      </p:sp>
      <p:sp>
        <p:nvSpPr>
          <p:cNvPr id="3074" name="Zástupný symbol pro obsah 2">
            <a:extLst>
              <a:ext uri="{FF2B5EF4-FFF2-40B4-BE49-F238E27FC236}">
                <a16:creationId xmlns:a16="http://schemas.microsoft.com/office/drawing/2014/main" id="{0E28262C-56EA-3D41-9D5A-F80E53C57A2E}"/>
              </a:ext>
            </a:extLst>
          </p:cNvPr>
          <p:cNvSpPr>
            <a:spLocks noGrp="1" noChangeArrowheads="1"/>
          </p:cNvSpPr>
          <p:nvPr>
            <p:ph idx="1"/>
          </p:nvPr>
        </p:nvSpPr>
        <p:spPr>
          <a:xfrm>
            <a:off x="556954" y="1423117"/>
            <a:ext cx="11116394" cy="2354732"/>
          </a:xfrm>
        </p:spPr>
        <p:txBody>
          <a:bodyPr anchor="b" anchorCtr="0">
            <a:noAutofit/>
          </a:bodyPr>
          <a:lstStyle/>
          <a:p>
            <a:pPr marL="0" indent="0">
              <a:lnSpc>
                <a:spcPct val="100000"/>
              </a:lnSpc>
              <a:spcBef>
                <a:spcPts val="300"/>
              </a:spcBef>
              <a:spcAft>
                <a:spcPts val="300"/>
              </a:spcAft>
              <a:buNone/>
            </a:pPr>
            <a:r>
              <a:rPr lang="cs-CZ" altLang="cs-CZ" sz="8000" dirty="0">
                <a:latin typeface="Calibri" panose="020F0502020204030204" pitchFamily="34" charset="0"/>
                <a:cs typeface="Times New Roman" panose="02020603050405020304" pitchFamily="18" charset="0"/>
              </a:rPr>
              <a:t>Charakteristika rozdělení a značení ocelí</a:t>
            </a:r>
            <a:endParaRPr lang="cs-CZ" altLang="cs-CZ" sz="8000" dirty="0"/>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a:t>
            </a:fld>
            <a:fld id="{31E77A96-41B8-48BF-B2E4-2BF7EFD47B93}" type="slidenum">
              <a:rPr lang="cs-CZ" sz="1400" i="1">
                <a:solidFill>
                  <a:schemeClr val="bg1"/>
                </a:solidFill>
                <a:latin typeface="+mn-lt"/>
              </a:rPr>
              <a:t>2</a:t>
            </a:fld>
            <a:fld id="{97BBEA7B-813E-4FC7-ADFD-C970B934FBBD}" type="slidenum">
              <a:rPr lang="cs-CZ" sz="1400" i="1">
                <a:solidFill>
                  <a:schemeClr val="bg1"/>
                </a:solidFill>
                <a:latin typeface="+mn-lt"/>
              </a:rPr>
              <a:t>2</a:t>
            </a:fld>
            <a:endParaRPr lang="cs-CZ" sz="1400" i="1" dirty="0">
              <a:solidFill>
                <a:schemeClr val="bg1"/>
              </a:solidFill>
              <a:latin typeface="+mn-lt"/>
            </a:endParaRPr>
          </a:p>
        </p:txBody>
      </p:sp>
      <p:sp>
        <p:nvSpPr>
          <p:cNvPr id="10" name="Zástupný symbol pro obsah 2">
            <a:extLst>
              <a:ext uri="{FF2B5EF4-FFF2-40B4-BE49-F238E27FC236}">
                <a16:creationId xmlns:a16="http://schemas.microsoft.com/office/drawing/2014/main" id="{7A826A9D-9A51-43E2-9423-81616755B6DC}"/>
              </a:ext>
            </a:extLst>
          </p:cNvPr>
          <p:cNvSpPr txBox="1">
            <a:spLocks noChangeArrowheads="1"/>
          </p:cNvSpPr>
          <p:nvPr/>
        </p:nvSpPr>
        <p:spPr bwMode="auto">
          <a:xfrm>
            <a:off x="556954" y="4023360"/>
            <a:ext cx="11116394" cy="152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300"/>
              </a:spcAft>
              <a:buNone/>
            </a:pPr>
            <a:r>
              <a:rPr lang="cs-CZ" sz="2400" spc="100" dirty="0">
                <a:solidFill>
                  <a:srgbClr val="98141B"/>
                </a:solidFill>
                <a:latin typeface="Calibri" panose="020F0502020204030204" pitchFamily="34" charset="0"/>
                <a:ea typeface="Calibri" panose="020F0502020204030204" pitchFamily="34" charset="0"/>
                <a:cs typeface="Times New Roman" panose="02020603050405020304" pitchFamily="18" charset="0"/>
              </a:rPr>
              <a:t>Přednáška č. 2</a:t>
            </a:r>
            <a:endParaRPr lang="cs-CZ" altLang="cs-CZ" sz="2400" b="1" spc="100" dirty="0">
              <a:solidFill>
                <a:srgbClr val="98141B"/>
              </a:solidFill>
            </a:endParaRPr>
          </a:p>
          <a:p>
            <a:pPr marL="0" indent="0" eaLnBrk="1" hangingPunct="1">
              <a:lnSpc>
                <a:spcPct val="100000"/>
              </a:lnSpc>
              <a:spcBef>
                <a:spcPts val="300"/>
              </a:spcBef>
              <a:spcAft>
                <a:spcPts val="300"/>
              </a:spcAft>
              <a:buNone/>
            </a:pPr>
            <a:endParaRPr lang="cs-CZ" altLang="cs-CZ" sz="2400" b="1" spc="50" dirty="0">
              <a:solidFill>
                <a:srgbClr val="98141B"/>
              </a:solidFill>
            </a:endParaRPr>
          </a:p>
        </p:txBody>
      </p:sp>
      <p:cxnSp>
        <p:nvCxnSpPr>
          <p:cNvPr id="9" name="Přímá spojnice 8">
            <a:extLst>
              <a:ext uri="{FF2B5EF4-FFF2-40B4-BE49-F238E27FC236}">
                <a16:creationId xmlns:a16="http://schemas.microsoft.com/office/drawing/2014/main" id="{8F7C352C-EE08-4B71-B4D5-543525C3B5F9}"/>
              </a:ext>
            </a:extLst>
          </p:cNvPr>
          <p:cNvCxnSpPr>
            <a:cxnSpLocks/>
          </p:cNvCxnSpPr>
          <p:nvPr/>
        </p:nvCxnSpPr>
        <p:spPr>
          <a:xfrm>
            <a:off x="556954" y="3849329"/>
            <a:ext cx="11116394" cy="0"/>
          </a:xfrm>
          <a:prstGeom prst="line">
            <a:avLst/>
          </a:prstGeom>
          <a:ln>
            <a:solidFill>
              <a:srgbClr val="98141B"/>
            </a:solidFill>
          </a:ln>
        </p:spPr>
        <p:style>
          <a:lnRef idx="2">
            <a:schemeClr val="accent1"/>
          </a:lnRef>
          <a:fillRef idx="0">
            <a:schemeClr val="accent1"/>
          </a:fillRef>
          <a:effectRef idx="1">
            <a:schemeClr val="accent1"/>
          </a:effectRef>
          <a:fontRef idx="minor">
            <a:schemeClr val="tx1"/>
          </a:fontRef>
        </p:style>
      </p:cxnSp>
      <p:sp>
        <p:nvSpPr>
          <p:cNvPr id="8" name="Zástupný symbol pro číslo snímku 7">
            <a:extLst>
              <a:ext uri="{FF2B5EF4-FFF2-40B4-BE49-F238E27FC236}">
                <a16:creationId xmlns:a16="http://schemas.microsoft.com/office/drawing/2014/main" id="{BAA646BE-CA55-4C5E-A4EF-42A7131981B8}"/>
              </a:ext>
            </a:extLst>
          </p:cNvPr>
          <p:cNvSpPr>
            <a:spLocks noGrp="1"/>
          </p:cNvSpPr>
          <p:nvPr>
            <p:ph type="sldNum" sz="quarter" idx="12"/>
          </p:nvPr>
        </p:nvSpPr>
        <p:spPr/>
        <p:txBody>
          <a:bodyPr/>
          <a:lstStyle/>
          <a:p>
            <a:pPr>
              <a:defRPr/>
            </a:pPr>
            <a:fld id="{8B7A71C2-0F8F-7841-B85A-445BD80B66CF}" type="slidenum">
              <a:rPr lang="sk-SK" altLang="cs-CZ" smtClean="0"/>
              <a:pPr>
                <a:defRPr/>
              </a:pPr>
              <a:t>2</a:t>
            </a:fld>
            <a:r>
              <a:rPr lang="sk-SK" altLang="cs-CZ"/>
              <a:t>/38</a:t>
            </a:r>
            <a:endParaRPr lang="sk-SK" altLang="cs-CZ" dirty="0"/>
          </a:p>
        </p:txBody>
      </p:sp>
    </p:spTree>
    <p:extLst>
      <p:ext uri="{BB962C8B-B14F-4D97-AF65-F5344CB8AC3E}">
        <p14:creationId xmlns:p14="http://schemas.microsoft.com/office/powerpoint/2010/main" val="2560573198"/>
      </p:ext>
    </p:extLst>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Oceli ČSN EN 10027-1 skupina 1 oceli na potrubí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20</a:t>
            </a:fld>
            <a:fld id="{31E77A96-41B8-48BF-B2E4-2BF7EFD47B93}" type="slidenum">
              <a:rPr lang="cs-CZ" sz="1400" i="1">
                <a:solidFill>
                  <a:schemeClr val="bg1"/>
                </a:solidFill>
                <a:latin typeface="+mn-lt"/>
              </a:rPr>
              <a:t>20</a:t>
            </a:fld>
            <a:fld id="{97BBEA7B-813E-4FC7-ADFD-C970B934FBBD}" type="slidenum">
              <a:rPr lang="cs-CZ" sz="1400" i="1">
                <a:solidFill>
                  <a:schemeClr val="bg1"/>
                </a:solidFill>
                <a:latin typeface="+mn-lt"/>
              </a:rPr>
              <a:t>20</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graphicFrame>
        <p:nvGraphicFramePr>
          <p:cNvPr id="5" name="Tabulka 7">
            <a:extLst>
              <a:ext uri="{FF2B5EF4-FFF2-40B4-BE49-F238E27FC236}">
                <a16:creationId xmlns:a16="http://schemas.microsoft.com/office/drawing/2014/main" id="{3DA01D05-B235-4A06-8BD4-CA0FF69E5036}"/>
              </a:ext>
            </a:extLst>
          </p:cNvPr>
          <p:cNvGraphicFramePr>
            <a:graphicFrameLocks noGrp="1"/>
          </p:cNvGraphicFramePr>
          <p:nvPr>
            <p:ph idx="1"/>
            <p:extLst>
              <p:ext uri="{D42A27DB-BD31-4B8C-83A1-F6EECF244321}">
                <p14:modId xmlns:p14="http://schemas.microsoft.com/office/powerpoint/2010/main" val="3049700902"/>
              </p:ext>
            </p:extLst>
          </p:nvPr>
        </p:nvGraphicFramePr>
        <p:xfrm>
          <a:off x="898662" y="1256603"/>
          <a:ext cx="3122345" cy="741680"/>
        </p:xfrm>
        <a:graphic>
          <a:graphicData uri="http://schemas.openxmlformats.org/drawingml/2006/table">
            <a:tbl>
              <a:tblPr firstRow="1" bandRow="1">
                <a:tableStyleId>{5940675A-B579-460E-94D1-54222C63F5DA}</a:tableStyleId>
              </a:tblPr>
              <a:tblGrid>
                <a:gridCol w="1248938">
                  <a:extLst>
                    <a:ext uri="{9D8B030D-6E8A-4147-A177-3AD203B41FA5}">
                      <a16:colId xmlns:a16="http://schemas.microsoft.com/office/drawing/2014/main" val="2737340131"/>
                    </a:ext>
                  </a:extLst>
                </a:gridCol>
                <a:gridCol w="624469">
                  <a:extLst>
                    <a:ext uri="{9D8B030D-6E8A-4147-A177-3AD203B41FA5}">
                      <a16:colId xmlns:a16="http://schemas.microsoft.com/office/drawing/2014/main" val="4075599434"/>
                    </a:ext>
                  </a:extLst>
                </a:gridCol>
                <a:gridCol w="624469">
                  <a:extLst>
                    <a:ext uri="{9D8B030D-6E8A-4147-A177-3AD203B41FA5}">
                      <a16:colId xmlns:a16="http://schemas.microsoft.com/office/drawing/2014/main" val="2704872756"/>
                    </a:ext>
                  </a:extLst>
                </a:gridCol>
                <a:gridCol w="624469">
                  <a:extLst>
                    <a:ext uri="{9D8B030D-6E8A-4147-A177-3AD203B41FA5}">
                      <a16:colId xmlns:a16="http://schemas.microsoft.com/office/drawing/2014/main" val="3396200356"/>
                    </a:ext>
                  </a:extLst>
                </a:gridCol>
              </a:tblGrid>
              <a:tr h="370840">
                <a:tc gridSpan="4">
                  <a:txBody>
                    <a:bodyPr/>
                    <a:lstStyle/>
                    <a:p>
                      <a:pPr algn="ctr"/>
                      <a:r>
                        <a:rPr lang="cs-CZ" dirty="0"/>
                        <a:t>Základní symboly</a:t>
                      </a: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577423650"/>
                  </a:ext>
                </a:extLst>
              </a:tr>
              <a:tr h="370840">
                <a:tc>
                  <a:txBody>
                    <a:bodyPr/>
                    <a:lstStyle/>
                    <a:p>
                      <a:pPr algn="ctr"/>
                      <a:r>
                        <a:rPr lang="cs-CZ" b="1" dirty="0">
                          <a:solidFill>
                            <a:srgbClr val="FF0000"/>
                          </a:solidFill>
                        </a:rPr>
                        <a:t>L</a:t>
                      </a:r>
                    </a:p>
                  </a:txBody>
                  <a:tcPr/>
                </a:tc>
                <a:tc>
                  <a:txBody>
                    <a:bodyPr/>
                    <a:lstStyle/>
                    <a:p>
                      <a:pPr algn="ctr"/>
                      <a:r>
                        <a:rPr lang="cs-CZ" dirty="0"/>
                        <a:t>n</a:t>
                      </a:r>
                    </a:p>
                  </a:txBody>
                  <a:tcPr/>
                </a:tc>
                <a:tc>
                  <a:txBody>
                    <a:bodyPr/>
                    <a:lstStyle/>
                    <a:p>
                      <a:pPr algn="ctr"/>
                      <a:r>
                        <a:rPr lang="cs-CZ" dirty="0"/>
                        <a:t>n</a:t>
                      </a:r>
                    </a:p>
                  </a:txBody>
                  <a:tcPr/>
                </a:tc>
                <a:tc>
                  <a:txBody>
                    <a:bodyPr/>
                    <a:lstStyle/>
                    <a:p>
                      <a:pPr algn="ctr"/>
                      <a:r>
                        <a:rPr lang="cs-CZ" dirty="0"/>
                        <a:t>n</a:t>
                      </a:r>
                    </a:p>
                  </a:txBody>
                  <a:tcPr/>
                </a:tc>
                <a:extLst>
                  <a:ext uri="{0D108BD9-81ED-4DB2-BD59-A6C34878D82A}">
                    <a16:rowId xmlns:a16="http://schemas.microsoft.com/office/drawing/2014/main" val="4265098737"/>
                  </a:ext>
                </a:extLst>
              </a:tr>
            </a:tbl>
          </a:graphicData>
        </a:graphic>
      </p:graphicFrame>
      <p:graphicFrame>
        <p:nvGraphicFramePr>
          <p:cNvPr id="8" name="Tabulka 8">
            <a:extLst>
              <a:ext uri="{FF2B5EF4-FFF2-40B4-BE49-F238E27FC236}">
                <a16:creationId xmlns:a16="http://schemas.microsoft.com/office/drawing/2014/main" id="{DFE67511-4C6C-4630-A5A3-FFF3EF483D8C}"/>
              </a:ext>
            </a:extLst>
          </p:cNvPr>
          <p:cNvGraphicFramePr>
            <a:graphicFrameLocks noGrp="1"/>
          </p:cNvGraphicFramePr>
          <p:nvPr/>
        </p:nvGraphicFramePr>
        <p:xfrm>
          <a:off x="4021007" y="1256603"/>
          <a:ext cx="7015976" cy="741680"/>
        </p:xfrm>
        <a:graphic>
          <a:graphicData uri="http://schemas.openxmlformats.org/drawingml/2006/table">
            <a:tbl>
              <a:tblPr firstRow="1" bandRow="1">
                <a:tableStyleId>{5940675A-B579-460E-94D1-54222C63F5DA}</a:tableStyleId>
              </a:tblPr>
              <a:tblGrid>
                <a:gridCol w="2999679">
                  <a:extLst>
                    <a:ext uri="{9D8B030D-6E8A-4147-A177-3AD203B41FA5}">
                      <a16:colId xmlns:a16="http://schemas.microsoft.com/office/drawing/2014/main" val="2447394465"/>
                    </a:ext>
                  </a:extLst>
                </a:gridCol>
                <a:gridCol w="4016297">
                  <a:extLst>
                    <a:ext uri="{9D8B030D-6E8A-4147-A177-3AD203B41FA5}">
                      <a16:colId xmlns:a16="http://schemas.microsoft.com/office/drawing/2014/main" val="703563712"/>
                    </a:ext>
                  </a:extLst>
                </a:gridCol>
              </a:tblGrid>
              <a:tr h="370840">
                <a:tc>
                  <a:txBody>
                    <a:bodyPr/>
                    <a:lstStyle/>
                    <a:p>
                      <a:pPr algn="ctr"/>
                      <a:r>
                        <a:rPr lang="cs-CZ" dirty="0"/>
                        <a:t>Přídavné symboly pro oceli </a:t>
                      </a:r>
                    </a:p>
                  </a:txBody>
                  <a:tcPr/>
                </a:tc>
                <a:tc>
                  <a:txBody>
                    <a:bodyPr/>
                    <a:lstStyle/>
                    <a:p>
                      <a:pPr algn="ctr"/>
                      <a:r>
                        <a:rPr lang="cs-CZ" dirty="0"/>
                        <a:t>Přídavné symboly pro ocelové výrobky </a:t>
                      </a:r>
                    </a:p>
                  </a:txBody>
                  <a:tcPr/>
                </a:tc>
                <a:extLst>
                  <a:ext uri="{0D108BD9-81ED-4DB2-BD59-A6C34878D82A}">
                    <a16:rowId xmlns:a16="http://schemas.microsoft.com/office/drawing/2014/main" val="1769258388"/>
                  </a:ext>
                </a:extLst>
              </a:tr>
              <a:tr h="370840">
                <a:tc>
                  <a:txBody>
                    <a:bodyPr/>
                    <a:lstStyle/>
                    <a:p>
                      <a:pPr algn="ctr"/>
                      <a:r>
                        <a:rPr lang="cs-CZ" dirty="0"/>
                        <a:t>an …</a:t>
                      </a:r>
                    </a:p>
                  </a:txBody>
                  <a:tcPr/>
                </a:tc>
                <a:tc>
                  <a:txBody>
                    <a:bodyPr/>
                    <a:lstStyle/>
                    <a:p>
                      <a:pPr algn="ctr"/>
                      <a:r>
                        <a:rPr lang="cs-CZ" dirty="0"/>
                        <a:t>+ an + an …</a:t>
                      </a:r>
                    </a:p>
                  </a:txBody>
                  <a:tcPr/>
                </a:tc>
                <a:extLst>
                  <a:ext uri="{0D108BD9-81ED-4DB2-BD59-A6C34878D82A}">
                    <a16:rowId xmlns:a16="http://schemas.microsoft.com/office/drawing/2014/main" val="854508807"/>
                  </a:ext>
                </a:extLst>
              </a:tr>
            </a:tbl>
          </a:graphicData>
        </a:graphic>
      </p:graphicFrame>
      <mc:AlternateContent xmlns:mc="http://schemas.openxmlformats.org/markup-compatibility/2006" xmlns:a14="http://schemas.microsoft.com/office/drawing/2010/main">
        <mc:Choice Requires="a14">
          <p:graphicFrame>
            <p:nvGraphicFramePr>
              <p:cNvPr id="9" name="Tabulka 9">
                <a:extLst>
                  <a:ext uri="{FF2B5EF4-FFF2-40B4-BE49-F238E27FC236}">
                    <a16:creationId xmlns:a16="http://schemas.microsoft.com/office/drawing/2014/main" id="{35F41C4D-A78C-4823-BEE3-E0706110D4CB}"/>
                  </a:ext>
                </a:extLst>
              </p:cNvPr>
              <p:cNvGraphicFramePr>
                <a:graphicFrameLocks noGrp="1"/>
              </p:cNvGraphicFramePr>
              <p:nvPr>
                <p:extLst>
                  <p:ext uri="{D42A27DB-BD31-4B8C-83A1-F6EECF244321}">
                    <p14:modId xmlns:p14="http://schemas.microsoft.com/office/powerpoint/2010/main" val="3316975312"/>
                  </p:ext>
                </p:extLst>
              </p:nvPr>
            </p:nvGraphicFramePr>
            <p:xfrm>
              <a:off x="898663" y="2659901"/>
              <a:ext cx="10138320" cy="3433423"/>
            </p:xfrm>
            <a:graphic>
              <a:graphicData uri="http://schemas.openxmlformats.org/drawingml/2006/table">
                <a:tbl>
                  <a:tblPr firstRow="1" bandRow="1">
                    <a:tableStyleId>{5940675A-B579-460E-94D1-54222C63F5DA}</a:tableStyleId>
                  </a:tblPr>
                  <a:tblGrid>
                    <a:gridCol w="2089864">
                      <a:extLst>
                        <a:ext uri="{9D8B030D-6E8A-4147-A177-3AD203B41FA5}">
                          <a16:colId xmlns:a16="http://schemas.microsoft.com/office/drawing/2014/main" val="3727837450"/>
                        </a:ext>
                      </a:extLst>
                    </a:gridCol>
                    <a:gridCol w="2821258">
                      <a:extLst>
                        <a:ext uri="{9D8B030D-6E8A-4147-A177-3AD203B41FA5}">
                          <a16:colId xmlns:a16="http://schemas.microsoft.com/office/drawing/2014/main" val="1605809268"/>
                        </a:ext>
                      </a:extLst>
                    </a:gridCol>
                    <a:gridCol w="2692618">
                      <a:extLst>
                        <a:ext uri="{9D8B030D-6E8A-4147-A177-3AD203B41FA5}">
                          <a16:colId xmlns:a16="http://schemas.microsoft.com/office/drawing/2014/main" val="1753162787"/>
                        </a:ext>
                      </a:extLst>
                    </a:gridCol>
                    <a:gridCol w="2534580">
                      <a:extLst>
                        <a:ext uri="{9D8B030D-6E8A-4147-A177-3AD203B41FA5}">
                          <a16:colId xmlns:a16="http://schemas.microsoft.com/office/drawing/2014/main" val="2054646045"/>
                        </a:ext>
                      </a:extLst>
                    </a:gridCol>
                  </a:tblGrid>
                  <a:tr h="536699">
                    <a:tc>
                      <a:txBody>
                        <a:bodyPr/>
                        <a:lstStyle/>
                        <a:p>
                          <a:r>
                            <a:rPr lang="cs-CZ" dirty="0"/>
                            <a:t>Písmeno</a:t>
                          </a:r>
                        </a:p>
                      </a:txBody>
                      <a:tcPr/>
                    </a:tc>
                    <a:tc>
                      <a:txBody>
                        <a:bodyPr/>
                        <a:lstStyle/>
                        <a:p>
                          <a:r>
                            <a:rPr lang="cs-CZ" dirty="0"/>
                            <a:t>Vlastnosti</a:t>
                          </a:r>
                        </a:p>
                      </a:txBody>
                      <a:tcPr/>
                    </a:tc>
                    <a:tc>
                      <a:txBody>
                        <a:bodyPr/>
                        <a:lstStyle/>
                        <a:p>
                          <a:r>
                            <a:rPr lang="cs-CZ" dirty="0"/>
                            <a:t>Skupina 1</a:t>
                          </a:r>
                        </a:p>
                      </a:txBody>
                      <a:tcPr/>
                    </a:tc>
                    <a:tc>
                      <a:txBody>
                        <a:bodyPr/>
                        <a:lstStyle/>
                        <a:p>
                          <a:r>
                            <a:rPr lang="cs-CZ" dirty="0"/>
                            <a:t>Skupina 2</a:t>
                          </a:r>
                        </a:p>
                      </a:txBody>
                      <a:tcPr/>
                    </a:tc>
                    <a:extLst>
                      <a:ext uri="{0D108BD9-81ED-4DB2-BD59-A6C34878D82A}">
                        <a16:rowId xmlns:a16="http://schemas.microsoft.com/office/drawing/2014/main" val="312220623"/>
                      </a:ext>
                    </a:extLst>
                  </a:tr>
                  <a:tr h="2896724">
                    <a:tc>
                      <a:txBody>
                        <a:bodyPr/>
                        <a:lstStyle/>
                        <a:p>
                          <a:r>
                            <a:rPr lang="cs-CZ" b="1" dirty="0">
                              <a:solidFill>
                                <a:srgbClr val="FF0000"/>
                              </a:solidFill>
                            </a:rPr>
                            <a:t>L - oceli na potrubí </a:t>
                          </a:r>
                        </a:p>
                      </a:txBody>
                      <a:tcPr/>
                    </a:tc>
                    <a:tc>
                      <a:txBody>
                        <a:bodyPr/>
                        <a:lstStyle/>
                        <a:p>
                          <a:r>
                            <a:rPr lang="cs-CZ" dirty="0"/>
                            <a:t>nnn = minimální mez kluzu (</a:t>
                          </a:r>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𝑒</m:t>
                                  </m:r>
                                </m:sub>
                              </m:sSub>
                            </m:oMath>
                          </a14:m>
                          <a:r>
                            <a:rPr lang="cs-CZ" dirty="0"/>
                            <a:t>) v </a:t>
                          </a:r>
                          <a14:m>
                            <m:oMath xmlns:m="http://schemas.openxmlformats.org/officeDocument/2006/math">
                              <m:r>
                                <a:rPr lang="cs-CZ" b="0" i="1" smtClean="0">
                                  <a:latin typeface="Cambria Math" panose="02040503050406030204" pitchFamily="18" charset="0"/>
                                </a:rPr>
                                <m:t>𝑁</m:t>
                              </m:r>
                              <m:r>
                                <a:rPr lang="cs-CZ" b="0" i="1" smtClean="0">
                                  <a:latin typeface="Cambria Math" panose="02040503050406030204" pitchFamily="18" charset="0"/>
                                </a:rPr>
                                <m:t>/</m:t>
                              </m:r>
                              <m:sSup>
                                <m:sSupPr>
                                  <m:ctrlPr>
                                    <a:rPr lang="cs-CZ" b="0" i="1" smtClean="0">
                                      <a:latin typeface="Cambria Math" panose="02040503050406030204" pitchFamily="18" charset="0"/>
                                    </a:rPr>
                                  </m:ctrlPr>
                                </m:sSupPr>
                                <m:e>
                                  <m:r>
                                    <a:rPr lang="cs-CZ" b="0" i="1" smtClean="0">
                                      <a:latin typeface="Cambria Math" panose="02040503050406030204" pitchFamily="18" charset="0"/>
                                    </a:rPr>
                                    <m:t>𝑚𝑚</m:t>
                                  </m:r>
                                </m:e>
                                <m:sup>
                                  <m:r>
                                    <a:rPr lang="cs-CZ" b="0" i="1" smtClean="0">
                                      <a:latin typeface="Cambria Math" panose="02040503050406030204" pitchFamily="18" charset="0"/>
                                    </a:rPr>
                                    <m:t>2</m:t>
                                  </m:r>
                                </m:sup>
                              </m:sSup>
                            </m:oMath>
                          </a14:m>
                          <a:r>
                            <a:rPr lang="cs-CZ" dirty="0"/>
                            <a:t> pro nejmenší tloušťku výrobku</a:t>
                          </a:r>
                        </a:p>
                      </a:txBody>
                      <a:tcPr/>
                    </a:tc>
                    <a:tc>
                      <a:txBody>
                        <a:bodyPr/>
                        <a:lstStyle/>
                        <a:p>
                          <a:r>
                            <a:rPr lang="cs-CZ" dirty="0"/>
                            <a:t>M – termomechanicky válcováno </a:t>
                          </a:r>
                        </a:p>
                        <a:p>
                          <a:r>
                            <a:rPr lang="cs-CZ" dirty="0"/>
                            <a:t>N – normalizačně žíháno, nebo normalizačně válcováno </a:t>
                          </a:r>
                        </a:p>
                        <a:p>
                          <a:r>
                            <a:rPr lang="cs-CZ" dirty="0"/>
                            <a:t>Q – zušlechtěno </a:t>
                          </a:r>
                        </a:p>
                      </a:txBody>
                      <a:tcPr/>
                    </a:tc>
                    <a:tc>
                      <a:txBody>
                        <a:bodyPr/>
                        <a:lstStyle/>
                        <a:p>
                          <a:r>
                            <a:rPr lang="cs-CZ" dirty="0"/>
                            <a:t>a – třída požadavků, jestliže je to potřebné, následuje jedna číslice</a:t>
                          </a:r>
                        </a:p>
                      </a:txBody>
                      <a:tcPr/>
                    </a:tc>
                    <a:extLst>
                      <a:ext uri="{0D108BD9-81ED-4DB2-BD59-A6C34878D82A}">
                        <a16:rowId xmlns:a16="http://schemas.microsoft.com/office/drawing/2014/main" val="2843346156"/>
                      </a:ext>
                    </a:extLst>
                  </a:tr>
                </a:tbl>
              </a:graphicData>
            </a:graphic>
          </p:graphicFrame>
        </mc:Choice>
        <mc:Fallback xmlns="">
          <p:graphicFrame>
            <p:nvGraphicFramePr>
              <p:cNvPr id="9" name="Tabulka 9">
                <a:extLst>
                  <a:ext uri="{FF2B5EF4-FFF2-40B4-BE49-F238E27FC236}">
                    <a16:creationId xmlns:a16="http://schemas.microsoft.com/office/drawing/2014/main" id="{35F41C4D-A78C-4823-BEE3-E0706110D4CB}"/>
                  </a:ext>
                </a:extLst>
              </p:cNvPr>
              <p:cNvGraphicFramePr>
                <a:graphicFrameLocks noGrp="1"/>
              </p:cNvGraphicFramePr>
              <p:nvPr>
                <p:extLst>
                  <p:ext uri="{D42A27DB-BD31-4B8C-83A1-F6EECF244321}">
                    <p14:modId xmlns:p14="http://schemas.microsoft.com/office/powerpoint/2010/main" val="3316975312"/>
                  </p:ext>
                </p:extLst>
              </p:nvPr>
            </p:nvGraphicFramePr>
            <p:xfrm>
              <a:off x="898663" y="2659901"/>
              <a:ext cx="10138320" cy="3433423"/>
            </p:xfrm>
            <a:graphic>
              <a:graphicData uri="http://schemas.openxmlformats.org/drawingml/2006/table">
                <a:tbl>
                  <a:tblPr firstRow="1" bandRow="1">
                    <a:tableStyleId>{5940675A-B579-460E-94D1-54222C63F5DA}</a:tableStyleId>
                  </a:tblPr>
                  <a:tblGrid>
                    <a:gridCol w="2089864">
                      <a:extLst>
                        <a:ext uri="{9D8B030D-6E8A-4147-A177-3AD203B41FA5}">
                          <a16:colId xmlns:a16="http://schemas.microsoft.com/office/drawing/2014/main" val="3727837450"/>
                        </a:ext>
                      </a:extLst>
                    </a:gridCol>
                    <a:gridCol w="2821258">
                      <a:extLst>
                        <a:ext uri="{9D8B030D-6E8A-4147-A177-3AD203B41FA5}">
                          <a16:colId xmlns:a16="http://schemas.microsoft.com/office/drawing/2014/main" val="1605809268"/>
                        </a:ext>
                      </a:extLst>
                    </a:gridCol>
                    <a:gridCol w="2692618">
                      <a:extLst>
                        <a:ext uri="{9D8B030D-6E8A-4147-A177-3AD203B41FA5}">
                          <a16:colId xmlns:a16="http://schemas.microsoft.com/office/drawing/2014/main" val="1753162787"/>
                        </a:ext>
                      </a:extLst>
                    </a:gridCol>
                    <a:gridCol w="2534580">
                      <a:extLst>
                        <a:ext uri="{9D8B030D-6E8A-4147-A177-3AD203B41FA5}">
                          <a16:colId xmlns:a16="http://schemas.microsoft.com/office/drawing/2014/main" val="2054646045"/>
                        </a:ext>
                      </a:extLst>
                    </a:gridCol>
                  </a:tblGrid>
                  <a:tr h="536699">
                    <a:tc>
                      <a:txBody>
                        <a:bodyPr/>
                        <a:lstStyle/>
                        <a:p>
                          <a:r>
                            <a:rPr lang="cs-CZ" dirty="0"/>
                            <a:t>Písmeno</a:t>
                          </a:r>
                        </a:p>
                      </a:txBody>
                      <a:tcPr/>
                    </a:tc>
                    <a:tc>
                      <a:txBody>
                        <a:bodyPr/>
                        <a:lstStyle/>
                        <a:p>
                          <a:r>
                            <a:rPr lang="cs-CZ" dirty="0"/>
                            <a:t>Vlastnosti</a:t>
                          </a:r>
                        </a:p>
                      </a:txBody>
                      <a:tcPr/>
                    </a:tc>
                    <a:tc>
                      <a:txBody>
                        <a:bodyPr/>
                        <a:lstStyle/>
                        <a:p>
                          <a:r>
                            <a:rPr lang="cs-CZ" dirty="0"/>
                            <a:t>Skupina 1</a:t>
                          </a:r>
                        </a:p>
                      </a:txBody>
                      <a:tcPr/>
                    </a:tc>
                    <a:tc>
                      <a:txBody>
                        <a:bodyPr/>
                        <a:lstStyle/>
                        <a:p>
                          <a:r>
                            <a:rPr lang="cs-CZ" dirty="0"/>
                            <a:t>Skupina 2</a:t>
                          </a:r>
                        </a:p>
                      </a:txBody>
                      <a:tcPr/>
                    </a:tc>
                    <a:extLst>
                      <a:ext uri="{0D108BD9-81ED-4DB2-BD59-A6C34878D82A}">
                        <a16:rowId xmlns:a16="http://schemas.microsoft.com/office/drawing/2014/main" val="312220623"/>
                      </a:ext>
                    </a:extLst>
                  </a:tr>
                  <a:tr h="2896724">
                    <a:tc>
                      <a:txBody>
                        <a:bodyPr/>
                        <a:lstStyle/>
                        <a:p>
                          <a:r>
                            <a:rPr lang="cs-CZ" b="1" dirty="0">
                              <a:solidFill>
                                <a:srgbClr val="FF0000"/>
                              </a:solidFill>
                            </a:rPr>
                            <a:t>L - oceli na potrubí </a:t>
                          </a:r>
                        </a:p>
                      </a:txBody>
                      <a:tcPr/>
                    </a:tc>
                    <a:tc>
                      <a:txBody>
                        <a:bodyPr/>
                        <a:lstStyle/>
                        <a:p>
                          <a:endParaRPr lang="cs-CZ"/>
                        </a:p>
                      </a:txBody>
                      <a:tcPr>
                        <a:blipFill>
                          <a:blip r:embed="rId4"/>
                          <a:stretch>
                            <a:fillRect l="-74298" t="-19538" r="-185745" b="-420"/>
                          </a:stretch>
                        </a:blipFill>
                      </a:tcPr>
                    </a:tc>
                    <a:tc>
                      <a:txBody>
                        <a:bodyPr/>
                        <a:lstStyle/>
                        <a:p>
                          <a:r>
                            <a:rPr lang="cs-CZ" dirty="0"/>
                            <a:t>M – termomechanicky válcováno </a:t>
                          </a:r>
                        </a:p>
                        <a:p>
                          <a:r>
                            <a:rPr lang="cs-CZ" dirty="0"/>
                            <a:t>N – normalizačně žíháno, nebo normalizačně válcováno </a:t>
                          </a:r>
                        </a:p>
                        <a:p>
                          <a:r>
                            <a:rPr lang="cs-CZ" dirty="0"/>
                            <a:t>Q – zušlechtěno </a:t>
                          </a:r>
                        </a:p>
                      </a:txBody>
                      <a:tcPr/>
                    </a:tc>
                    <a:tc>
                      <a:txBody>
                        <a:bodyPr/>
                        <a:lstStyle/>
                        <a:p>
                          <a:r>
                            <a:rPr lang="cs-CZ" dirty="0"/>
                            <a:t>a – třída požadavků, jestliže je to potřebné, následuje jedna číslice</a:t>
                          </a:r>
                        </a:p>
                      </a:txBody>
                      <a:tcPr/>
                    </a:tc>
                    <a:extLst>
                      <a:ext uri="{0D108BD9-81ED-4DB2-BD59-A6C34878D82A}">
                        <a16:rowId xmlns:a16="http://schemas.microsoft.com/office/drawing/2014/main" val="2843346156"/>
                      </a:ext>
                    </a:extLst>
                  </a:tr>
                </a:tbl>
              </a:graphicData>
            </a:graphic>
          </p:graphicFrame>
        </mc:Fallback>
      </mc:AlternateContent>
      <p:cxnSp>
        <p:nvCxnSpPr>
          <p:cNvPr id="32" name="Přímá spojnice 31">
            <a:extLst>
              <a:ext uri="{FF2B5EF4-FFF2-40B4-BE49-F238E27FC236}">
                <a16:creationId xmlns:a16="http://schemas.microsoft.com/office/drawing/2014/main" id="{B1486CAF-1EB3-43E2-BEC4-D33BBC624F71}"/>
              </a:ext>
            </a:extLst>
          </p:cNvPr>
          <p:cNvCxnSpPr>
            <a:cxnSpLocks/>
          </p:cNvCxnSpPr>
          <p:nvPr/>
        </p:nvCxnSpPr>
        <p:spPr>
          <a:xfrm>
            <a:off x="2459834" y="1998283"/>
            <a:ext cx="0" cy="291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CAE27929-E6E7-4A6D-A26E-7C4D20808C77}"/>
              </a:ext>
            </a:extLst>
          </p:cNvPr>
          <p:cNvCxnSpPr>
            <a:cxnSpLocks/>
          </p:cNvCxnSpPr>
          <p:nvPr/>
        </p:nvCxnSpPr>
        <p:spPr>
          <a:xfrm>
            <a:off x="3691054" y="1998283"/>
            <a:ext cx="0" cy="291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983B457F-B1C2-402B-9568-B92B44D718C4}"/>
              </a:ext>
            </a:extLst>
          </p:cNvPr>
          <p:cNvCxnSpPr>
            <a:cxnSpLocks/>
          </p:cNvCxnSpPr>
          <p:nvPr/>
        </p:nvCxnSpPr>
        <p:spPr>
          <a:xfrm>
            <a:off x="2459834" y="2289686"/>
            <a:ext cx="12312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C37D638F-CD9A-47AA-BC18-96C930A12817}"/>
              </a:ext>
            </a:extLst>
          </p:cNvPr>
          <p:cNvCxnSpPr>
            <a:cxnSpLocks/>
          </p:cNvCxnSpPr>
          <p:nvPr/>
        </p:nvCxnSpPr>
        <p:spPr>
          <a:xfrm>
            <a:off x="3412273" y="2289686"/>
            <a:ext cx="0" cy="353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29BDE3BC-C782-41C2-B159-97FAB77CD434}"/>
              </a:ext>
            </a:extLst>
          </p:cNvPr>
          <p:cNvCxnSpPr>
            <a:cxnSpLocks/>
          </p:cNvCxnSpPr>
          <p:nvPr/>
        </p:nvCxnSpPr>
        <p:spPr>
          <a:xfrm>
            <a:off x="6322741" y="1998283"/>
            <a:ext cx="0" cy="661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A6F2A6F0-97E3-434E-A440-A6F4D13D01BC}"/>
              </a:ext>
            </a:extLst>
          </p:cNvPr>
          <p:cNvCxnSpPr>
            <a:cxnSpLocks/>
          </p:cNvCxnSpPr>
          <p:nvPr/>
        </p:nvCxnSpPr>
        <p:spPr>
          <a:xfrm flipV="1">
            <a:off x="6322741" y="2289686"/>
            <a:ext cx="3122342" cy="1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9AA01085-9449-481D-B5E8-9CBBE280B5D6}"/>
              </a:ext>
            </a:extLst>
          </p:cNvPr>
          <p:cNvCxnSpPr>
            <a:cxnSpLocks/>
          </p:cNvCxnSpPr>
          <p:nvPr/>
        </p:nvCxnSpPr>
        <p:spPr>
          <a:xfrm>
            <a:off x="9433932" y="2289686"/>
            <a:ext cx="11151" cy="370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Přímá spojnice 11">
            <a:extLst>
              <a:ext uri="{FF2B5EF4-FFF2-40B4-BE49-F238E27FC236}">
                <a16:creationId xmlns:a16="http://schemas.microsoft.com/office/drawing/2014/main" id="{E2F18549-2B9E-4C35-AB68-1BEE880CE978}"/>
              </a:ext>
            </a:extLst>
          </p:cNvPr>
          <p:cNvCxnSpPr>
            <a:cxnSpLocks/>
          </p:cNvCxnSpPr>
          <p:nvPr/>
        </p:nvCxnSpPr>
        <p:spPr>
          <a:xfrm flipV="1">
            <a:off x="1460810" y="1998283"/>
            <a:ext cx="0" cy="645234"/>
          </a:xfrm>
          <a:prstGeom prst="line">
            <a:avLst/>
          </a:prstGeom>
        </p:spPr>
        <p:style>
          <a:lnRef idx="1">
            <a:schemeClr val="accent1"/>
          </a:lnRef>
          <a:fillRef idx="0">
            <a:schemeClr val="accent1"/>
          </a:fillRef>
          <a:effectRef idx="0">
            <a:schemeClr val="accent1"/>
          </a:effectRef>
          <a:fontRef idx="minor">
            <a:schemeClr val="tx1"/>
          </a:fontRef>
        </p:style>
      </p:cxnSp>
      <p:sp>
        <p:nvSpPr>
          <p:cNvPr id="6" name="Zástupný symbol pro číslo snímku 5">
            <a:extLst>
              <a:ext uri="{FF2B5EF4-FFF2-40B4-BE49-F238E27FC236}">
                <a16:creationId xmlns:a16="http://schemas.microsoft.com/office/drawing/2014/main" id="{B2A63529-E2A5-4B18-B76F-0EB2D2E4D6E5}"/>
              </a:ext>
            </a:extLst>
          </p:cNvPr>
          <p:cNvSpPr>
            <a:spLocks noGrp="1"/>
          </p:cNvSpPr>
          <p:nvPr>
            <p:ph type="sldNum" sz="quarter" idx="12"/>
          </p:nvPr>
        </p:nvSpPr>
        <p:spPr/>
        <p:txBody>
          <a:bodyPr/>
          <a:lstStyle/>
          <a:p>
            <a:pPr>
              <a:defRPr/>
            </a:pPr>
            <a:fld id="{8B7A71C2-0F8F-7841-B85A-445BD80B66CF}" type="slidenum">
              <a:rPr lang="sk-SK" altLang="cs-CZ" smtClean="0"/>
              <a:pPr>
                <a:defRPr/>
              </a:pPr>
              <a:t>20</a:t>
            </a:fld>
            <a:r>
              <a:rPr lang="sk-SK" altLang="cs-CZ"/>
              <a:t>/38</a:t>
            </a:r>
            <a:endParaRPr lang="sk-SK" altLang="cs-CZ" dirty="0"/>
          </a:p>
        </p:txBody>
      </p:sp>
    </p:spTree>
    <p:extLst>
      <p:ext uri="{BB962C8B-B14F-4D97-AF65-F5344CB8AC3E}">
        <p14:creationId xmlns:p14="http://schemas.microsoft.com/office/powerpoint/2010/main" val="2076564209"/>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Oceli ČSN EN 10027-1 skupina 1 oceli pro tlakové nádoby</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21</a:t>
            </a:fld>
            <a:fld id="{31E77A96-41B8-48BF-B2E4-2BF7EFD47B93}" type="slidenum">
              <a:rPr lang="cs-CZ" sz="1400" i="1">
                <a:solidFill>
                  <a:schemeClr val="bg1"/>
                </a:solidFill>
                <a:latin typeface="+mn-lt"/>
              </a:rPr>
              <a:t>21</a:t>
            </a:fld>
            <a:fld id="{97BBEA7B-813E-4FC7-ADFD-C970B934FBBD}" type="slidenum">
              <a:rPr lang="cs-CZ" sz="1400" i="1">
                <a:solidFill>
                  <a:schemeClr val="bg1"/>
                </a:solidFill>
                <a:latin typeface="+mn-lt"/>
              </a:rPr>
              <a:t>21</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graphicFrame>
        <p:nvGraphicFramePr>
          <p:cNvPr id="5" name="Tabulka 7">
            <a:extLst>
              <a:ext uri="{FF2B5EF4-FFF2-40B4-BE49-F238E27FC236}">
                <a16:creationId xmlns:a16="http://schemas.microsoft.com/office/drawing/2014/main" id="{3DA01D05-B235-4A06-8BD4-CA0FF69E5036}"/>
              </a:ext>
            </a:extLst>
          </p:cNvPr>
          <p:cNvGraphicFramePr>
            <a:graphicFrameLocks noGrp="1"/>
          </p:cNvGraphicFramePr>
          <p:nvPr>
            <p:ph idx="1"/>
            <p:extLst>
              <p:ext uri="{D42A27DB-BD31-4B8C-83A1-F6EECF244321}">
                <p14:modId xmlns:p14="http://schemas.microsoft.com/office/powerpoint/2010/main" val="2585847113"/>
              </p:ext>
            </p:extLst>
          </p:nvPr>
        </p:nvGraphicFramePr>
        <p:xfrm>
          <a:off x="898662" y="1256603"/>
          <a:ext cx="3122345" cy="741680"/>
        </p:xfrm>
        <a:graphic>
          <a:graphicData uri="http://schemas.openxmlformats.org/drawingml/2006/table">
            <a:tbl>
              <a:tblPr firstRow="1" bandRow="1">
                <a:tableStyleId>{5940675A-B579-460E-94D1-54222C63F5DA}</a:tableStyleId>
              </a:tblPr>
              <a:tblGrid>
                <a:gridCol w="624469">
                  <a:extLst>
                    <a:ext uri="{9D8B030D-6E8A-4147-A177-3AD203B41FA5}">
                      <a16:colId xmlns:a16="http://schemas.microsoft.com/office/drawing/2014/main" val="2737340131"/>
                    </a:ext>
                  </a:extLst>
                </a:gridCol>
                <a:gridCol w="624469">
                  <a:extLst>
                    <a:ext uri="{9D8B030D-6E8A-4147-A177-3AD203B41FA5}">
                      <a16:colId xmlns:a16="http://schemas.microsoft.com/office/drawing/2014/main" val="36139305"/>
                    </a:ext>
                  </a:extLst>
                </a:gridCol>
                <a:gridCol w="624469">
                  <a:extLst>
                    <a:ext uri="{9D8B030D-6E8A-4147-A177-3AD203B41FA5}">
                      <a16:colId xmlns:a16="http://schemas.microsoft.com/office/drawing/2014/main" val="4075599434"/>
                    </a:ext>
                  </a:extLst>
                </a:gridCol>
                <a:gridCol w="624469">
                  <a:extLst>
                    <a:ext uri="{9D8B030D-6E8A-4147-A177-3AD203B41FA5}">
                      <a16:colId xmlns:a16="http://schemas.microsoft.com/office/drawing/2014/main" val="2704872756"/>
                    </a:ext>
                  </a:extLst>
                </a:gridCol>
                <a:gridCol w="624469">
                  <a:extLst>
                    <a:ext uri="{9D8B030D-6E8A-4147-A177-3AD203B41FA5}">
                      <a16:colId xmlns:a16="http://schemas.microsoft.com/office/drawing/2014/main" val="3396200356"/>
                    </a:ext>
                  </a:extLst>
                </a:gridCol>
              </a:tblGrid>
              <a:tr h="370840">
                <a:tc gridSpan="5">
                  <a:txBody>
                    <a:bodyPr/>
                    <a:lstStyle/>
                    <a:p>
                      <a:pPr algn="ctr"/>
                      <a:r>
                        <a:rPr lang="cs-CZ" dirty="0"/>
                        <a:t>Základní symboly</a:t>
                      </a: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extLst>
                  <a:ext uri="{0D108BD9-81ED-4DB2-BD59-A6C34878D82A}">
                    <a16:rowId xmlns:a16="http://schemas.microsoft.com/office/drawing/2014/main" val="577423650"/>
                  </a:ext>
                </a:extLst>
              </a:tr>
              <a:tr h="370840">
                <a:tc>
                  <a:txBody>
                    <a:bodyPr/>
                    <a:lstStyle/>
                    <a:p>
                      <a:pPr algn="ctr"/>
                      <a:r>
                        <a:rPr lang="cs-CZ" dirty="0"/>
                        <a:t>G</a:t>
                      </a:r>
                    </a:p>
                  </a:txBody>
                  <a:tcPr/>
                </a:tc>
                <a:tc>
                  <a:txBody>
                    <a:bodyPr/>
                    <a:lstStyle/>
                    <a:p>
                      <a:pPr algn="ctr"/>
                      <a:r>
                        <a:rPr lang="cs-CZ" b="1" dirty="0">
                          <a:solidFill>
                            <a:srgbClr val="FF0000"/>
                          </a:solidFill>
                        </a:rPr>
                        <a:t>P</a:t>
                      </a:r>
                    </a:p>
                  </a:txBody>
                  <a:tcPr/>
                </a:tc>
                <a:tc>
                  <a:txBody>
                    <a:bodyPr/>
                    <a:lstStyle/>
                    <a:p>
                      <a:pPr algn="ctr"/>
                      <a:r>
                        <a:rPr lang="cs-CZ" dirty="0"/>
                        <a:t>n</a:t>
                      </a:r>
                    </a:p>
                  </a:txBody>
                  <a:tcPr/>
                </a:tc>
                <a:tc>
                  <a:txBody>
                    <a:bodyPr/>
                    <a:lstStyle/>
                    <a:p>
                      <a:pPr algn="ctr"/>
                      <a:r>
                        <a:rPr lang="cs-CZ" dirty="0"/>
                        <a:t>n</a:t>
                      </a:r>
                    </a:p>
                  </a:txBody>
                  <a:tcPr/>
                </a:tc>
                <a:tc>
                  <a:txBody>
                    <a:bodyPr/>
                    <a:lstStyle/>
                    <a:p>
                      <a:pPr algn="ctr"/>
                      <a:r>
                        <a:rPr lang="cs-CZ" dirty="0"/>
                        <a:t>n</a:t>
                      </a:r>
                    </a:p>
                  </a:txBody>
                  <a:tcPr/>
                </a:tc>
                <a:extLst>
                  <a:ext uri="{0D108BD9-81ED-4DB2-BD59-A6C34878D82A}">
                    <a16:rowId xmlns:a16="http://schemas.microsoft.com/office/drawing/2014/main" val="4265098737"/>
                  </a:ext>
                </a:extLst>
              </a:tr>
            </a:tbl>
          </a:graphicData>
        </a:graphic>
      </p:graphicFrame>
      <p:graphicFrame>
        <p:nvGraphicFramePr>
          <p:cNvPr id="8" name="Tabulka 8">
            <a:extLst>
              <a:ext uri="{FF2B5EF4-FFF2-40B4-BE49-F238E27FC236}">
                <a16:creationId xmlns:a16="http://schemas.microsoft.com/office/drawing/2014/main" id="{DFE67511-4C6C-4630-A5A3-FFF3EF483D8C}"/>
              </a:ext>
            </a:extLst>
          </p:cNvPr>
          <p:cNvGraphicFramePr>
            <a:graphicFrameLocks noGrp="1"/>
          </p:cNvGraphicFramePr>
          <p:nvPr>
            <p:extLst>
              <p:ext uri="{D42A27DB-BD31-4B8C-83A1-F6EECF244321}">
                <p14:modId xmlns:p14="http://schemas.microsoft.com/office/powerpoint/2010/main" val="1024033270"/>
              </p:ext>
            </p:extLst>
          </p:nvPr>
        </p:nvGraphicFramePr>
        <p:xfrm>
          <a:off x="4021007" y="1256603"/>
          <a:ext cx="7015976" cy="741680"/>
        </p:xfrm>
        <a:graphic>
          <a:graphicData uri="http://schemas.openxmlformats.org/drawingml/2006/table">
            <a:tbl>
              <a:tblPr firstRow="1" bandRow="1">
                <a:tableStyleId>{5940675A-B579-460E-94D1-54222C63F5DA}</a:tableStyleId>
              </a:tblPr>
              <a:tblGrid>
                <a:gridCol w="2999679">
                  <a:extLst>
                    <a:ext uri="{9D8B030D-6E8A-4147-A177-3AD203B41FA5}">
                      <a16:colId xmlns:a16="http://schemas.microsoft.com/office/drawing/2014/main" val="2447394465"/>
                    </a:ext>
                  </a:extLst>
                </a:gridCol>
                <a:gridCol w="4016297">
                  <a:extLst>
                    <a:ext uri="{9D8B030D-6E8A-4147-A177-3AD203B41FA5}">
                      <a16:colId xmlns:a16="http://schemas.microsoft.com/office/drawing/2014/main" val="703563712"/>
                    </a:ext>
                  </a:extLst>
                </a:gridCol>
              </a:tblGrid>
              <a:tr h="370840">
                <a:tc>
                  <a:txBody>
                    <a:bodyPr/>
                    <a:lstStyle/>
                    <a:p>
                      <a:pPr algn="ctr"/>
                      <a:r>
                        <a:rPr lang="cs-CZ" dirty="0"/>
                        <a:t>Přídavné symboly pro oceli </a:t>
                      </a:r>
                    </a:p>
                  </a:txBody>
                  <a:tcPr/>
                </a:tc>
                <a:tc>
                  <a:txBody>
                    <a:bodyPr/>
                    <a:lstStyle/>
                    <a:p>
                      <a:pPr algn="ctr"/>
                      <a:r>
                        <a:rPr lang="cs-CZ" dirty="0"/>
                        <a:t>Přídavné symboly pro ocelové výrobky </a:t>
                      </a:r>
                    </a:p>
                  </a:txBody>
                  <a:tcPr/>
                </a:tc>
                <a:extLst>
                  <a:ext uri="{0D108BD9-81ED-4DB2-BD59-A6C34878D82A}">
                    <a16:rowId xmlns:a16="http://schemas.microsoft.com/office/drawing/2014/main" val="1769258388"/>
                  </a:ext>
                </a:extLst>
              </a:tr>
              <a:tr h="370840">
                <a:tc>
                  <a:txBody>
                    <a:bodyPr/>
                    <a:lstStyle/>
                    <a:p>
                      <a:pPr algn="ctr"/>
                      <a:r>
                        <a:rPr lang="cs-CZ" dirty="0"/>
                        <a:t>an …</a:t>
                      </a:r>
                    </a:p>
                  </a:txBody>
                  <a:tcPr/>
                </a:tc>
                <a:tc>
                  <a:txBody>
                    <a:bodyPr/>
                    <a:lstStyle/>
                    <a:p>
                      <a:pPr algn="ctr"/>
                      <a:r>
                        <a:rPr lang="cs-CZ" dirty="0"/>
                        <a:t>+ an + an …</a:t>
                      </a:r>
                    </a:p>
                  </a:txBody>
                  <a:tcPr/>
                </a:tc>
                <a:extLst>
                  <a:ext uri="{0D108BD9-81ED-4DB2-BD59-A6C34878D82A}">
                    <a16:rowId xmlns:a16="http://schemas.microsoft.com/office/drawing/2014/main" val="854508807"/>
                  </a:ext>
                </a:extLst>
              </a:tr>
            </a:tbl>
          </a:graphicData>
        </a:graphic>
      </p:graphicFrame>
      <mc:AlternateContent xmlns:mc="http://schemas.openxmlformats.org/markup-compatibility/2006" xmlns:a14="http://schemas.microsoft.com/office/drawing/2010/main">
        <mc:Choice Requires="a14">
          <p:graphicFrame>
            <p:nvGraphicFramePr>
              <p:cNvPr id="9" name="Tabulka 9">
                <a:extLst>
                  <a:ext uri="{FF2B5EF4-FFF2-40B4-BE49-F238E27FC236}">
                    <a16:creationId xmlns:a16="http://schemas.microsoft.com/office/drawing/2014/main" id="{35F41C4D-A78C-4823-BEE3-E0706110D4CB}"/>
                  </a:ext>
                </a:extLst>
              </p:cNvPr>
              <p:cNvGraphicFramePr>
                <a:graphicFrameLocks noGrp="1"/>
              </p:cNvGraphicFramePr>
              <p:nvPr>
                <p:extLst>
                  <p:ext uri="{D42A27DB-BD31-4B8C-83A1-F6EECF244321}">
                    <p14:modId xmlns:p14="http://schemas.microsoft.com/office/powerpoint/2010/main" val="3759109216"/>
                  </p:ext>
                </p:extLst>
              </p:nvPr>
            </p:nvGraphicFramePr>
            <p:xfrm>
              <a:off x="898663" y="2659901"/>
              <a:ext cx="10138320" cy="3433423"/>
            </p:xfrm>
            <a:graphic>
              <a:graphicData uri="http://schemas.openxmlformats.org/drawingml/2006/table">
                <a:tbl>
                  <a:tblPr firstRow="1" bandRow="1">
                    <a:tableStyleId>{5940675A-B579-460E-94D1-54222C63F5DA}</a:tableStyleId>
                  </a:tblPr>
                  <a:tblGrid>
                    <a:gridCol w="2089864">
                      <a:extLst>
                        <a:ext uri="{9D8B030D-6E8A-4147-A177-3AD203B41FA5}">
                          <a16:colId xmlns:a16="http://schemas.microsoft.com/office/drawing/2014/main" val="3727837450"/>
                        </a:ext>
                      </a:extLst>
                    </a:gridCol>
                    <a:gridCol w="2821258">
                      <a:extLst>
                        <a:ext uri="{9D8B030D-6E8A-4147-A177-3AD203B41FA5}">
                          <a16:colId xmlns:a16="http://schemas.microsoft.com/office/drawing/2014/main" val="1605809268"/>
                        </a:ext>
                      </a:extLst>
                    </a:gridCol>
                    <a:gridCol w="2692618">
                      <a:extLst>
                        <a:ext uri="{9D8B030D-6E8A-4147-A177-3AD203B41FA5}">
                          <a16:colId xmlns:a16="http://schemas.microsoft.com/office/drawing/2014/main" val="1753162787"/>
                        </a:ext>
                      </a:extLst>
                    </a:gridCol>
                    <a:gridCol w="2534580">
                      <a:extLst>
                        <a:ext uri="{9D8B030D-6E8A-4147-A177-3AD203B41FA5}">
                          <a16:colId xmlns:a16="http://schemas.microsoft.com/office/drawing/2014/main" val="2054646045"/>
                        </a:ext>
                      </a:extLst>
                    </a:gridCol>
                  </a:tblGrid>
                  <a:tr h="536699">
                    <a:tc>
                      <a:txBody>
                        <a:bodyPr/>
                        <a:lstStyle/>
                        <a:p>
                          <a:r>
                            <a:rPr lang="cs-CZ" dirty="0"/>
                            <a:t>Písmeno</a:t>
                          </a:r>
                        </a:p>
                      </a:txBody>
                      <a:tcPr/>
                    </a:tc>
                    <a:tc>
                      <a:txBody>
                        <a:bodyPr/>
                        <a:lstStyle/>
                        <a:p>
                          <a:r>
                            <a:rPr lang="cs-CZ" dirty="0"/>
                            <a:t>Vlastnosti</a:t>
                          </a:r>
                        </a:p>
                      </a:txBody>
                      <a:tcPr/>
                    </a:tc>
                    <a:tc>
                      <a:txBody>
                        <a:bodyPr/>
                        <a:lstStyle/>
                        <a:p>
                          <a:r>
                            <a:rPr lang="cs-CZ" dirty="0"/>
                            <a:t>Skupina 1</a:t>
                          </a:r>
                        </a:p>
                      </a:txBody>
                      <a:tcPr/>
                    </a:tc>
                    <a:tc>
                      <a:txBody>
                        <a:bodyPr/>
                        <a:lstStyle/>
                        <a:p>
                          <a:r>
                            <a:rPr lang="cs-CZ" dirty="0"/>
                            <a:t>Skupina 2</a:t>
                          </a:r>
                        </a:p>
                      </a:txBody>
                      <a:tcPr/>
                    </a:tc>
                    <a:extLst>
                      <a:ext uri="{0D108BD9-81ED-4DB2-BD59-A6C34878D82A}">
                        <a16:rowId xmlns:a16="http://schemas.microsoft.com/office/drawing/2014/main" val="312220623"/>
                      </a:ext>
                    </a:extLst>
                  </a:tr>
                  <a:tr h="2896724">
                    <a:tc>
                      <a:txBody>
                        <a:bodyPr/>
                        <a:lstStyle/>
                        <a:p>
                          <a:r>
                            <a:rPr lang="cs-CZ" dirty="0"/>
                            <a:t>G – ocel na odlitky</a:t>
                          </a:r>
                        </a:p>
                        <a:p>
                          <a:endParaRPr lang="cs-CZ" dirty="0"/>
                        </a:p>
                        <a:p>
                          <a:r>
                            <a:rPr lang="cs-CZ" dirty="0"/>
                            <a:t>P – </a:t>
                          </a:r>
                          <a:r>
                            <a:rPr lang="cs-CZ" b="1" dirty="0">
                              <a:solidFill>
                                <a:srgbClr val="FF0000"/>
                              </a:solidFill>
                            </a:rPr>
                            <a:t>oceli pro tlakové nádoby </a:t>
                          </a:r>
                        </a:p>
                      </a:txBody>
                      <a:tcPr/>
                    </a:tc>
                    <a:tc>
                      <a:txBody>
                        <a:bodyPr/>
                        <a:lstStyle/>
                        <a:p>
                          <a:r>
                            <a:rPr lang="cs-CZ" dirty="0"/>
                            <a:t>nnn = minimální mez kluzu (</a:t>
                          </a:r>
                          <a14:m>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𝑒</m:t>
                                  </m:r>
                                </m:sub>
                              </m:sSub>
                            </m:oMath>
                          </a14:m>
                          <a:r>
                            <a:rPr lang="cs-CZ" dirty="0"/>
                            <a:t>) v </a:t>
                          </a:r>
                          <a14:m>
                            <m:oMath xmlns:m="http://schemas.openxmlformats.org/officeDocument/2006/math">
                              <m:r>
                                <a:rPr lang="cs-CZ" b="0" i="1" smtClean="0">
                                  <a:latin typeface="Cambria Math" panose="02040503050406030204" pitchFamily="18" charset="0"/>
                                </a:rPr>
                                <m:t>𝑁</m:t>
                              </m:r>
                              <m:r>
                                <a:rPr lang="cs-CZ" b="0" i="1" smtClean="0">
                                  <a:latin typeface="Cambria Math" panose="02040503050406030204" pitchFamily="18" charset="0"/>
                                </a:rPr>
                                <m:t>/</m:t>
                              </m:r>
                              <m:sSup>
                                <m:sSupPr>
                                  <m:ctrlPr>
                                    <a:rPr lang="cs-CZ" b="0" i="1" smtClean="0">
                                      <a:latin typeface="Cambria Math" panose="02040503050406030204" pitchFamily="18" charset="0"/>
                                    </a:rPr>
                                  </m:ctrlPr>
                                </m:sSupPr>
                                <m:e>
                                  <m:r>
                                    <a:rPr lang="cs-CZ" b="0" i="1" smtClean="0">
                                      <a:latin typeface="Cambria Math" panose="02040503050406030204" pitchFamily="18" charset="0"/>
                                    </a:rPr>
                                    <m:t>𝑚𝑚</m:t>
                                  </m:r>
                                </m:e>
                                <m:sup>
                                  <m:r>
                                    <a:rPr lang="cs-CZ" b="0" i="1" smtClean="0">
                                      <a:latin typeface="Cambria Math" panose="02040503050406030204" pitchFamily="18" charset="0"/>
                                    </a:rPr>
                                    <m:t>2</m:t>
                                  </m:r>
                                </m:sup>
                              </m:sSup>
                            </m:oMath>
                          </a14:m>
                          <a:r>
                            <a:rPr lang="cs-CZ" dirty="0"/>
                            <a:t> pro nejmenší tloušťku výrobku</a:t>
                          </a:r>
                        </a:p>
                      </a:txBody>
                      <a:tcPr/>
                    </a:tc>
                    <a:tc>
                      <a:txBody>
                        <a:bodyPr/>
                        <a:lstStyle/>
                        <a:p>
                          <a:r>
                            <a:rPr lang="cs-CZ" dirty="0"/>
                            <a:t>M – termomechanicky válcováno </a:t>
                          </a:r>
                        </a:p>
                        <a:p>
                          <a:r>
                            <a:rPr lang="cs-CZ" dirty="0"/>
                            <a:t>N – normalizačně žíháno, nebo normalizačně válcováno </a:t>
                          </a:r>
                        </a:p>
                        <a:p>
                          <a:r>
                            <a:rPr lang="cs-CZ" dirty="0"/>
                            <a:t>Q – zušlechtěno </a:t>
                          </a:r>
                        </a:p>
                        <a:p>
                          <a:r>
                            <a:rPr lang="cs-CZ" dirty="0"/>
                            <a:t>B – láhve na plyny</a:t>
                          </a:r>
                        </a:p>
                        <a:p>
                          <a:r>
                            <a:rPr lang="cs-CZ" dirty="0"/>
                            <a:t>S – jednoduché tlakové nádoby </a:t>
                          </a:r>
                        </a:p>
                        <a:p>
                          <a:r>
                            <a:rPr lang="cs-CZ" dirty="0"/>
                            <a:t>T – trubky </a:t>
                          </a:r>
                        </a:p>
                      </a:txBody>
                      <a:tcPr/>
                    </a:tc>
                    <a:tc>
                      <a:txBody>
                        <a:bodyPr/>
                        <a:lstStyle/>
                        <a:p>
                          <a:r>
                            <a:rPr lang="cs-CZ" dirty="0"/>
                            <a:t>H – vysoké teploty </a:t>
                          </a:r>
                        </a:p>
                        <a:p>
                          <a:r>
                            <a:rPr lang="cs-CZ" dirty="0"/>
                            <a:t>L – nízké teploty </a:t>
                          </a:r>
                        </a:p>
                        <a:p>
                          <a:r>
                            <a:rPr lang="cs-CZ" dirty="0"/>
                            <a:t>R – normální teploty </a:t>
                          </a:r>
                        </a:p>
                        <a:p>
                          <a:r>
                            <a:rPr lang="cs-CZ" dirty="0"/>
                            <a:t>X – vysoké a nízké teploty</a:t>
                          </a:r>
                        </a:p>
                      </a:txBody>
                      <a:tcPr/>
                    </a:tc>
                    <a:extLst>
                      <a:ext uri="{0D108BD9-81ED-4DB2-BD59-A6C34878D82A}">
                        <a16:rowId xmlns:a16="http://schemas.microsoft.com/office/drawing/2014/main" val="2843346156"/>
                      </a:ext>
                    </a:extLst>
                  </a:tr>
                </a:tbl>
              </a:graphicData>
            </a:graphic>
          </p:graphicFrame>
        </mc:Choice>
        <mc:Fallback xmlns="">
          <p:graphicFrame>
            <p:nvGraphicFramePr>
              <p:cNvPr id="9" name="Tabulka 9">
                <a:extLst>
                  <a:ext uri="{FF2B5EF4-FFF2-40B4-BE49-F238E27FC236}">
                    <a16:creationId xmlns:a16="http://schemas.microsoft.com/office/drawing/2014/main" id="{35F41C4D-A78C-4823-BEE3-E0706110D4CB}"/>
                  </a:ext>
                </a:extLst>
              </p:cNvPr>
              <p:cNvGraphicFramePr>
                <a:graphicFrameLocks noGrp="1"/>
              </p:cNvGraphicFramePr>
              <p:nvPr>
                <p:extLst>
                  <p:ext uri="{D42A27DB-BD31-4B8C-83A1-F6EECF244321}">
                    <p14:modId xmlns:p14="http://schemas.microsoft.com/office/powerpoint/2010/main" val="3759109216"/>
                  </p:ext>
                </p:extLst>
              </p:nvPr>
            </p:nvGraphicFramePr>
            <p:xfrm>
              <a:off x="898663" y="2659901"/>
              <a:ext cx="10138320" cy="3433423"/>
            </p:xfrm>
            <a:graphic>
              <a:graphicData uri="http://schemas.openxmlformats.org/drawingml/2006/table">
                <a:tbl>
                  <a:tblPr firstRow="1" bandRow="1">
                    <a:tableStyleId>{5940675A-B579-460E-94D1-54222C63F5DA}</a:tableStyleId>
                  </a:tblPr>
                  <a:tblGrid>
                    <a:gridCol w="2089864">
                      <a:extLst>
                        <a:ext uri="{9D8B030D-6E8A-4147-A177-3AD203B41FA5}">
                          <a16:colId xmlns:a16="http://schemas.microsoft.com/office/drawing/2014/main" val="3727837450"/>
                        </a:ext>
                      </a:extLst>
                    </a:gridCol>
                    <a:gridCol w="2821258">
                      <a:extLst>
                        <a:ext uri="{9D8B030D-6E8A-4147-A177-3AD203B41FA5}">
                          <a16:colId xmlns:a16="http://schemas.microsoft.com/office/drawing/2014/main" val="1605809268"/>
                        </a:ext>
                      </a:extLst>
                    </a:gridCol>
                    <a:gridCol w="2692618">
                      <a:extLst>
                        <a:ext uri="{9D8B030D-6E8A-4147-A177-3AD203B41FA5}">
                          <a16:colId xmlns:a16="http://schemas.microsoft.com/office/drawing/2014/main" val="1753162787"/>
                        </a:ext>
                      </a:extLst>
                    </a:gridCol>
                    <a:gridCol w="2534580">
                      <a:extLst>
                        <a:ext uri="{9D8B030D-6E8A-4147-A177-3AD203B41FA5}">
                          <a16:colId xmlns:a16="http://schemas.microsoft.com/office/drawing/2014/main" val="2054646045"/>
                        </a:ext>
                      </a:extLst>
                    </a:gridCol>
                  </a:tblGrid>
                  <a:tr h="536699">
                    <a:tc>
                      <a:txBody>
                        <a:bodyPr/>
                        <a:lstStyle/>
                        <a:p>
                          <a:r>
                            <a:rPr lang="cs-CZ" dirty="0"/>
                            <a:t>Písmeno</a:t>
                          </a:r>
                        </a:p>
                      </a:txBody>
                      <a:tcPr/>
                    </a:tc>
                    <a:tc>
                      <a:txBody>
                        <a:bodyPr/>
                        <a:lstStyle/>
                        <a:p>
                          <a:r>
                            <a:rPr lang="cs-CZ" dirty="0"/>
                            <a:t>Vlastnosti</a:t>
                          </a:r>
                        </a:p>
                      </a:txBody>
                      <a:tcPr/>
                    </a:tc>
                    <a:tc>
                      <a:txBody>
                        <a:bodyPr/>
                        <a:lstStyle/>
                        <a:p>
                          <a:r>
                            <a:rPr lang="cs-CZ" dirty="0"/>
                            <a:t>Skupina 1</a:t>
                          </a:r>
                        </a:p>
                      </a:txBody>
                      <a:tcPr/>
                    </a:tc>
                    <a:tc>
                      <a:txBody>
                        <a:bodyPr/>
                        <a:lstStyle/>
                        <a:p>
                          <a:r>
                            <a:rPr lang="cs-CZ" dirty="0"/>
                            <a:t>Skupina 2</a:t>
                          </a:r>
                        </a:p>
                      </a:txBody>
                      <a:tcPr/>
                    </a:tc>
                    <a:extLst>
                      <a:ext uri="{0D108BD9-81ED-4DB2-BD59-A6C34878D82A}">
                        <a16:rowId xmlns:a16="http://schemas.microsoft.com/office/drawing/2014/main" val="312220623"/>
                      </a:ext>
                    </a:extLst>
                  </a:tr>
                  <a:tr h="2896724">
                    <a:tc>
                      <a:txBody>
                        <a:bodyPr/>
                        <a:lstStyle/>
                        <a:p>
                          <a:r>
                            <a:rPr lang="cs-CZ" dirty="0"/>
                            <a:t>G – ocel na odlitky</a:t>
                          </a:r>
                        </a:p>
                        <a:p>
                          <a:endParaRPr lang="cs-CZ" dirty="0"/>
                        </a:p>
                        <a:p>
                          <a:r>
                            <a:rPr lang="cs-CZ" dirty="0"/>
                            <a:t>P – </a:t>
                          </a:r>
                          <a:r>
                            <a:rPr lang="cs-CZ" b="1" dirty="0">
                              <a:solidFill>
                                <a:srgbClr val="FF0000"/>
                              </a:solidFill>
                            </a:rPr>
                            <a:t>oceli pro tlakové nádoby </a:t>
                          </a:r>
                        </a:p>
                      </a:txBody>
                      <a:tcPr/>
                    </a:tc>
                    <a:tc>
                      <a:txBody>
                        <a:bodyPr/>
                        <a:lstStyle/>
                        <a:p>
                          <a:endParaRPr lang="cs-CZ"/>
                        </a:p>
                      </a:txBody>
                      <a:tcPr>
                        <a:blipFill>
                          <a:blip r:embed="rId4"/>
                          <a:stretch>
                            <a:fillRect l="-74298" t="-19538" r="-185745" b="-1050"/>
                          </a:stretch>
                        </a:blipFill>
                      </a:tcPr>
                    </a:tc>
                    <a:tc>
                      <a:txBody>
                        <a:bodyPr/>
                        <a:lstStyle/>
                        <a:p>
                          <a:r>
                            <a:rPr lang="cs-CZ" dirty="0"/>
                            <a:t>M – termomechanicky válcováno </a:t>
                          </a:r>
                        </a:p>
                        <a:p>
                          <a:r>
                            <a:rPr lang="cs-CZ" dirty="0"/>
                            <a:t>N – normalizačně žíháno, nebo normalizačně válcováno </a:t>
                          </a:r>
                        </a:p>
                        <a:p>
                          <a:r>
                            <a:rPr lang="cs-CZ" dirty="0"/>
                            <a:t>Q – zušlechtěno </a:t>
                          </a:r>
                        </a:p>
                        <a:p>
                          <a:r>
                            <a:rPr lang="cs-CZ" dirty="0"/>
                            <a:t>B – láhve na plyny</a:t>
                          </a:r>
                        </a:p>
                        <a:p>
                          <a:r>
                            <a:rPr lang="cs-CZ" dirty="0"/>
                            <a:t>S – jednoduché tlakové nádoby </a:t>
                          </a:r>
                        </a:p>
                        <a:p>
                          <a:r>
                            <a:rPr lang="cs-CZ" dirty="0"/>
                            <a:t>T – trubky </a:t>
                          </a:r>
                        </a:p>
                      </a:txBody>
                      <a:tcPr/>
                    </a:tc>
                    <a:tc>
                      <a:txBody>
                        <a:bodyPr/>
                        <a:lstStyle/>
                        <a:p>
                          <a:r>
                            <a:rPr lang="cs-CZ" dirty="0"/>
                            <a:t>H – vysoké teploty </a:t>
                          </a:r>
                        </a:p>
                        <a:p>
                          <a:r>
                            <a:rPr lang="cs-CZ" dirty="0"/>
                            <a:t>L – nízké teploty </a:t>
                          </a:r>
                        </a:p>
                        <a:p>
                          <a:r>
                            <a:rPr lang="cs-CZ" dirty="0"/>
                            <a:t>R – normální teploty </a:t>
                          </a:r>
                        </a:p>
                        <a:p>
                          <a:r>
                            <a:rPr lang="cs-CZ" dirty="0"/>
                            <a:t>X – vysoké a nízké teploty</a:t>
                          </a:r>
                        </a:p>
                      </a:txBody>
                      <a:tcPr/>
                    </a:tc>
                    <a:extLst>
                      <a:ext uri="{0D108BD9-81ED-4DB2-BD59-A6C34878D82A}">
                        <a16:rowId xmlns:a16="http://schemas.microsoft.com/office/drawing/2014/main" val="2843346156"/>
                      </a:ext>
                    </a:extLst>
                  </a:tr>
                </a:tbl>
              </a:graphicData>
            </a:graphic>
          </p:graphicFrame>
        </mc:Fallback>
      </mc:AlternateContent>
      <p:cxnSp>
        <p:nvCxnSpPr>
          <p:cNvPr id="11" name="Přímá spojnice 10">
            <a:extLst>
              <a:ext uri="{FF2B5EF4-FFF2-40B4-BE49-F238E27FC236}">
                <a16:creationId xmlns:a16="http://schemas.microsoft.com/office/drawing/2014/main" id="{58D76496-2C93-479F-AEE2-36965B3EAFDE}"/>
              </a:ext>
            </a:extLst>
          </p:cNvPr>
          <p:cNvCxnSpPr>
            <a:cxnSpLocks/>
          </p:cNvCxnSpPr>
          <p:nvPr/>
        </p:nvCxnSpPr>
        <p:spPr>
          <a:xfrm>
            <a:off x="1217308" y="1998283"/>
            <a:ext cx="0" cy="307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Přímá spojnice 14">
            <a:extLst>
              <a:ext uri="{FF2B5EF4-FFF2-40B4-BE49-F238E27FC236}">
                <a16:creationId xmlns:a16="http://schemas.microsoft.com/office/drawing/2014/main" id="{69677B1D-67D8-4732-99ED-7840C0EC4480}"/>
              </a:ext>
            </a:extLst>
          </p:cNvPr>
          <p:cNvCxnSpPr>
            <a:cxnSpLocks/>
          </p:cNvCxnSpPr>
          <p:nvPr/>
        </p:nvCxnSpPr>
        <p:spPr>
          <a:xfrm>
            <a:off x="1839951" y="1998283"/>
            <a:ext cx="0" cy="307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4CBF3509-C79B-487F-AB0A-E8570198F64B}"/>
              </a:ext>
            </a:extLst>
          </p:cNvPr>
          <p:cNvCxnSpPr>
            <a:cxnSpLocks/>
          </p:cNvCxnSpPr>
          <p:nvPr/>
        </p:nvCxnSpPr>
        <p:spPr>
          <a:xfrm>
            <a:off x="1217308" y="2289686"/>
            <a:ext cx="6226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E987BDB2-9F81-4C32-BCDF-59E0FE8AFA00}"/>
              </a:ext>
            </a:extLst>
          </p:cNvPr>
          <p:cNvCxnSpPr>
            <a:cxnSpLocks/>
          </p:cNvCxnSpPr>
          <p:nvPr/>
        </p:nvCxnSpPr>
        <p:spPr>
          <a:xfrm>
            <a:off x="1528629" y="2289686"/>
            <a:ext cx="7326" cy="3538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B1486CAF-1EB3-43E2-BEC4-D33BBC624F71}"/>
              </a:ext>
            </a:extLst>
          </p:cNvPr>
          <p:cNvCxnSpPr>
            <a:cxnSpLocks/>
          </p:cNvCxnSpPr>
          <p:nvPr/>
        </p:nvCxnSpPr>
        <p:spPr>
          <a:xfrm>
            <a:off x="2459834" y="1998283"/>
            <a:ext cx="0" cy="291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CAE27929-E6E7-4A6D-A26E-7C4D20808C77}"/>
              </a:ext>
            </a:extLst>
          </p:cNvPr>
          <p:cNvCxnSpPr>
            <a:cxnSpLocks/>
          </p:cNvCxnSpPr>
          <p:nvPr/>
        </p:nvCxnSpPr>
        <p:spPr>
          <a:xfrm>
            <a:off x="3691054" y="1998283"/>
            <a:ext cx="0" cy="29140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983B457F-B1C2-402B-9568-B92B44D718C4}"/>
              </a:ext>
            </a:extLst>
          </p:cNvPr>
          <p:cNvCxnSpPr>
            <a:cxnSpLocks/>
          </p:cNvCxnSpPr>
          <p:nvPr/>
        </p:nvCxnSpPr>
        <p:spPr>
          <a:xfrm>
            <a:off x="2459834" y="2289686"/>
            <a:ext cx="12312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C37D638F-CD9A-47AA-BC18-96C930A12817}"/>
              </a:ext>
            </a:extLst>
          </p:cNvPr>
          <p:cNvCxnSpPr>
            <a:cxnSpLocks/>
          </p:cNvCxnSpPr>
          <p:nvPr/>
        </p:nvCxnSpPr>
        <p:spPr>
          <a:xfrm>
            <a:off x="3412273" y="2289686"/>
            <a:ext cx="0" cy="353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Přímá spojnice 44">
            <a:extLst>
              <a:ext uri="{FF2B5EF4-FFF2-40B4-BE49-F238E27FC236}">
                <a16:creationId xmlns:a16="http://schemas.microsoft.com/office/drawing/2014/main" id="{29BDE3BC-C782-41C2-B159-97FAB77CD434}"/>
              </a:ext>
            </a:extLst>
          </p:cNvPr>
          <p:cNvCxnSpPr>
            <a:cxnSpLocks/>
          </p:cNvCxnSpPr>
          <p:nvPr/>
        </p:nvCxnSpPr>
        <p:spPr>
          <a:xfrm>
            <a:off x="6322741" y="1998283"/>
            <a:ext cx="0" cy="661617"/>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Přímá spojnice 47">
            <a:extLst>
              <a:ext uri="{FF2B5EF4-FFF2-40B4-BE49-F238E27FC236}">
                <a16:creationId xmlns:a16="http://schemas.microsoft.com/office/drawing/2014/main" id="{A6F2A6F0-97E3-434E-A440-A6F4D13D01BC}"/>
              </a:ext>
            </a:extLst>
          </p:cNvPr>
          <p:cNvCxnSpPr>
            <a:cxnSpLocks/>
          </p:cNvCxnSpPr>
          <p:nvPr/>
        </p:nvCxnSpPr>
        <p:spPr>
          <a:xfrm flipV="1">
            <a:off x="6322741" y="2289686"/>
            <a:ext cx="3122342" cy="163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Přímá spojnice 50">
            <a:extLst>
              <a:ext uri="{FF2B5EF4-FFF2-40B4-BE49-F238E27FC236}">
                <a16:creationId xmlns:a16="http://schemas.microsoft.com/office/drawing/2014/main" id="{9AA01085-9449-481D-B5E8-9CBBE280B5D6}"/>
              </a:ext>
            </a:extLst>
          </p:cNvPr>
          <p:cNvCxnSpPr>
            <a:cxnSpLocks/>
          </p:cNvCxnSpPr>
          <p:nvPr/>
        </p:nvCxnSpPr>
        <p:spPr>
          <a:xfrm>
            <a:off x="9433932" y="2289686"/>
            <a:ext cx="11151" cy="370214"/>
          </a:xfrm>
          <a:prstGeom prst="line">
            <a:avLst/>
          </a:prstGeom>
        </p:spPr>
        <p:style>
          <a:lnRef idx="1">
            <a:schemeClr val="accent1"/>
          </a:lnRef>
          <a:fillRef idx="0">
            <a:schemeClr val="accent1"/>
          </a:fillRef>
          <a:effectRef idx="0">
            <a:schemeClr val="accent1"/>
          </a:effectRef>
          <a:fontRef idx="minor">
            <a:schemeClr val="tx1"/>
          </a:fontRef>
        </p:style>
      </p:cxnSp>
      <p:sp>
        <p:nvSpPr>
          <p:cNvPr id="6" name="Zástupný symbol pro číslo snímku 5">
            <a:extLst>
              <a:ext uri="{FF2B5EF4-FFF2-40B4-BE49-F238E27FC236}">
                <a16:creationId xmlns:a16="http://schemas.microsoft.com/office/drawing/2014/main" id="{2CBCA4E3-77C8-4EB1-BE6C-910CA73776AE}"/>
              </a:ext>
            </a:extLst>
          </p:cNvPr>
          <p:cNvSpPr>
            <a:spLocks noGrp="1"/>
          </p:cNvSpPr>
          <p:nvPr>
            <p:ph type="sldNum" sz="quarter" idx="12"/>
          </p:nvPr>
        </p:nvSpPr>
        <p:spPr/>
        <p:txBody>
          <a:bodyPr/>
          <a:lstStyle/>
          <a:p>
            <a:pPr>
              <a:defRPr/>
            </a:pPr>
            <a:fld id="{8B7A71C2-0F8F-7841-B85A-445BD80B66CF}" type="slidenum">
              <a:rPr lang="sk-SK" altLang="cs-CZ" smtClean="0"/>
              <a:pPr>
                <a:defRPr/>
              </a:pPr>
              <a:t>21</a:t>
            </a:fld>
            <a:r>
              <a:rPr lang="sk-SK" altLang="cs-CZ"/>
              <a:t>/38</a:t>
            </a:r>
            <a:endParaRPr lang="sk-SK" altLang="cs-CZ" dirty="0"/>
          </a:p>
        </p:txBody>
      </p:sp>
    </p:spTree>
    <p:extLst>
      <p:ext uri="{BB962C8B-B14F-4D97-AF65-F5344CB8AC3E}">
        <p14:creationId xmlns:p14="http://schemas.microsoft.com/office/powerpoint/2010/main" val="1022112016"/>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22</a:t>
            </a:fld>
            <a:fld id="{31E77A96-41B8-48BF-B2E4-2BF7EFD47B93}" type="slidenum">
              <a:rPr lang="cs-CZ" sz="1400" i="1">
                <a:solidFill>
                  <a:schemeClr val="bg1"/>
                </a:solidFill>
                <a:latin typeface="+mn-lt"/>
              </a:rPr>
              <a:t>22</a:t>
            </a:fld>
            <a:fld id="{97BBEA7B-813E-4FC7-ADFD-C970B934FBBD}" type="slidenum">
              <a:rPr lang="cs-CZ" sz="1400" i="1">
                <a:solidFill>
                  <a:schemeClr val="bg1"/>
                </a:solidFill>
                <a:latin typeface="+mn-lt"/>
              </a:rPr>
              <a:t>22</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b="1" u="sng" dirty="0"/>
              <a:t>Příklady symbolů pro zvláštní požadavky:</a:t>
            </a:r>
          </a:p>
          <a:p>
            <a:pPr marL="0" indent="0" algn="just">
              <a:buNone/>
            </a:pPr>
            <a:endParaRPr lang="cs-CZ" altLang="cs-CZ" sz="1800" b="1" u="sng" dirty="0"/>
          </a:p>
          <a:p>
            <a:pPr lvl="1" algn="just">
              <a:buClr>
                <a:srgbClr val="98141B"/>
              </a:buClr>
              <a:buFont typeface="Wingdings" panose="05000000000000000000" pitchFamily="2" charset="2"/>
              <a:buChar char="Ø"/>
            </a:pPr>
            <a:r>
              <a:rPr lang="cs-CZ" altLang="cs-CZ" sz="1800" i="1" dirty="0"/>
              <a:t>+C	hrubozrnná ocel</a:t>
            </a:r>
          </a:p>
          <a:p>
            <a:pPr lvl="1" algn="just">
              <a:buClr>
                <a:srgbClr val="98141B"/>
              </a:buClr>
              <a:buFont typeface="Wingdings" panose="05000000000000000000" pitchFamily="2" charset="2"/>
              <a:buChar char="Ø"/>
            </a:pPr>
            <a:r>
              <a:rPr lang="cs-CZ" altLang="cs-CZ" sz="1800" i="1" dirty="0"/>
              <a:t>+F	jemnozrnná ocel </a:t>
            </a:r>
          </a:p>
          <a:p>
            <a:pPr lvl="1" algn="just">
              <a:buClr>
                <a:srgbClr val="98141B"/>
              </a:buClr>
              <a:buFont typeface="Wingdings" panose="05000000000000000000" pitchFamily="2" charset="2"/>
              <a:buChar char="Ø"/>
            </a:pPr>
            <a:r>
              <a:rPr lang="cs-CZ" altLang="cs-CZ" sz="1800" i="1" dirty="0"/>
              <a:t>+H	se zvláštní prokalitelností </a:t>
            </a:r>
          </a:p>
          <a:p>
            <a:pPr lvl="1" algn="just">
              <a:buClr>
                <a:srgbClr val="98141B"/>
              </a:buClr>
              <a:buFont typeface="Wingdings" panose="05000000000000000000" pitchFamily="2" charset="2"/>
              <a:buChar char="Ø"/>
            </a:pPr>
            <a:r>
              <a:rPr lang="cs-CZ" altLang="cs-CZ" sz="1800" i="1" dirty="0"/>
              <a:t>+Z15	minimální kontrakce ve směru kolmém k povrchu = 15%</a:t>
            </a:r>
          </a:p>
          <a:p>
            <a:pPr lvl="1" algn="just">
              <a:buClr>
                <a:srgbClr val="98141B"/>
              </a:buClr>
              <a:buFont typeface="Wingdings" panose="05000000000000000000" pitchFamily="2" charset="2"/>
              <a:buChar char="Ø"/>
            </a:pPr>
            <a:r>
              <a:rPr lang="cs-CZ" altLang="cs-CZ" sz="1800" i="1" dirty="0"/>
              <a:t>+Z25	minimální kontrakce ve směru kolmém k povrchu = 25%</a:t>
            </a:r>
          </a:p>
          <a:p>
            <a:pPr lvl="1" algn="just">
              <a:buClr>
                <a:srgbClr val="98141B"/>
              </a:buClr>
              <a:buFont typeface="Wingdings" panose="05000000000000000000" pitchFamily="2" charset="2"/>
              <a:buChar char="Ø"/>
            </a:pPr>
            <a:r>
              <a:rPr lang="cs-CZ" altLang="cs-CZ" sz="1800" i="1" dirty="0"/>
              <a:t>+Z35	minimální kontrakce ve směru kolmém k povrchu = 35% </a:t>
            </a:r>
          </a:p>
          <a:p>
            <a:pPr marL="0" indent="0" algn="just">
              <a:buNone/>
            </a:pPr>
            <a:endParaRPr lang="cs-CZ" altLang="cs-CZ" sz="1800" dirty="0"/>
          </a:p>
          <a:p>
            <a:pPr algn="just">
              <a:buClr>
                <a:srgbClr val="98141B"/>
              </a:buClr>
              <a:buFont typeface="Wingdings" panose="05000000000000000000" pitchFamily="2" charset="2"/>
              <a:buChar char="ü"/>
            </a:pPr>
            <a:r>
              <a:rPr lang="cs-CZ" altLang="cs-CZ" sz="1800" b="1" u="sng" dirty="0"/>
              <a:t>Kontrakce – největší poměrné trvalé zúžení průřezu zkušební tyče, které se vyjadřuje v % </a:t>
            </a:r>
          </a:p>
          <a:p>
            <a:pPr marL="0" indent="0" algn="just">
              <a:buNone/>
            </a:pPr>
            <a:endParaRPr lang="cs-CZ" altLang="cs-CZ" sz="1800" b="1" u="sng" dirty="0"/>
          </a:p>
          <a:p>
            <a:pPr algn="just">
              <a:buClr>
                <a:srgbClr val="98141B"/>
              </a:buClr>
              <a:buFont typeface="Wingdings" panose="05000000000000000000" pitchFamily="2" charset="2"/>
              <a:buChar char="ü"/>
            </a:pPr>
            <a:r>
              <a:rPr lang="cs-CZ" altLang="cs-CZ" sz="1800" dirty="0"/>
              <a:t>Pozn. Symboly pro zvláštní požadavky jsou od předcházejících symbolů odděleny znaménkem (+) a mají za úkol stanovit požadavky pro oceli. V praxi se tyto symboly spíše využívají jako přídavné symboly pro ocelové výrobky </a:t>
            </a:r>
          </a:p>
          <a:p>
            <a:pPr marL="0" indent="0">
              <a:buNone/>
            </a:pPr>
            <a:endParaRPr lang="cs-CZ" altLang="cs-CZ" sz="2000" dirty="0"/>
          </a:p>
        </p:txBody>
      </p:sp>
      <p:sp>
        <p:nvSpPr>
          <p:cNvPr id="6" name="Zástupný symbol pro číslo snímku 5">
            <a:extLst>
              <a:ext uri="{FF2B5EF4-FFF2-40B4-BE49-F238E27FC236}">
                <a16:creationId xmlns:a16="http://schemas.microsoft.com/office/drawing/2014/main" id="{6352B7A4-36CF-47FD-9382-E6A8F8347EF0}"/>
              </a:ext>
            </a:extLst>
          </p:cNvPr>
          <p:cNvSpPr>
            <a:spLocks noGrp="1"/>
          </p:cNvSpPr>
          <p:nvPr>
            <p:ph type="sldNum" sz="quarter" idx="12"/>
          </p:nvPr>
        </p:nvSpPr>
        <p:spPr/>
        <p:txBody>
          <a:bodyPr/>
          <a:lstStyle/>
          <a:p>
            <a:pPr>
              <a:defRPr/>
            </a:pPr>
            <a:fld id="{8B7A71C2-0F8F-7841-B85A-445BD80B66CF}" type="slidenum">
              <a:rPr lang="sk-SK" altLang="cs-CZ" smtClean="0"/>
              <a:pPr>
                <a:defRPr/>
              </a:pPr>
              <a:t>22</a:t>
            </a:fld>
            <a:r>
              <a:rPr lang="sk-SK" altLang="cs-CZ"/>
              <a:t>/38</a:t>
            </a:r>
            <a:endParaRPr lang="sk-SK" altLang="cs-CZ" dirty="0"/>
          </a:p>
        </p:txBody>
      </p:sp>
    </p:spTree>
    <p:extLst>
      <p:ext uri="{BB962C8B-B14F-4D97-AF65-F5344CB8AC3E}">
        <p14:creationId xmlns:p14="http://schemas.microsoft.com/office/powerpoint/2010/main" val="3567234962"/>
      </p:ext>
    </p:extLst>
  </p:cSld>
  <p:clrMapOvr>
    <a:masterClrMapping/>
  </p:clrMapOvr>
  <p:transition spd="slow"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skupina 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23</a:t>
            </a:fld>
            <a:fld id="{31E77A96-41B8-48BF-B2E4-2BF7EFD47B93}" type="slidenum">
              <a:rPr lang="cs-CZ" sz="1400" i="1">
                <a:solidFill>
                  <a:schemeClr val="bg1"/>
                </a:solidFill>
                <a:latin typeface="+mn-lt"/>
              </a:rPr>
              <a:t>23</a:t>
            </a:fld>
            <a:fld id="{97BBEA7B-813E-4FC7-ADFD-C970B934FBBD}" type="slidenum">
              <a:rPr lang="cs-CZ" sz="1400" i="1">
                <a:solidFill>
                  <a:schemeClr val="bg1"/>
                </a:solidFill>
                <a:latin typeface="+mn-lt"/>
              </a:rPr>
              <a:t>23</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mc:AlternateContent xmlns:mc="http://schemas.openxmlformats.org/markup-compatibility/2006" xmlns:a14="http://schemas.microsoft.com/office/drawing/2010/main">
        <mc:Choice Requires="a14">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b="1" u="sng" dirty="0"/>
                  <a:t>Oceli označené podle jejich chemického složení </a:t>
                </a:r>
              </a:p>
              <a:p>
                <a:pPr marL="457200" indent="-457200" algn="just">
                  <a:buClr>
                    <a:srgbClr val="98141B"/>
                  </a:buClr>
                  <a:buFont typeface="+mj-lt"/>
                  <a:buAutoNum type="arabicPeriod"/>
                </a:pPr>
                <a:r>
                  <a:rPr lang="cs-CZ" altLang="cs-CZ" sz="1800" dirty="0"/>
                  <a:t>Nelegované oceli se středním obsahem Mn pod 1% </a:t>
                </a:r>
              </a:p>
              <a:p>
                <a:pPr algn="just">
                  <a:buClr>
                    <a:srgbClr val="98141B"/>
                  </a:buClr>
                  <a:buFont typeface="Wingdings" panose="05000000000000000000" pitchFamily="2" charset="2"/>
                  <a:buChar char="ü"/>
                </a:pPr>
                <a:r>
                  <a:rPr lang="cs-CZ" altLang="cs-CZ" sz="1800" b="1" dirty="0"/>
                  <a:t>Značka oceli: charakteristické písmeno C a číslo, které odpovídá stonásobku střední hodnoty předepsaného pro obsah uhlíku </a:t>
                </a:r>
              </a:p>
              <a:p>
                <a:pPr marL="457200" indent="-457200" algn="just">
                  <a:buClr>
                    <a:srgbClr val="98141B"/>
                  </a:buClr>
                  <a:buAutoNum type="arabicPeriod" startAt="2"/>
                </a:pPr>
                <a:r>
                  <a:rPr lang="cs-CZ" altLang="cs-CZ" sz="1800" dirty="0"/>
                  <a:t>Nelegované oceli se středním obsahem Mn </a:t>
                </a:r>
                <a14:m>
                  <m:oMath xmlns:m="http://schemas.openxmlformats.org/officeDocument/2006/math">
                    <m:r>
                      <a:rPr lang="cs-CZ" altLang="cs-CZ" sz="1800" i="0" smtClean="0">
                        <a:latin typeface="Cambria Math" panose="02040503050406030204" pitchFamily="18" charset="0"/>
                        <a:ea typeface="Cambria Math" panose="02040503050406030204" pitchFamily="18" charset="0"/>
                      </a:rPr>
                      <m:t>≥</m:t>
                    </m:r>
                    <m:r>
                      <a:rPr lang="cs-CZ" altLang="cs-CZ" sz="1800" b="0" i="0" smtClean="0">
                        <a:latin typeface="Cambria Math" panose="02040503050406030204" pitchFamily="18" charset="0"/>
                        <a:ea typeface="Cambria Math" panose="02040503050406030204" pitchFamily="18" charset="0"/>
                      </a:rPr>
                      <m:t>1%,</m:t>
                    </m:r>
                  </m:oMath>
                </a14:m>
                <a:r>
                  <a:rPr lang="cs-CZ" altLang="cs-CZ" sz="1800" dirty="0"/>
                  <a:t> nelegované automatové oceli a logované oceli s obsahy jednotlivých legujících prvku pod 5% </a:t>
                </a:r>
              </a:p>
              <a:p>
                <a:pPr marL="0" indent="0" algn="just">
                  <a:buClr>
                    <a:srgbClr val="98141B"/>
                  </a:buClr>
                  <a:buNone/>
                </a:pPr>
                <a:endParaRPr lang="cs-CZ" altLang="cs-CZ" sz="1800" dirty="0"/>
              </a:p>
              <a:p>
                <a:pPr algn="just">
                  <a:buClr>
                    <a:srgbClr val="98141B"/>
                  </a:buClr>
                  <a:buFont typeface="Wingdings" panose="05000000000000000000" pitchFamily="2" charset="2"/>
                  <a:buChar char="ü"/>
                </a:pPr>
                <a:r>
                  <a:rPr lang="cs-CZ" altLang="cs-CZ" sz="1800" b="1" dirty="0"/>
                  <a:t>Značka oceli je složena z písmen a čísel a to následujícím způsobem:</a:t>
                </a:r>
              </a:p>
              <a:p>
                <a:pPr lvl="1" algn="just">
                  <a:buClr>
                    <a:srgbClr val="98141B"/>
                  </a:buClr>
                  <a:buFont typeface="Wingdings" panose="05000000000000000000" pitchFamily="2" charset="2"/>
                  <a:buChar char="Ø"/>
                </a:pPr>
                <a:r>
                  <a:rPr lang="cs-CZ" altLang="cs-CZ" sz="1800" i="1" dirty="0"/>
                  <a:t>Číslo odpovídající stonásobku střední hodnoty rozsahu předepsaného pro uhlík </a:t>
                </a:r>
              </a:p>
              <a:p>
                <a:pPr lvl="1" algn="just">
                  <a:buClr>
                    <a:srgbClr val="98141B"/>
                  </a:buClr>
                  <a:buFont typeface="Wingdings" panose="05000000000000000000" pitchFamily="2" charset="2"/>
                  <a:buChar char="Ø"/>
                </a:pPr>
                <a:r>
                  <a:rPr lang="cs-CZ" altLang="cs-CZ" sz="1800" i="1" dirty="0"/>
                  <a:t>Chemické symboly pro legující prvky charakteristické pro ocel (řazené podle klesajících obsahů prvků) </a:t>
                </a:r>
              </a:p>
              <a:p>
                <a:pPr lvl="1" algn="just">
                  <a:buClr>
                    <a:srgbClr val="98141B"/>
                  </a:buClr>
                  <a:buFont typeface="Wingdings" panose="05000000000000000000" pitchFamily="2" charset="2"/>
                  <a:buChar char="Ø"/>
                </a:pPr>
                <a:r>
                  <a:rPr lang="cs-CZ" altLang="cs-CZ" sz="1800" i="1" dirty="0"/>
                  <a:t>Čísla, která jsou stanovena podle obsahu charakteristických legujících prvků v daném pořadí (čísla představují střední obsah příslušného legujícího prvku vynásobený koeficientem uvedeným v ČSN EN 10027-1) </a:t>
                </a:r>
              </a:p>
              <a:p>
                <a:pPr marL="0" indent="0">
                  <a:buClr>
                    <a:srgbClr val="98141B"/>
                  </a:buClr>
                  <a:buNone/>
                </a:pPr>
                <a:endParaRPr lang="cs-CZ" altLang="cs-CZ" sz="2000" dirty="0"/>
              </a:p>
              <a:p>
                <a:pPr marL="0" indent="0">
                  <a:buClr>
                    <a:srgbClr val="98141B"/>
                  </a:buClr>
                  <a:buNone/>
                </a:pPr>
                <a:endParaRPr lang="cs-CZ" altLang="cs-CZ" sz="2000" dirty="0"/>
              </a:p>
            </p:txBody>
          </p:sp>
        </mc:Choice>
        <mc:Fallback xmlns="">
          <p:sp>
            <p:nvSpPr>
              <p:cNvPr id="13" name="Zástupný symbol pro obsah 2">
                <a:extLst>
                  <a:ext uri="{FF2B5EF4-FFF2-40B4-BE49-F238E27FC236}">
                    <a16:creationId xmlns:a16="http://schemas.microsoft.com/office/drawing/2014/main" id="{4BB6F887-2560-4B01-9BE4-753BC9C41D63}"/>
                  </a:ext>
                </a:extLst>
              </p:cNvPr>
              <p:cNvSpPr>
                <a:spLocks noGrp="1" noRot="1" noChangeAspect="1" noMove="1" noResize="1" noEditPoints="1" noAdjustHandles="1" noChangeArrowheads="1" noChangeShapeType="1" noTextEdit="1"/>
              </p:cNvSpPr>
              <p:nvPr>
                <p:ph idx="1"/>
              </p:nvPr>
            </p:nvSpPr>
            <p:spPr>
              <a:xfrm>
                <a:off x="275304" y="965199"/>
                <a:ext cx="11641391" cy="5613401"/>
              </a:xfrm>
              <a:blipFill>
                <a:blip r:embed="rId4"/>
                <a:stretch>
                  <a:fillRect l="-419" t="-977" r="-419"/>
                </a:stretch>
              </a:blipFill>
            </p:spPr>
            <p:txBody>
              <a:bodyPr/>
              <a:lstStyle/>
              <a:p>
                <a:r>
                  <a:rPr lang="cs-CZ">
                    <a:noFill/>
                  </a:rPr>
                  <a:t> </a:t>
                </a:r>
              </a:p>
            </p:txBody>
          </p:sp>
        </mc:Fallback>
      </mc:AlternateContent>
      <p:sp>
        <p:nvSpPr>
          <p:cNvPr id="6" name="Zástupný symbol pro číslo snímku 5">
            <a:extLst>
              <a:ext uri="{FF2B5EF4-FFF2-40B4-BE49-F238E27FC236}">
                <a16:creationId xmlns:a16="http://schemas.microsoft.com/office/drawing/2014/main" id="{93BC4593-7BAB-419D-8768-3BE191F4C646}"/>
              </a:ext>
            </a:extLst>
          </p:cNvPr>
          <p:cNvSpPr>
            <a:spLocks noGrp="1"/>
          </p:cNvSpPr>
          <p:nvPr>
            <p:ph type="sldNum" sz="quarter" idx="12"/>
          </p:nvPr>
        </p:nvSpPr>
        <p:spPr/>
        <p:txBody>
          <a:bodyPr/>
          <a:lstStyle/>
          <a:p>
            <a:pPr>
              <a:defRPr/>
            </a:pPr>
            <a:fld id="{8B7A71C2-0F8F-7841-B85A-445BD80B66CF}" type="slidenum">
              <a:rPr lang="sk-SK" altLang="cs-CZ" smtClean="0"/>
              <a:pPr>
                <a:defRPr/>
              </a:pPr>
              <a:t>23</a:t>
            </a:fld>
            <a:r>
              <a:rPr lang="sk-SK" altLang="cs-CZ"/>
              <a:t>/38</a:t>
            </a:r>
            <a:endParaRPr lang="sk-SK" altLang="cs-CZ" dirty="0"/>
          </a:p>
        </p:txBody>
      </p:sp>
    </p:spTree>
    <p:extLst>
      <p:ext uri="{BB962C8B-B14F-4D97-AF65-F5344CB8AC3E}">
        <p14:creationId xmlns:p14="http://schemas.microsoft.com/office/powerpoint/2010/main" val="181720367"/>
      </p:ext>
    </p:extLst>
  </p:cSld>
  <p:clrMapOvr>
    <a:masterClrMapping/>
  </p:clrMapOvr>
  <p:transition spd="slow"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skupina 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24</a:t>
            </a:fld>
            <a:fld id="{31E77A96-41B8-48BF-B2E4-2BF7EFD47B93}" type="slidenum">
              <a:rPr lang="cs-CZ" sz="1400" i="1">
                <a:solidFill>
                  <a:schemeClr val="bg1"/>
                </a:solidFill>
                <a:latin typeface="+mn-lt"/>
              </a:rPr>
              <a:t>24</a:t>
            </a:fld>
            <a:fld id="{97BBEA7B-813E-4FC7-ADFD-C970B934FBBD}" type="slidenum">
              <a:rPr lang="cs-CZ" sz="1400" i="1">
                <a:solidFill>
                  <a:schemeClr val="bg1"/>
                </a:solidFill>
                <a:latin typeface="+mn-lt"/>
              </a:rPr>
              <a:t>24</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mc:AlternateContent xmlns:mc="http://schemas.openxmlformats.org/markup-compatibility/2006" xmlns:a14="http://schemas.microsoft.com/office/drawing/2010/main">
        <mc:Choice Requires="a14">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b="1" u="sng" dirty="0"/>
                  <a:t>Oceli označené podle jejich chemického složení </a:t>
                </a:r>
              </a:p>
              <a:p>
                <a:pPr marL="0" indent="0" algn="just">
                  <a:buClr>
                    <a:srgbClr val="98141B"/>
                  </a:buClr>
                  <a:buNone/>
                </a:pPr>
                <a:r>
                  <a:rPr lang="cs-CZ" altLang="cs-CZ" sz="1800" dirty="0">
                    <a:solidFill>
                      <a:srgbClr val="98141B"/>
                    </a:solidFill>
                  </a:rPr>
                  <a:t>3.     </a:t>
                </a:r>
                <a:r>
                  <a:rPr lang="cs-CZ" altLang="cs-CZ" sz="1800" dirty="0"/>
                  <a:t>Legované oceli s obsahem minimálně jednoho legujícího prvku </a:t>
                </a:r>
                <a14:m>
                  <m:oMath xmlns:m="http://schemas.openxmlformats.org/officeDocument/2006/math">
                    <m:r>
                      <a:rPr lang="cs-CZ" altLang="cs-CZ" sz="1800" i="0" smtClean="0">
                        <a:latin typeface="Cambria Math" panose="02040503050406030204" pitchFamily="18" charset="0"/>
                        <a:ea typeface="Cambria Math" panose="02040503050406030204" pitchFamily="18" charset="0"/>
                      </a:rPr>
                      <m:t>≥</m:t>
                    </m:r>
                    <m:r>
                      <a:rPr lang="cs-CZ" altLang="cs-CZ" sz="1800" b="0" i="0" smtClean="0">
                        <a:latin typeface="Cambria Math" panose="02040503050406030204" pitchFamily="18" charset="0"/>
                        <a:ea typeface="Cambria Math" panose="02040503050406030204" pitchFamily="18" charset="0"/>
                      </a:rPr>
                      <m:t>5% </m:t>
                    </m:r>
                  </m:oMath>
                </a14:m>
                <a:endParaRPr lang="cs-CZ" altLang="cs-CZ" sz="1800" b="0" dirty="0">
                  <a:ea typeface="Cambria Math" panose="02040503050406030204" pitchFamily="18" charset="0"/>
                </a:endParaRPr>
              </a:p>
              <a:p>
                <a:pPr algn="just">
                  <a:buClr>
                    <a:srgbClr val="98141B"/>
                  </a:buClr>
                  <a:buFont typeface="Wingdings" panose="05000000000000000000" pitchFamily="2" charset="2"/>
                  <a:buChar char="ü"/>
                </a:pPr>
                <a:r>
                  <a:rPr lang="cs-CZ" altLang="cs-CZ" sz="1800" b="1" dirty="0"/>
                  <a:t>Značka oceli se skládá z písmen a čísel v následujícím pořadí: </a:t>
                </a:r>
              </a:p>
              <a:p>
                <a:pPr lvl="1" algn="just">
                  <a:buClr>
                    <a:srgbClr val="98141B"/>
                  </a:buClr>
                  <a:buFont typeface="Wingdings" panose="05000000000000000000" pitchFamily="2" charset="2"/>
                  <a:buChar char="Ø"/>
                </a:pPr>
                <a:r>
                  <a:rPr lang="cs-CZ" altLang="cs-CZ" sz="1800" i="1" dirty="0"/>
                  <a:t> Charakteristické písmeno X</a:t>
                </a:r>
              </a:p>
              <a:p>
                <a:pPr lvl="1" algn="just">
                  <a:buClr>
                    <a:srgbClr val="98141B"/>
                  </a:buClr>
                  <a:buFont typeface="Wingdings" panose="05000000000000000000" pitchFamily="2" charset="2"/>
                  <a:buChar char="Ø"/>
                </a:pPr>
                <a:r>
                  <a:rPr lang="cs-CZ" altLang="cs-CZ" sz="1800" i="1" dirty="0"/>
                  <a:t> Čísla, která odpovídají stonásobku střední hodnoty rozsahu předepsaného obsahu uhlíku </a:t>
                </a:r>
              </a:p>
              <a:p>
                <a:pPr lvl="1" algn="just">
                  <a:buClr>
                    <a:srgbClr val="98141B"/>
                  </a:buClr>
                  <a:buFont typeface="Wingdings" panose="05000000000000000000" pitchFamily="2" charset="2"/>
                  <a:buChar char="Ø"/>
                </a:pPr>
                <a:r>
                  <a:rPr lang="cs-CZ" altLang="cs-CZ" sz="1800" i="1" dirty="0"/>
                  <a:t> Chemické symboly pro legující prvky charakterizující ocel </a:t>
                </a:r>
              </a:p>
              <a:p>
                <a:pPr lvl="1" algn="just">
                  <a:buClr>
                    <a:srgbClr val="98141B"/>
                  </a:buClr>
                  <a:buFont typeface="Wingdings" panose="05000000000000000000" pitchFamily="2" charset="2"/>
                  <a:buChar char="Ø"/>
                </a:pPr>
                <a:r>
                  <a:rPr lang="cs-CZ" altLang="cs-CZ" sz="1800" i="1" dirty="0"/>
                  <a:t> Čísla uvádějící obsahy charakteristických legujících prvků v daném pořadí (jednotlivá čísla představují střední obsah příslušného legujícího prvku zaokrouhlený na nejbližší vyšší celé číslo) </a:t>
                </a:r>
              </a:p>
              <a:p>
                <a:pPr marL="0" indent="0" algn="just">
                  <a:buClr>
                    <a:srgbClr val="98141B"/>
                  </a:buClr>
                  <a:buNone/>
                </a:pPr>
                <a:endParaRPr lang="cs-CZ" altLang="cs-CZ" sz="1800" dirty="0"/>
              </a:p>
              <a:p>
                <a:pPr marL="457200" indent="-457200" algn="just">
                  <a:buClr>
                    <a:srgbClr val="98141B"/>
                  </a:buClr>
                  <a:buAutoNum type="arabicPeriod" startAt="4"/>
                </a:pPr>
                <a:r>
                  <a:rPr lang="cs-CZ" altLang="cs-CZ" sz="1800" dirty="0"/>
                  <a:t>Rychlořezné oceli </a:t>
                </a:r>
              </a:p>
              <a:p>
                <a:pPr algn="just">
                  <a:buClr>
                    <a:srgbClr val="98141B"/>
                  </a:buClr>
                  <a:buFont typeface="Wingdings" panose="05000000000000000000" pitchFamily="2" charset="2"/>
                  <a:buChar char="ü"/>
                </a:pPr>
                <a:r>
                  <a:rPr lang="cs-CZ" altLang="cs-CZ" sz="1800" b="1" dirty="0"/>
                  <a:t>Značka se skládá z: </a:t>
                </a:r>
              </a:p>
              <a:p>
                <a:pPr lvl="1" algn="just">
                  <a:buClr>
                    <a:srgbClr val="98141B"/>
                  </a:buClr>
                  <a:buFont typeface="Wingdings" panose="05000000000000000000" pitchFamily="2" charset="2"/>
                  <a:buChar char="Ø"/>
                </a:pPr>
                <a:r>
                  <a:rPr lang="cs-CZ" altLang="cs-CZ" sz="1800" i="1" dirty="0"/>
                  <a:t>Písmen HS</a:t>
                </a:r>
              </a:p>
              <a:p>
                <a:pPr lvl="1" algn="just">
                  <a:buClr>
                    <a:srgbClr val="98141B"/>
                  </a:buClr>
                  <a:buFont typeface="Wingdings" panose="05000000000000000000" pitchFamily="2" charset="2"/>
                  <a:buChar char="Ø"/>
                </a:pPr>
                <a:r>
                  <a:rPr lang="cs-CZ" altLang="cs-CZ" sz="1800" i="1" dirty="0"/>
                  <a:t>Čísel, která uvádějí obsahy prvků v následujícím pořadí W, Mo, V, Co</a:t>
                </a:r>
              </a:p>
              <a:p>
                <a:pPr marL="0" indent="0">
                  <a:buClr>
                    <a:srgbClr val="98141B"/>
                  </a:buClr>
                  <a:buNone/>
                </a:pPr>
                <a:endParaRPr lang="cs-CZ" altLang="cs-CZ" sz="2000" dirty="0"/>
              </a:p>
            </p:txBody>
          </p:sp>
        </mc:Choice>
        <mc:Fallback xmlns="">
          <p:sp>
            <p:nvSpPr>
              <p:cNvPr id="13" name="Zástupný symbol pro obsah 2">
                <a:extLst>
                  <a:ext uri="{FF2B5EF4-FFF2-40B4-BE49-F238E27FC236}">
                    <a16:creationId xmlns:a16="http://schemas.microsoft.com/office/drawing/2014/main" id="{4BB6F887-2560-4B01-9BE4-753BC9C41D63}"/>
                  </a:ext>
                </a:extLst>
              </p:cNvPr>
              <p:cNvSpPr>
                <a:spLocks noGrp="1" noRot="1" noChangeAspect="1" noMove="1" noResize="1" noEditPoints="1" noAdjustHandles="1" noChangeArrowheads="1" noChangeShapeType="1" noTextEdit="1"/>
              </p:cNvSpPr>
              <p:nvPr>
                <p:ph idx="1"/>
              </p:nvPr>
            </p:nvSpPr>
            <p:spPr>
              <a:xfrm>
                <a:off x="275304" y="965199"/>
                <a:ext cx="11641391" cy="5613401"/>
              </a:xfrm>
              <a:blipFill>
                <a:blip r:embed="rId4"/>
                <a:stretch>
                  <a:fillRect l="-419" t="-977" r="-419"/>
                </a:stretch>
              </a:blipFill>
            </p:spPr>
            <p:txBody>
              <a:bodyPr/>
              <a:lstStyle/>
              <a:p>
                <a:r>
                  <a:rPr lang="cs-CZ">
                    <a:noFill/>
                  </a:rPr>
                  <a:t> </a:t>
                </a:r>
              </a:p>
            </p:txBody>
          </p:sp>
        </mc:Fallback>
      </mc:AlternateContent>
      <p:sp>
        <p:nvSpPr>
          <p:cNvPr id="6" name="Zástupný symbol pro číslo snímku 5">
            <a:extLst>
              <a:ext uri="{FF2B5EF4-FFF2-40B4-BE49-F238E27FC236}">
                <a16:creationId xmlns:a16="http://schemas.microsoft.com/office/drawing/2014/main" id="{E50655BB-6CB2-447D-9378-9B8B1005BEAD}"/>
              </a:ext>
            </a:extLst>
          </p:cNvPr>
          <p:cNvSpPr>
            <a:spLocks noGrp="1"/>
          </p:cNvSpPr>
          <p:nvPr>
            <p:ph type="sldNum" sz="quarter" idx="12"/>
          </p:nvPr>
        </p:nvSpPr>
        <p:spPr/>
        <p:txBody>
          <a:bodyPr/>
          <a:lstStyle/>
          <a:p>
            <a:pPr>
              <a:defRPr/>
            </a:pPr>
            <a:fld id="{8B7A71C2-0F8F-7841-B85A-445BD80B66CF}" type="slidenum">
              <a:rPr lang="sk-SK" altLang="cs-CZ" smtClean="0"/>
              <a:pPr>
                <a:defRPr/>
              </a:pPr>
              <a:t>24</a:t>
            </a:fld>
            <a:r>
              <a:rPr lang="sk-SK" altLang="cs-CZ"/>
              <a:t>/38</a:t>
            </a:r>
            <a:endParaRPr lang="sk-SK" altLang="cs-CZ" dirty="0"/>
          </a:p>
        </p:txBody>
      </p:sp>
    </p:spTree>
    <p:extLst>
      <p:ext uri="{BB962C8B-B14F-4D97-AF65-F5344CB8AC3E}">
        <p14:creationId xmlns:p14="http://schemas.microsoft.com/office/powerpoint/2010/main" val="3112501017"/>
      </p:ext>
    </p:extLst>
  </p:cSld>
  <p:clrMapOvr>
    <a:masterClrMapping/>
  </p:clrMapOvr>
  <p:transition spd="slow"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skupina 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25</a:t>
            </a:fld>
            <a:fld id="{31E77A96-41B8-48BF-B2E4-2BF7EFD47B93}" type="slidenum">
              <a:rPr lang="cs-CZ" sz="1400" i="1">
                <a:solidFill>
                  <a:schemeClr val="bg1"/>
                </a:solidFill>
                <a:latin typeface="+mn-lt"/>
              </a:rPr>
              <a:t>25</a:t>
            </a:fld>
            <a:fld id="{97BBEA7B-813E-4FC7-ADFD-C970B934FBBD}" type="slidenum">
              <a:rPr lang="cs-CZ" sz="1400" i="1">
                <a:solidFill>
                  <a:schemeClr val="bg1"/>
                </a:solidFill>
                <a:latin typeface="+mn-lt"/>
              </a:rPr>
              <a:t>25</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buClr>
                <a:srgbClr val="98141B"/>
              </a:buClr>
              <a:buFont typeface="Wingdings" panose="05000000000000000000" pitchFamily="2" charset="2"/>
              <a:buChar char="ü"/>
            </a:pPr>
            <a:r>
              <a:rPr lang="cs-CZ" altLang="cs-CZ" sz="1800" b="1" dirty="0"/>
              <a:t>Nelegované oceli se středním obsahem Mn pod 1% </a:t>
            </a:r>
          </a:p>
          <a:p>
            <a:pPr marL="0" indent="0">
              <a:buClr>
                <a:srgbClr val="98141B"/>
              </a:buClr>
              <a:buNone/>
            </a:pPr>
            <a:endParaRPr lang="cs-CZ" altLang="cs-CZ" sz="2000" dirty="0"/>
          </a:p>
          <a:p>
            <a:pPr marL="0" indent="0">
              <a:buClr>
                <a:srgbClr val="98141B"/>
              </a:buClr>
              <a:buNone/>
            </a:pPr>
            <a:endParaRPr lang="cs-CZ" altLang="cs-CZ" sz="2000" dirty="0"/>
          </a:p>
        </p:txBody>
      </p:sp>
      <p:graphicFrame>
        <p:nvGraphicFramePr>
          <p:cNvPr id="5" name="Tabulka 7">
            <a:extLst>
              <a:ext uri="{FF2B5EF4-FFF2-40B4-BE49-F238E27FC236}">
                <a16:creationId xmlns:a16="http://schemas.microsoft.com/office/drawing/2014/main" id="{C12DE4D5-AFAA-4B29-9F97-744E9CEC12BD}"/>
              </a:ext>
            </a:extLst>
          </p:cNvPr>
          <p:cNvGraphicFramePr>
            <a:graphicFrameLocks noGrp="1"/>
          </p:cNvGraphicFramePr>
          <p:nvPr>
            <p:extLst>
              <p:ext uri="{D42A27DB-BD31-4B8C-83A1-F6EECF244321}">
                <p14:modId xmlns:p14="http://schemas.microsoft.com/office/powerpoint/2010/main" val="1408844590"/>
              </p:ext>
            </p:extLst>
          </p:nvPr>
        </p:nvGraphicFramePr>
        <p:xfrm>
          <a:off x="1383957" y="1423117"/>
          <a:ext cx="8128002" cy="741680"/>
        </p:xfrm>
        <a:graphic>
          <a:graphicData uri="http://schemas.openxmlformats.org/drawingml/2006/table">
            <a:tbl>
              <a:tblPr firstRow="1" bandRow="1">
                <a:tableStyleId>{5940675A-B579-460E-94D1-54222C63F5DA}</a:tableStyleId>
              </a:tblPr>
              <a:tblGrid>
                <a:gridCol w="1012283">
                  <a:extLst>
                    <a:ext uri="{9D8B030D-6E8A-4147-A177-3AD203B41FA5}">
                      <a16:colId xmlns:a16="http://schemas.microsoft.com/office/drawing/2014/main" val="548930740"/>
                    </a:ext>
                  </a:extLst>
                </a:gridCol>
                <a:gridCol w="981307">
                  <a:extLst>
                    <a:ext uri="{9D8B030D-6E8A-4147-A177-3AD203B41FA5}">
                      <a16:colId xmlns:a16="http://schemas.microsoft.com/office/drawing/2014/main" val="844038620"/>
                    </a:ext>
                  </a:extLst>
                </a:gridCol>
                <a:gridCol w="858644">
                  <a:extLst>
                    <a:ext uri="{9D8B030D-6E8A-4147-A177-3AD203B41FA5}">
                      <a16:colId xmlns:a16="http://schemas.microsoft.com/office/drawing/2014/main" val="1857633970"/>
                    </a:ext>
                  </a:extLst>
                </a:gridCol>
                <a:gridCol w="869795">
                  <a:extLst>
                    <a:ext uri="{9D8B030D-6E8A-4147-A177-3AD203B41FA5}">
                      <a16:colId xmlns:a16="http://schemas.microsoft.com/office/drawing/2014/main" val="3634542856"/>
                    </a:ext>
                  </a:extLst>
                </a:gridCol>
                <a:gridCol w="914400">
                  <a:extLst>
                    <a:ext uri="{9D8B030D-6E8A-4147-A177-3AD203B41FA5}">
                      <a16:colId xmlns:a16="http://schemas.microsoft.com/office/drawing/2014/main" val="571661947"/>
                    </a:ext>
                  </a:extLst>
                </a:gridCol>
                <a:gridCol w="3491573">
                  <a:extLst>
                    <a:ext uri="{9D8B030D-6E8A-4147-A177-3AD203B41FA5}">
                      <a16:colId xmlns:a16="http://schemas.microsoft.com/office/drawing/2014/main" val="2330490980"/>
                    </a:ext>
                  </a:extLst>
                </a:gridCol>
              </a:tblGrid>
              <a:tr h="370840">
                <a:tc gridSpan="5">
                  <a:txBody>
                    <a:bodyPr/>
                    <a:lstStyle/>
                    <a:p>
                      <a:pPr algn="ctr"/>
                      <a:r>
                        <a:rPr lang="cs-CZ" dirty="0"/>
                        <a:t>Základní symboly </a:t>
                      </a: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a:txBody>
                    <a:bodyPr/>
                    <a:lstStyle/>
                    <a:p>
                      <a:pPr algn="ctr"/>
                      <a:r>
                        <a:rPr lang="cs-CZ" dirty="0"/>
                        <a:t>Přídavné symboly pro oceli </a:t>
                      </a:r>
                    </a:p>
                  </a:txBody>
                  <a:tcPr/>
                </a:tc>
                <a:extLst>
                  <a:ext uri="{0D108BD9-81ED-4DB2-BD59-A6C34878D82A}">
                    <a16:rowId xmlns:a16="http://schemas.microsoft.com/office/drawing/2014/main" val="2271463561"/>
                  </a:ext>
                </a:extLst>
              </a:tr>
              <a:tr h="370840">
                <a:tc>
                  <a:txBody>
                    <a:bodyPr/>
                    <a:lstStyle/>
                    <a:p>
                      <a:pPr algn="ctr"/>
                      <a:r>
                        <a:rPr lang="cs-CZ" dirty="0"/>
                        <a:t>G</a:t>
                      </a:r>
                    </a:p>
                  </a:txBody>
                  <a:tcPr/>
                </a:tc>
                <a:tc>
                  <a:txBody>
                    <a:bodyPr/>
                    <a:lstStyle/>
                    <a:p>
                      <a:pPr algn="ctr"/>
                      <a:r>
                        <a:rPr lang="cs-CZ" dirty="0"/>
                        <a:t>C</a:t>
                      </a:r>
                    </a:p>
                  </a:txBody>
                  <a:tcPr/>
                </a:tc>
                <a:tc>
                  <a:txBody>
                    <a:bodyPr/>
                    <a:lstStyle/>
                    <a:p>
                      <a:pPr algn="ctr"/>
                      <a:r>
                        <a:rPr lang="cs-CZ" dirty="0"/>
                        <a:t>n</a:t>
                      </a:r>
                    </a:p>
                  </a:txBody>
                  <a:tcPr/>
                </a:tc>
                <a:tc>
                  <a:txBody>
                    <a:bodyPr/>
                    <a:lstStyle/>
                    <a:p>
                      <a:pPr algn="ctr"/>
                      <a:r>
                        <a:rPr lang="cs-CZ" dirty="0"/>
                        <a:t>n</a:t>
                      </a:r>
                    </a:p>
                  </a:txBody>
                  <a:tcPr/>
                </a:tc>
                <a:tc>
                  <a:txBody>
                    <a:bodyPr/>
                    <a:lstStyle/>
                    <a:p>
                      <a:pPr algn="ctr"/>
                      <a:r>
                        <a:rPr lang="cs-CZ" dirty="0"/>
                        <a:t>n</a:t>
                      </a:r>
                    </a:p>
                  </a:txBody>
                  <a:tcPr/>
                </a:tc>
                <a:tc>
                  <a:txBody>
                    <a:bodyPr/>
                    <a:lstStyle/>
                    <a:p>
                      <a:pPr algn="ctr"/>
                      <a:r>
                        <a:rPr lang="cs-CZ" dirty="0"/>
                        <a:t>an …</a:t>
                      </a:r>
                    </a:p>
                  </a:txBody>
                  <a:tcPr/>
                </a:tc>
                <a:extLst>
                  <a:ext uri="{0D108BD9-81ED-4DB2-BD59-A6C34878D82A}">
                    <a16:rowId xmlns:a16="http://schemas.microsoft.com/office/drawing/2014/main" val="2186010642"/>
                  </a:ext>
                </a:extLst>
              </a:tr>
            </a:tbl>
          </a:graphicData>
        </a:graphic>
      </p:graphicFrame>
      <p:graphicFrame>
        <p:nvGraphicFramePr>
          <p:cNvPr id="8" name="Tabulka 8">
            <a:extLst>
              <a:ext uri="{FF2B5EF4-FFF2-40B4-BE49-F238E27FC236}">
                <a16:creationId xmlns:a16="http://schemas.microsoft.com/office/drawing/2014/main" id="{53548EA9-620C-4E93-B8DA-7AFE67A09CAC}"/>
              </a:ext>
            </a:extLst>
          </p:cNvPr>
          <p:cNvGraphicFramePr>
            <a:graphicFrameLocks noGrp="1"/>
          </p:cNvGraphicFramePr>
          <p:nvPr>
            <p:extLst>
              <p:ext uri="{D42A27DB-BD31-4B8C-83A1-F6EECF244321}">
                <p14:modId xmlns:p14="http://schemas.microsoft.com/office/powerpoint/2010/main" val="2843469272"/>
              </p:ext>
            </p:extLst>
          </p:nvPr>
        </p:nvGraphicFramePr>
        <p:xfrm>
          <a:off x="1072342" y="2800786"/>
          <a:ext cx="9343503" cy="3200400"/>
        </p:xfrm>
        <a:graphic>
          <a:graphicData uri="http://schemas.openxmlformats.org/drawingml/2006/table">
            <a:tbl>
              <a:tblPr firstRow="1" bandRow="1">
                <a:tableStyleId>{5940675A-B579-460E-94D1-54222C63F5DA}</a:tableStyleId>
              </a:tblPr>
              <a:tblGrid>
                <a:gridCol w="1971941">
                  <a:extLst>
                    <a:ext uri="{9D8B030D-6E8A-4147-A177-3AD203B41FA5}">
                      <a16:colId xmlns:a16="http://schemas.microsoft.com/office/drawing/2014/main" val="3710404506"/>
                    </a:ext>
                  </a:extLst>
                </a:gridCol>
                <a:gridCol w="2699811">
                  <a:extLst>
                    <a:ext uri="{9D8B030D-6E8A-4147-A177-3AD203B41FA5}">
                      <a16:colId xmlns:a16="http://schemas.microsoft.com/office/drawing/2014/main" val="890750750"/>
                    </a:ext>
                  </a:extLst>
                </a:gridCol>
                <a:gridCol w="2742991">
                  <a:extLst>
                    <a:ext uri="{9D8B030D-6E8A-4147-A177-3AD203B41FA5}">
                      <a16:colId xmlns:a16="http://schemas.microsoft.com/office/drawing/2014/main" val="235161697"/>
                    </a:ext>
                  </a:extLst>
                </a:gridCol>
                <a:gridCol w="1928760">
                  <a:extLst>
                    <a:ext uri="{9D8B030D-6E8A-4147-A177-3AD203B41FA5}">
                      <a16:colId xmlns:a16="http://schemas.microsoft.com/office/drawing/2014/main" val="506839251"/>
                    </a:ext>
                  </a:extLst>
                </a:gridCol>
              </a:tblGrid>
              <a:tr h="363874">
                <a:tc>
                  <a:txBody>
                    <a:bodyPr/>
                    <a:lstStyle/>
                    <a:p>
                      <a:r>
                        <a:rPr lang="cs-CZ" dirty="0"/>
                        <a:t>Písmeno </a:t>
                      </a:r>
                    </a:p>
                  </a:txBody>
                  <a:tcPr/>
                </a:tc>
                <a:tc>
                  <a:txBody>
                    <a:bodyPr/>
                    <a:lstStyle/>
                    <a:p>
                      <a:r>
                        <a:rPr lang="cs-CZ" dirty="0"/>
                        <a:t>Obsah C</a:t>
                      </a:r>
                    </a:p>
                  </a:txBody>
                  <a:tcPr/>
                </a:tc>
                <a:tc>
                  <a:txBody>
                    <a:bodyPr/>
                    <a:lstStyle/>
                    <a:p>
                      <a:r>
                        <a:rPr lang="cs-CZ" dirty="0"/>
                        <a:t>Skupina 1</a:t>
                      </a:r>
                    </a:p>
                  </a:txBody>
                  <a:tcPr/>
                </a:tc>
                <a:tc>
                  <a:txBody>
                    <a:bodyPr/>
                    <a:lstStyle/>
                    <a:p>
                      <a:r>
                        <a:rPr lang="cs-CZ" dirty="0"/>
                        <a:t>Skupina 2 </a:t>
                      </a:r>
                    </a:p>
                  </a:txBody>
                  <a:tcPr/>
                </a:tc>
                <a:extLst>
                  <a:ext uri="{0D108BD9-81ED-4DB2-BD59-A6C34878D82A}">
                    <a16:rowId xmlns:a16="http://schemas.microsoft.com/office/drawing/2014/main" val="1090425678"/>
                  </a:ext>
                </a:extLst>
              </a:tr>
              <a:tr h="1425470">
                <a:tc>
                  <a:txBody>
                    <a:bodyPr/>
                    <a:lstStyle/>
                    <a:p>
                      <a:r>
                        <a:rPr lang="cs-CZ" dirty="0"/>
                        <a:t>G – ocel na odlitky</a:t>
                      </a:r>
                    </a:p>
                    <a:p>
                      <a:r>
                        <a:rPr lang="cs-CZ" dirty="0"/>
                        <a:t>C – uhlík </a:t>
                      </a:r>
                    </a:p>
                  </a:txBody>
                  <a:tcPr/>
                </a:tc>
                <a:tc>
                  <a:txBody>
                    <a:bodyPr/>
                    <a:lstStyle/>
                    <a:p>
                      <a:r>
                        <a:rPr lang="cs-CZ" dirty="0" err="1"/>
                        <a:t>nnn</a:t>
                      </a:r>
                      <a:r>
                        <a:rPr lang="cs-CZ" dirty="0"/>
                        <a:t> = stonásobek střední hodnoty rozsahu předepsaného pro obsah uhlíku </a:t>
                      </a:r>
                    </a:p>
                  </a:txBody>
                  <a:tcPr/>
                </a:tc>
                <a:tc>
                  <a:txBody>
                    <a:bodyPr/>
                    <a:lstStyle/>
                    <a:p>
                      <a:r>
                        <a:rPr lang="cs-CZ" dirty="0"/>
                        <a:t>E – předepsaný maximální obsah síry </a:t>
                      </a:r>
                    </a:p>
                    <a:p>
                      <a:r>
                        <a:rPr lang="cs-CZ" dirty="0"/>
                        <a:t>R – předepsaný rozsah pro obsah síry </a:t>
                      </a:r>
                    </a:p>
                    <a:p>
                      <a:r>
                        <a:rPr lang="cs-CZ" dirty="0"/>
                        <a:t>D – pro tažený drát </a:t>
                      </a:r>
                    </a:p>
                    <a:p>
                      <a:r>
                        <a:rPr lang="cs-CZ" dirty="0"/>
                        <a:t>C – pro tváření za studena </a:t>
                      </a:r>
                    </a:p>
                    <a:p>
                      <a:r>
                        <a:rPr lang="cs-CZ" dirty="0"/>
                        <a:t>S – pro pružiny </a:t>
                      </a:r>
                    </a:p>
                    <a:p>
                      <a:r>
                        <a:rPr lang="cs-CZ" dirty="0"/>
                        <a:t>U – nástrojové </a:t>
                      </a:r>
                    </a:p>
                    <a:p>
                      <a:r>
                        <a:rPr lang="cs-CZ" dirty="0"/>
                        <a:t>W – svařovací dráty  </a:t>
                      </a:r>
                    </a:p>
                    <a:p>
                      <a:r>
                        <a:rPr lang="cs-CZ" dirty="0"/>
                        <a:t>G – jiné charakteristiky </a:t>
                      </a:r>
                    </a:p>
                  </a:txBody>
                  <a:tcPr/>
                </a:tc>
                <a:tc>
                  <a:txBody>
                    <a:bodyPr/>
                    <a:lstStyle/>
                    <a:p>
                      <a:r>
                        <a:rPr lang="cs-CZ" dirty="0"/>
                        <a:t>an = symboly pro další předepsané přídavné prvky </a:t>
                      </a:r>
                    </a:p>
                  </a:txBody>
                  <a:tcPr/>
                </a:tc>
                <a:extLst>
                  <a:ext uri="{0D108BD9-81ED-4DB2-BD59-A6C34878D82A}">
                    <a16:rowId xmlns:a16="http://schemas.microsoft.com/office/drawing/2014/main" val="149825299"/>
                  </a:ext>
                </a:extLst>
              </a:tr>
            </a:tbl>
          </a:graphicData>
        </a:graphic>
      </p:graphicFrame>
      <p:cxnSp>
        <p:nvCxnSpPr>
          <p:cNvPr id="10" name="Přímá spojnice 9">
            <a:extLst>
              <a:ext uri="{FF2B5EF4-FFF2-40B4-BE49-F238E27FC236}">
                <a16:creationId xmlns:a16="http://schemas.microsoft.com/office/drawing/2014/main" id="{939F5255-DECB-49F1-9488-274F611B1C43}"/>
              </a:ext>
            </a:extLst>
          </p:cNvPr>
          <p:cNvCxnSpPr>
            <a:cxnSpLocks/>
          </p:cNvCxnSpPr>
          <p:nvPr/>
        </p:nvCxnSpPr>
        <p:spPr>
          <a:xfrm>
            <a:off x="1839951" y="2164797"/>
            <a:ext cx="0" cy="255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30CC49D9-6500-410C-8350-1C66B83CD372}"/>
              </a:ext>
            </a:extLst>
          </p:cNvPr>
          <p:cNvCxnSpPr>
            <a:cxnSpLocks/>
          </p:cNvCxnSpPr>
          <p:nvPr/>
        </p:nvCxnSpPr>
        <p:spPr>
          <a:xfrm>
            <a:off x="1851102" y="2430966"/>
            <a:ext cx="9813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Přímá spojnice 16">
            <a:extLst>
              <a:ext uri="{FF2B5EF4-FFF2-40B4-BE49-F238E27FC236}">
                <a16:creationId xmlns:a16="http://schemas.microsoft.com/office/drawing/2014/main" id="{27D47EEB-8CCB-4263-9154-5FE3B2AF1B5B}"/>
              </a:ext>
            </a:extLst>
          </p:cNvPr>
          <p:cNvCxnSpPr>
            <a:cxnSpLocks/>
          </p:cNvCxnSpPr>
          <p:nvPr/>
        </p:nvCxnSpPr>
        <p:spPr>
          <a:xfrm flipV="1">
            <a:off x="2832410" y="2153101"/>
            <a:ext cx="0" cy="266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DA14C181-8E65-44EE-BCAB-8DB0EDC1F954}"/>
              </a:ext>
            </a:extLst>
          </p:cNvPr>
          <p:cNvCxnSpPr>
            <a:cxnSpLocks/>
          </p:cNvCxnSpPr>
          <p:nvPr/>
        </p:nvCxnSpPr>
        <p:spPr>
          <a:xfrm>
            <a:off x="2241395" y="2419815"/>
            <a:ext cx="0" cy="369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Přímá spojnice 22">
            <a:extLst>
              <a:ext uri="{FF2B5EF4-FFF2-40B4-BE49-F238E27FC236}">
                <a16:creationId xmlns:a16="http://schemas.microsoft.com/office/drawing/2014/main" id="{984641FF-7DD7-457B-8FD8-4D6B7B92C27E}"/>
              </a:ext>
            </a:extLst>
          </p:cNvPr>
          <p:cNvCxnSpPr>
            <a:cxnSpLocks/>
          </p:cNvCxnSpPr>
          <p:nvPr/>
        </p:nvCxnSpPr>
        <p:spPr>
          <a:xfrm>
            <a:off x="3780263" y="2164797"/>
            <a:ext cx="0" cy="25501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FF3AB314-6338-4FED-AE76-7E0E86A60627}"/>
              </a:ext>
            </a:extLst>
          </p:cNvPr>
          <p:cNvCxnSpPr>
            <a:cxnSpLocks/>
          </p:cNvCxnSpPr>
          <p:nvPr/>
        </p:nvCxnSpPr>
        <p:spPr>
          <a:xfrm>
            <a:off x="5553307" y="2153101"/>
            <a:ext cx="0" cy="266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4629B709-B458-4983-926A-43B7EFC996D8}"/>
              </a:ext>
            </a:extLst>
          </p:cNvPr>
          <p:cNvCxnSpPr>
            <a:cxnSpLocks/>
          </p:cNvCxnSpPr>
          <p:nvPr/>
        </p:nvCxnSpPr>
        <p:spPr>
          <a:xfrm>
            <a:off x="3780263" y="2419815"/>
            <a:ext cx="1773043" cy="11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Přímá spojnice 31">
            <a:extLst>
              <a:ext uri="{FF2B5EF4-FFF2-40B4-BE49-F238E27FC236}">
                <a16:creationId xmlns:a16="http://schemas.microsoft.com/office/drawing/2014/main" id="{C73B36C6-F670-4235-B4C0-406AAE095A39}"/>
              </a:ext>
            </a:extLst>
          </p:cNvPr>
          <p:cNvCxnSpPr>
            <a:cxnSpLocks/>
          </p:cNvCxnSpPr>
          <p:nvPr/>
        </p:nvCxnSpPr>
        <p:spPr>
          <a:xfrm>
            <a:off x="4438185" y="2419815"/>
            <a:ext cx="0" cy="36958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Přímá spojnice 34">
            <a:extLst>
              <a:ext uri="{FF2B5EF4-FFF2-40B4-BE49-F238E27FC236}">
                <a16:creationId xmlns:a16="http://schemas.microsoft.com/office/drawing/2014/main" id="{25B9E2F8-DE93-4754-990A-13B63172D13C}"/>
              </a:ext>
            </a:extLst>
          </p:cNvPr>
          <p:cNvCxnSpPr>
            <a:cxnSpLocks/>
          </p:cNvCxnSpPr>
          <p:nvPr/>
        </p:nvCxnSpPr>
        <p:spPr>
          <a:xfrm>
            <a:off x="7047571" y="2153101"/>
            <a:ext cx="0" cy="6362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Přímá spojnice 39">
            <a:extLst>
              <a:ext uri="{FF2B5EF4-FFF2-40B4-BE49-F238E27FC236}">
                <a16:creationId xmlns:a16="http://schemas.microsoft.com/office/drawing/2014/main" id="{D3205A20-C5AE-411B-9BBA-0EEBEB959E5C}"/>
              </a:ext>
            </a:extLst>
          </p:cNvPr>
          <p:cNvCxnSpPr>
            <a:cxnSpLocks/>
          </p:cNvCxnSpPr>
          <p:nvPr/>
        </p:nvCxnSpPr>
        <p:spPr>
          <a:xfrm>
            <a:off x="7047571" y="2471250"/>
            <a:ext cx="2274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28524728-A376-4234-8C95-3C415C8301F9}"/>
              </a:ext>
            </a:extLst>
          </p:cNvPr>
          <p:cNvCxnSpPr>
            <a:cxnSpLocks/>
          </p:cNvCxnSpPr>
          <p:nvPr/>
        </p:nvCxnSpPr>
        <p:spPr>
          <a:xfrm>
            <a:off x="9322420" y="2471249"/>
            <a:ext cx="0" cy="318151"/>
          </a:xfrm>
          <a:prstGeom prst="line">
            <a:avLst/>
          </a:prstGeom>
        </p:spPr>
        <p:style>
          <a:lnRef idx="1">
            <a:schemeClr val="accent1"/>
          </a:lnRef>
          <a:fillRef idx="0">
            <a:schemeClr val="accent1"/>
          </a:fillRef>
          <a:effectRef idx="0">
            <a:schemeClr val="accent1"/>
          </a:effectRef>
          <a:fontRef idx="minor">
            <a:schemeClr val="tx1"/>
          </a:fontRef>
        </p:style>
      </p:cxnSp>
      <p:sp>
        <p:nvSpPr>
          <p:cNvPr id="6" name="Zástupný symbol pro číslo snímku 5">
            <a:extLst>
              <a:ext uri="{FF2B5EF4-FFF2-40B4-BE49-F238E27FC236}">
                <a16:creationId xmlns:a16="http://schemas.microsoft.com/office/drawing/2014/main" id="{E7FECC4F-E90E-4B6C-824F-23AB8FC3C2B5}"/>
              </a:ext>
            </a:extLst>
          </p:cNvPr>
          <p:cNvSpPr>
            <a:spLocks noGrp="1"/>
          </p:cNvSpPr>
          <p:nvPr>
            <p:ph type="sldNum" sz="quarter" idx="12"/>
          </p:nvPr>
        </p:nvSpPr>
        <p:spPr/>
        <p:txBody>
          <a:bodyPr/>
          <a:lstStyle/>
          <a:p>
            <a:pPr>
              <a:defRPr/>
            </a:pPr>
            <a:fld id="{8B7A71C2-0F8F-7841-B85A-445BD80B66CF}" type="slidenum">
              <a:rPr lang="sk-SK" altLang="cs-CZ" smtClean="0"/>
              <a:pPr>
                <a:defRPr/>
              </a:pPr>
              <a:t>25</a:t>
            </a:fld>
            <a:r>
              <a:rPr lang="sk-SK" altLang="cs-CZ"/>
              <a:t>/38</a:t>
            </a:r>
            <a:endParaRPr lang="sk-SK" altLang="cs-CZ" dirty="0"/>
          </a:p>
        </p:txBody>
      </p:sp>
    </p:spTree>
    <p:extLst>
      <p:ext uri="{BB962C8B-B14F-4D97-AF65-F5344CB8AC3E}">
        <p14:creationId xmlns:p14="http://schemas.microsoft.com/office/powerpoint/2010/main" val="1093275318"/>
      </p:ext>
    </p:extLst>
  </p:cSld>
  <p:clrMapOvr>
    <a:masterClrMapping/>
  </p:clrMapOvr>
  <p:transition spd="slow"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skupina 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mc:AlternateContent xmlns:mc="http://schemas.openxmlformats.org/markup-compatibility/2006" xmlns:a14="http://schemas.microsoft.com/office/drawing/2010/main">
        <mc:Choice Requires="a14">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buClr>
                    <a:srgbClr val="98141B"/>
                  </a:buClr>
                  <a:buFont typeface="Wingdings" panose="05000000000000000000" pitchFamily="2" charset="2"/>
                  <a:buChar char="ü"/>
                </a:pPr>
                <a:r>
                  <a:rPr lang="cs-CZ" altLang="cs-CZ" sz="1800" b="1" dirty="0"/>
                  <a:t>Nelegované oceli se středním obsahem Mn </a:t>
                </a:r>
                <a14:m>
                  <m:oMath xmlns:m="http://schemas.openxmlformats.org/officeDocument/2006/math">
                    <m:r>
                      <a:rPr lang="cs-CZ" altLang="cs-CZ" sz="1800" b="1" i="1" smtClean="0">
                        <a:latin typeface="Cambria Math" panose="02040503050406030204" pitchFamily="18" charset="0"/>
                        <a:ea typeface="Cambria Math" panose="02040503050406030204" pitchFamily="18" charset="0"/>
                      </a:rPr>
                      <m:t>≥</m:t>
                    </m:r>
                  </m:oMath>
                </a14:m>
                <a:r>
                  <a:rPr lang="cs-CZ" altLang="cs-CZ" sz="1800" b="1" dirty="0"/>
                  <a:t> 1% </a:t>
                </a:r>
              </a:p>
              <a:p>
                <a:pPr marL="0" indent="0">
                  <a:buClr>
                    <a:srgbClr val="98141B"/>
                  </a:buClr>
                  <a:buNone/>
                </a:pPr>
                <a:endParaRPr lang="cs-CZ" altLang="cs-CZ" sz="2000" dirty="0"/>
              </a:p>
              <a:p>
                <a:pPr marL="0" indent="0">
                  <a:buClr>
                    <a:srgbClr val="98141B"/>
                  </a:buClr>
                  <a:buNone/>
                </a:pPr>
                <a:endParaRPr lang="cs-CZ" altLang="cs-CZ" sz="2000" dirty="0"/>
              </a:p>
            </p:txBody>
          </p:sp>
        </mc:Choice>
        <mc:Fallback xmlns="">
          <p:sp>
            <p:nvSpPr>
              <p:cNvPr id="13" name="Zástupný symbol pro obsah 2">
                <a:extLst>
                  <a:ext uri="{FF2B5EF4-FFF2-40B4-BE49-F238E27FC236}">
                    <a16:creationId xmlns:a16="http://schemas.microsoft.com/office/drawing/2014/main" id="{4BB6F887-2560-4B01-9BE4-753BC9C41D63}"/>
                  </a:ext>
                </a:extLst>
              </p:cNvPr>
              <p:cNvSpPr>
                <a:spLocks noGrp="1" noRot="1" noChangeAspect="1" noMove="1" noResize="1" noEditPoints="1" noAdjustHandles="1" noChangeArrowheads="1" noChangeShapeType="1" noTextEdit="1"/>
              </p:cNvSpPr>
              <p:nvPr>
                <p:ph idx="1"/>
              </p:nvPr>
            </p:nvSpPr>
            <p:spPr>
              <a:xfrm>
                <a:off x="275304" y="965199"/>
                <a:ext cx="11641391" cy="5613401"/>
              </a:xfrm>
              <a:blipFill>
                <a:blip r:embed="rId4"/>
                <a:stretch>
                  <a:fillRect l="-314" t="-977"/>
                </a:stretch>
              </a:blipFill>
            </p:spPr>
            <p:txBody>
              <a:bodyPr/>
              <a:lstStyle/>
              <a:p>
                <a:r>
                  <a:rPr lang="cs-CZ">
                    <a:noFill/>
                  </a:rPr>
                  <a:t> </a:t>
                </a:r>
              </a:p>
            </p:txBody>
          </p:sp>
        </mc:Fallback>
      </mc:AlternateContent>
      <p:graphicFrame>
        <p:nvGraphicFramePr>
          <p:cNvPr id="9" name="Tabulka 10">
            <a:extLst>
              <a:ext uri="{FF2B5EF4-FFF2-40B4-BE49-F238E27FC236}">
                <a16:creationId xmlns:a16="http://schemas.microsoft.com/office/drawing/2014/main" id="{4CDBCEDB-3D93-4AF3-98B3-0E258CF4F4C9}"/>
              </a:ext>
            </a:extLst>
          </p:cNvPr>
          <p:cNvGraphicFramePr>
            <a:graphicFrameLocks noGrp="1"/>
          </p:cNvGraphicFramePr>
          <p:nvPr>
            <p:extLst>
              <p:ext uri="{D42A27DB-BD31-4B8C-83A1-F6EECF244321}">
                <p14:modId xmlns:p14="http://schemas.microsoft.com/office/powerpoint/2010/main" val="2731688869"/>
              </p:ext>
            </p:extLst>
          </p:nvPr>
        </p:nvGraphicFramePr>
        <p:xfrm>
          <a:off x="1776141" y="1450276"/>
          <a:ext cx="8128000" cy="741680"/>
        </p:xfrm>
        <a:graphic>
          <a:graphicData uri="http://schemas.openxmlformats.org/drawingml/2006/table">
            <a:tbl>
              <a:tblPr firstRow="1" bandRow="1">
                <a:tableStyleId>{5940675A-B579-460E-94D1-54222C63F5DA}</a:tableStyleId>
              </a:tblPr>
              <a:tblGrid>
                <a:gridCol w="1480015">
                  <a:extLst>
                    <a:ext uri="{9D8B030D-6E8A-4147-A177-3AD203B41FA5}">
                      <a16:colId xmlns:a16="http://schemas.microsoft.com/office/drawing/2014/main" val="782065499"/>
                    </a:ext>
                  </a:extLst>
                </a:gridCol>
                <a:gridCol w="1884556">
                  <a:extLst>
                    <a:ext uri="{9D8B030D-6E8A-4147-A177-3AD203B41FA5}">
                      <a16:colId xmlns:a16="http://schemas.microsoft.com/office/drawing/2014/main" val="2928710220"/>
                    </a:ext>
                  </a:extLst>
                </a:gridCol>
                <a:gridCol w="1918009">
                  <a:extLst>
                    <a:ext uri="{9D8B030D-6E8A-4147-A177-3AD203B41FA5}">
                      <a16:colId xmlns:a16="http://schemas.microsoft.com/office/drawing/2014/main" val="2277000407"/>
                    </a:ext>
                  </a:extLst>
                </a:gridCol>
                <a:gridCol w="1219820">
                  <a:extLst>
                    <a:ext uri="{9D8B030D-6E8A-4147-A177-3AD203B41FA5}">
                      <a16:colId xmlns:a16="http://schemas.microsoft.com/office/drawing/2014/main" val="2991811804"/>
                    </a:ext>
                  </a:extLst>
                </a:gridCol>
                <a:gridCol w="1625600">
                  <a:extLst>
                    <a:ext uri="{9D8B030D-6E8A-4147-A177-3AD203B41FA5}">
                      <a16:colId xmlns:a16="http://schemas.microsoft.com/office/drawing/2014/main" val="2235414086"/>
                    </a:ext>
                  </a:extLst>
                </a:gridCol>
              </a:tblGrid>
              <a:tr h="370840">
                <a:tc gridSpan="4">
                  <a:txBody>
                    <a:bodyPr/>
                    <a:lstStyle/>
                    <a:p>
                      <a:pPr algn="ctr"/>
                      <a:r>
                        <a:rPr lang="cs-CZ" dirty="0"/>
                        <a:t>Základní symboly </a:t>
                      </a: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a:txBody>
                    <a:bodyPr/>
                    <a:lstStyle/>
                    <a:p>
                      <a:pPr algn="ctr"/>
                      <a:r>
                        <a:rPr lang="cs-CZ" dirty="0"/>
                        <a:t>Legující prvky</a:t>
                      </a:r>
                    </a:p>
                  </a:txBody>
                  <a:tcPr/>
                </a:tc>
                <a:extLst>
                  <a:ext uri="{0D108BD9-81ED-4DB2-BD59-A6C34878D82A}">
                    <a16:rowId xmlns:a16="http://schemas.microsoft.com/office/drawing/2014/main" val="946269181"/>
                  </a:ext>
                </a:extLst>
              </a:tr>
              <a:tr h="370840">
                <a:tc>
                  <a:txBody>
                    <a:bodyPr/>
                    <a:lstStyle/>
                    <a:p>
                      <a:pPr algn="ctr"/>
                      <a:r>
                        <a:rPr lang="cs-CZ" dirty="0"/>
                        <a:t>G</a:t>
                      </a:r>
                    </a:p>
                  </a:txBody>
                  <a:tcPr/>
                </a:tc>
                <a:tc>
                  <a:txBody>
                    <a:bodyPr/>
                    <a:lstStyle/>
                    <a:p>
                      <a:pPr algn="ctr"/>
                      <a:r>
                        <a:rPr lang="cs-CZ" dirty="0"/>
                        <a:t>n</a:t>
                      </a:r>
                    </a:p>
                  </a:txBody>
                  <a:tcPr/>
                </a:tc>
                <a:tc>
                  <a:txBody>
                    <a:bodyPr/>
                    <a:lstStyle/>
                    <a:p>
                      <a:pPr algn="ctr"/>
                      <a:endParaRPr lang="cs-CZ" dirty="0"/>
                    </a:p>
                  </a:txBody>
                  <a:tcPr/>
                </a:tc>
                <a:tc>
                  <a:txBody>
                    <a:bodyPr/>
                    <a:lstStyle/>
                    <a:p>
                      <a:pPr algn="ctr"/>
                      <a:r>
                        <a:rPr lang="cs-CZ" dirty="0"/>
                        <a:t>n</a:t>
                      </a:r>
                    </a:p>
                  </a:txBody>
                  <a:tcPr/>
                </a:tc>
                <a:tc>
                  <a:txBody>
                    <a:bodyPr/>
                    <a:lstStyle/>
                    <a:p>
                      <a:pPr algn="ctr"/>
                      <a:r>
                        <a:rPr lang="cs-CZ" dirty="0"/>
                        <a:t>a … n-n</a:t>
                      </a:r>
                    </a:p>
                  </a:txBody>
                  <a:tcPr/>
                </a:tc>
                <a:extLst>
                  <a:ext uri="{0D108BD9-81ED-4DB2-BD59-A6C34878D82A}">
                    <a16:rowId xmlns:a16="http://schemas.microsoft.com/office/drawing/2014/main" val="994096446"/>
                  </a:ext>
                </a:extLst>
              </a:tr>
            </a:tbl>
          </a:graphicData>
        </a:graphic>
      </p:graphicFrame>
      <p:graphicFrame>
        <p:nvGraphicFramePr>
          <p:cNvPr id="11" name="Tabulka 11">
            <a:extLst>
              <a:ext uri="{FF2B5EF4-FFF2-40B4-BE49-F238E27FC236}">
                <a16:creationId xmlns:a16="http://schemas.microsoft.com/office/drawing/2014/main" id="{B4EDCAAA-DC02-419F-8467-68EAE35364E0}"/>
              </a:ext>
            </a:extLst>
          </p:cNvPr>
          <p:cNvGraphicFramePr>
            <a:graphicFrameLocks noGrp="1"/>
          </p:cNvGraphicFramePr>
          <p:nvPr>
            <p:extLst>
              <p:ext uri="{D42A27DB-BD31-4B8C-83A1-F6EECF244321}">
                <p14:modId xmlns:p14="http://schemas.microsoft.com/office/powerpoint/2010/main" val="3372518567"/>
              </p:ext>
            </p:extLst>
          </p:nvPr>
        </p:nvGraphicFramePr>
        <p:xfrm>
          <a:off x="898662" y="2485274"/>
          <a:ext cx="9929172" cy="3957859"/>
        </p:xfrm>
        <a:graphic>
          <a:graphicData uri="http://schemas.openxmlformats.org/drawingml/2006/table">
            <a:tbl>
              <a:tblPr firstRow="1" bandRow="1">
                <a:tableStyleId>{5940675A-B579-460E-94D1-54222C63F5DA}</a:tableStyleId>
              </a:tblPr>
              <a:tblGrid>
                <a:gridCol w="2482293">
                  <a:extLst>
                    <a:ext uri="{9D8B030D-6E8A-4147-A177-3AD203B41FA5}">
                      <a16:colId xmlns:a16="http://schemas.microsoft.com/office/drawing/2014/main" val="2868655608"/>
                    </a:ext>
                  </a:extLst>
                </a:gridCol>
                <a:gridCol w="2482293">
                  <a:extLst>
                    <a:ext uri="{9D8B030D-6E8A-4147-A177-3AD203B41FA5}">
                      <a16:colId xmlns:a16="http://schemas.microsoft.com/office/drawing/2014/main" val="2752081144"/>
                    </a:ext>
                  </a:extLst>
                </a:gridCol>
                <a:gridCol w="2482293">
                  <a:extLst>
                    <a:ext uri="{9D8B030D-6E8A-4147-A177-3AD203B41FA5}">
                      <a16:colId xmlns:a16="http://schemas.microsoft.com/office/drawing/2014/main" val="1330198670"/>
                    </a:ext>
                  </a:extLst>
                </a:gridCol>
                <a:gridCol w="2482293">
                  <a:extLst>
                    <a:ext uri="{9D8B030D-6E8A-4147-A177-3AD203B41FA5}">
                      <a16:colId xmlns:a16="http://schemas.microsoft.com/office/drawing/2014/main" val="3164444051"/>
                    </a:ext>
                  </a:extLst>
                </a:gridCol>
              </a:tblGrid>
              <a:tr h="364023">
                <a:tc>
                  <a:txBody>
                    <a:bodyPr/>
                    <a:lstStyle/>
                    <a:p>
                      <a:r>
                        <a:rPr lang="cs-CZ" dirty="0"/>
                        <a:t>Písmeno </a:t>
                      </a:r>
                    </a:p>
                  </a:txBody>
                  <a:tcPr/>
                </a:tc>
                <a:tc>
                  <a:txBody>
                    <a:bodyPr/>
                    <a:lstStyle/>
                    <a:p>
                      <a:r>
                        <a:rPr lang="cs-CZ" dirty="0"/>
                        <a:t>Obsah C</a:t>
                      </a:r>
                    </a:p>
                  </a:txBody>
                  <a:tcPr/>
                </a:tc>
                <a:tc gridSpan="2">
                  <a:txBody>
                    <a:bodyPr/>
                    <a:lstStyle/>
                    <a:p>
                      <a:r>
                        <a:rPr lang="cs-CZ" dirty="0"/>
                        <a:t>Legující prvky </a:t>
                      </a:r>
                    </a:p>
                  </a:txBody>
                  <a:tcPr/>
                </a:tc>
                <a:tc hMerge="1">
                  <a:txBody>
                    <a:bodyPr/>
                    <a:lstStyle/>
                    <a:p>
                      <a:endParaRPr lang="cs-CZ" dirty="0"/>
                    </a:p>
                  </a:txBody>
                  <a:tcPr/>
                </a:tc>
                <a:extLst>
                  <a:ext uri="{0D108BD9-81ED-4DB2-BD59-A6C34878D82A}">
                    <a16:rowId xmlns:a16="http://schemas.microsoft.com/office/drawing/2014/main" val="401505651"/>
                  </a:ext>
                </a:extLst>
              </a:tr>
              <a:tr h="1488979">
                <a:tc rowSpan="6">
                  <a:txBody>
                    <a:bodyPr/>
                    <a:lstStyle/>
                    <a:p>
                      <a:r>
                        <a:rPr lang="cs-CZ" dirty="0"/>
                        <a:t>G - ocel na odlitky </a:t>
                      </a:r>
                    </a:p>
                  </a:txBody>
                  <a:tcPr/>
                </a:tc>
                <a:tc rowSpan="6">
                  <a:txBody>
                    <a:bodyPr/>
                    <a:lstStyle/>
                    <a:p>
                      <a:r>
                        <a:rPr lang="cs-CZ" dirty="0" err="1"/>
                        <a:t>nnn</a:t>
                      </a:r>
                      <a:r>
                        <a:rPr lang="cs-CZ" dirty="0"/>
                        <a:t> = stonásobek střední hodnoty rozsahu předepsaného pro obsah uhlíku </a:t>
                      </a:r>
                    </a:p>
                  </a:txBody>
                  <a:tcPr/>
                </a:tc>
                <a:tc gridSpan="2">
                  <a:txBody>
                    <a:bodyPr/>
                    <a:lstStyle/>
                    <a:p>
                      <a:pPr algn="just"/>
                      <a:r>
                        <a:rPr lang="cs-CZ" dirty="0"/>
                        <a:t>a chemické značky legujících prvků charakterizujících ocel </a:t>
                      </a:r>
                    </a:p>
                    <a:p>
                      <a:pPr algn="just"/>
                      <a:r>
                        <a:rPr lang="cs-CZ" dirty="0"/>
                        <a:t>n – n čísla, oddělená spojovací čárkou, která odpovídají střednímu obsahu příslušného prvku vynásobenému následujícím koeficientem</a:t>
                      </a:r>
                    </a:p>
                  </a:txBody>
                  <a:tcPr/>
                </a:tc>
                <a:tc hMerge="1">
                  <a:txBody>
                    <a:bodyPr/>
                    <a:lstStyle/>
                    <a:p>
                      <a:endParaRPr lang="cs-CZ" dirty="0"/>
                    </a:p>
                  </a:txBody>
                  <a:tcPr/>
                </a:tc>
                <a:extLst>
                  <a:ext uri="{0D108BD9-81ED-4DB2-BD59-A6C34878D82A}">
                    <a16:rowId xmlns:a16="http://schemas.microsoft.com/office/drawing/2014/main" val="58694773"/>
                  </a:ext>
                </a:extLst>
              </a:tr>
              <a:tr h="364023">
                <a:tc vMerge="1">
                  <a:txBody>
                    <a:bodyPr/>
                    <a:lstStyle/>
                    <a:p>
                      <a:endParaRPr lang="cs-CZ" dirty="0"/>
                    </a:p>
                  </a:txBody>
                  <a:tcPr/>
                </a:tc>
                <a:tc vMerge="1">
                  <a:txBody>
                    <a:bodyPr/>
                    <a:lstStyle/>
                    <a:p>
                      <a:endParaRPr lang="cs-CZ" dirty="0"/>
                    </a:p>
                  </a:txBody>
                  <a:tcPr/>
                </a:tc>
                <a:tc>
                  <a:txBody>
                    <a:bodyPr/>
                    <a:lstStyle/>
                    <a:p>
                      <a:r>
                        <a:rPr lang="cs-CZ" dirty="0"/>
                        <a:t>Prvek </a:t>
                      </a:r>
                    </a:p>
                  </a:txBody>
                  <a:tcPr/>
                </a:tc>
                <a:tc>
                  <a:txBody>
                    <a:bodyPr/>
                    <a:lstStyle/>
                    <a:p>
                      <a:r>
                        <a:rPr lang="cs-CZ" dirty="0"/>
                        <a:t>Koeficient </a:t>
                      </a:r>
                    </a:p>
                  </a:txBody>
                  <a:tcPr/>
                </a:tc>
                <a:extLst>
                  <a:ext uri="{0D108BD9-81ED-4DB2-BD59-A6C34878D82A}">
                    <a16:rowId xmlns:a16="http://schemas.microsoft.com/office/drawing/2014/main" val="3157072400"/>
                  </a:ext>
                </a:extLst>
              </a:tr>
              <a:tr h="364023">
                <a:tc vMerge="1">
                  <a:txBody>
                    <a:bodyPr/>
                    <a:lstStyle/>
                    <a:p>
                      <a:endParaRPr lang="cs-CZ" dirty="0"/>
                    </a:p>
                  </a:txBody>
                  <a:tcPr/>
                </a:tc>
                <a:tc vMerge="1">
                  <a:txBody>
                    <a:bodyPr/>
                    <a:lstStyle/>
                    <a:p>
                      <a:endParaRPr lang="cs-CZ" dirty="0"/>
                    </a:p>
                  </a:txBody>
                  <a:tcPr/>
                </a:tc>
                <a:tc>
                  <a:txBody>
                    <a:bodyPr/>
                    <a:lstStyle/>
                    <a:p>
                      <a:r>
                        <a:rPr lang="cs-CZ" dirty="0"/>
                        <a:t>Cr, Co, Mn, Ni, Si, W</a:t>
                      </a:r>
                    </a:p>
                  </a:txBody>
                  <a:tcPr/>
                </a:tc>
                <a:tc>
                  <a:txBody>
                    <a:bodyPr/>
                    <a:lstStyle/>
                    <a:p>
                      <a:r>
                        <a:rPr lang="cs-CZ" dirty="0"/>
                        <a:t>4</a:t>
                      </a:r>
                    </a:p>
                  </a:txBody>
                  <a:tcPr/>
                </a:tc>
                <a:extLst>
                  <a:ext uri="{0D108BD9-81ED-4DB2-BD59-A6C34878D82A}">
                    <a16:rowId xmlns:a16="http://schemas.microsoft.com/office/drawing/2014/main" val="1483953134"/>
                  </a:ext>
                </a:extLst>
              </a:tr>
              <a:tr h="364023">
                <a:tc vMerge="1">
                  <a:txBody>
                    <a:bodyPr/>
                    <a:lstStyle/>
                    <a:p>
                      <a:endParaRPr lang="cs-CZ" dirty="0"/>
                    </a:p>
                  </a:txBody>
                  <a:tcPr/>
                </a:tc>
                <a:tc vMerge="1">
                  <a:txBody>
                    <a:bodyPr/>
                    <a:lstStyle/>
                    <a:p>
                      <a:endParaRPr lang="cs-CZ" dirty="0"/>
                    </a:p>
                  </a:txBody>
                  <a:tcPr/>
                </a:tc>
                <a:tc>
                  <a:txBody>
                    <a:bodyPr/>
                    <a:lstStyle/>
                    <a:p>
                      <a:r>
                        <a:rPr lang="cs-CZ" dirty="0"/>
                        <a:t>Al, </a:t>
                      </a:r>
                      <a:r>
                        <a:rPr lang="cs-CZ" dirty="0" err="1"/>
                        <a:t>Be</a:t>
                      </a:r>
                      <a:r>
                        <a:rPr lang="cs-CZ" dirty="0"/>
                        <a:t>, Cu, Mo, Nb, Pb, Ta, Ti, V, Zr</a:t>
                      </a:r>
                    </a:p>
                  </a:txBody>
                  <a:tcPr/>
                </a:tc>
                <a:tc>
                  <a:txBody>
                    <a:bodyPr/>
                    <a:lstStyle/>
                    <a:p>
                      <a:r>
                        <a:rPr lang="cs-CZ" dirty="0"/>
                        <a:t>10</a:t>
                      </a:r>
                    </a:p>
                  </a:txBody>
                  <a:tcPr/>
                </a:tc>
                <a:extLst>
                  <a:ext uri="{0D108BD9-81ED-4DB2-BD59-A6C34878D82A}">
                    <a16:rowId xmlns:a16="http://schemas.microsoft.com/office/drawing/2014/main" val="2346555658"/>
                  </a:ext>
                </a:extLst>
              </a:tr>
              <a:tr h="364023">
                <a:tc vMerge="1">
                  <a:txBody>
                    <a:bodyPr/>
                    <a:lstStyle/>
                    <a:p>
                      <a:endParaRPr lang="cs-CZ" dirty="0"/>
                    </a:p>
                  </a:txBody>
                  <a:tcPr/>
                </a:tc>
                <a:tc vMerge="1">
                  <a:txBody>
                    <a:bodyPr/>
                    <a:lstStyle/>
                    <a:p>
                      <a:endParaRPr lang="cs-CZ" dirty="0"/>
                    </a:p>
                  </a:txBody>
                  <a:tcPr/>
                </a:tc>
                <a:tc>
                  <a:txBody>
                    <a:bodyPr/>
                    <a:lstStyle/>
                    <a:p>
                      <a:r>
                        <a:rPr lang="cs-CZ" dirty="0" err="1"/>
                        <a:t>Ce</a:t>
                      </a:r>
                      <a:r>
                        <a:rPr lang="cs-CZ" dirty="0"/>
                        <a:t>, N, P, S</a:t>
                      </a:r>
                    </a:p>
                  </a:txBody>
                  <a:tcPr/>
                </a:tc>
                <a:tc>
                  <a:txBody>
                    <a:bodyPr/>
                    <a:lstStyle/>
                    <a:p>
                      <a:r>
                        <a:rPr lang="cs-CZ" dirty="0"/>
                        <a:t>100</a:t>
                      </a:r>
                    </a:p>
                  </a:txBody>
                  <a:tcPr/>
                </a:tc>
                <a:extLst>
                  <a:ext uri="{0D108BD9-81ED-4DB2-BD59-A6C34878D82A}">
                    <a16:rowId xmlns:a16="http://schemas.microsoft.com/office/drawing/2014/main" val="906976141"/>
                  </a:ext>
                </a:extLst>
              </a:tr>
              <a:tr h="364023">
                <a:tc vMerge="1">
                  <a:txBody>
                    <a:bodyPr/>
                    <a:lstStyle/>
                    <a:p>
                      <a:endParaRPr lang="cs-CZ" dirty="0"/>
                    </a:p>
                  </a:txBody>
                  <a:tcPr/>
                </a:tc>
                <a:tc vMerge="1">
                  <a:txBody>
                    <a:bodyPr/>
                    <a:lstStyle/>
                    <a:p>
                      <a:endParaRPr lang="cs-CZ" dirty="0"/>
                    </a:p>
                  </a:txBody>
                  <a:tcPr/>
                </a:tc>
                <a:tc>
                  <a:txBody>
                    <a:bodyPr/>
                    <a:lstStyle/>
                    <a:p>
                      <a:r>
                        <a:rPr lang="cs-CZ" dirty="0"/>
                        <a:t>B</a:t>
                      </a:r>
                    </a:p>
                  </a:txBody>
                  <a:tcPr/>
                </a:tc>
                <a:tc>
                  <a:txBody>
                    <a:bodyPr/>
                    <a:lstStyle/>
                    <a:p>
                      <a:r>
                        <a:rPr lang="cs-CZ" dirty="0"/>
                        <a:t>1000</a:t>
                      </a:r>
                    </a:p>
                  </a:txBody>
                  <a:tcPr/>
                </a:tc>
                <a:extLst>
                  <a:ext uri="{0D108BD9-81ED-4DB2-BD59-A6C34878D82A}">
                    <a16:rowId xmlns:a16="http://schemas.microsoft.com/office/drawing/2014/main" val="3199905645"/>
                  </a:ext>
                </a:extLst>
              </a:tr>
            </a:tbl>
          </a:graphicData>
        </a:graphic>
      </p:graphicFrame>
      <p:cxnSp>
        <p:nvCxnSpPr>
          <p:cNvPr id="15" name="Přímá spojnice 14">
            <a:extLst>
              <a:ext uri="{FF2B5EF4-FFF2-40B4-BE49-F238E27FC236}">
                <a16:creationId xmlns:a16="http://schemas.microsoft.com/office/drawing/2014/main" id="{BBFBAA66-CBA2-43F3-ADCE-A82BD3486DD0}"/>
              </a:ext>
            </a:extLst>
          </p:cNvPr>
          <p:cNvCxnSpPr>
            <a:cxnSpLocks/>
          </p:cNvCxnSpPr>
          <p:nvPr/>
        </p:nvCxnSpPr>
        <p:spPr>
          <a:xfrm>
            <a:off x="8943278" y="2191956"/>
            <a:ext cx="0" cy="281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C95E38AA-6C77-4B5A-B7D8-45FCC3031D68}"/>
              </a:ext>
            </a:extLst>
          </p:cNvPr>
          <p:cNvCxnSpPr>
            <a:cxnSpLocks/>
          </p:cNvCxnSpPr>
          <p:nvPr/>
        </p:nvCxnSpPr>
        <p:spPr>
          <a:xfrm>
            <a:off x="2475571" y="2191956"/>
            <a:ext cx="0" cy="2933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4152EF77-9FDF-44FB-96E8-774E65804C53}"/>
              </a:ext>
            </a:extLst>
          </p:cNvPr>
          <p:cNvCxnSpPr>
            <a:cxnSpLocks/>
          </p:cNvCxnSpPr>
          <p:nvPr/>
        </p:nvCxnSpPr>
        <p:spPr>
          <a:xfrm>
            <a:off x="4192859" y="2191956"/>
            <a:ext cx="0" cy="281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Přímá spojnice 29">
            <a:extLst>
              <a:ext uri="{FF2B5EF4-FFF2-40B4-BE49-F238E27FC236}">
                <a16:creationId xmlns:a16="http://schemas.microsoft.com/office/drawing/2014/main" id="{E819C07D-6FC4-481F-AC49-06958D98AD22}"/>
              </a:ext>
            </a:extLst>
          </p:cNvPr>
          <p:cNvCxnSpPr>
            <a:cxnSpLocks/>
          </p:cNvCxnSpPr>
          <p:nvPr/>
        </p:nvCxnSpPr>
        <p:spPr>
          <a:xfrm>
            <a:off x="7605132" y="2191956"/>
            <a:ext cx="0" cy="14665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Přímá spojnice 33">
            <a:extLst>
              <a:ext uri="{FF2B5EF4-FFF2-40B4-BE49-F238E27FC236}">
                <a16:creationId xmlns:a16="http://schemas.microsoft.com/office/drawing/2014/main" id="{9284A02F-73DC-4B72-BC43-42AB862E2D19}"/>
              </a:ext>
            </a:extLst>
          </p:cNvPr>
          <p:cNvCxnSpPr>
            <a:cxnSpLocks/>
          </p:cNvCxnSpPr>
          <p:nvPr/>
        </p:nvCxnSpPr>
        <p:spPr>
          <a:xfrm flipH="1">
            <a:off x="4192859" y="2332922"/>
            <a:ext cx="3412273"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Zástupný symbol pro číslo snímku 4">
            <a:extLst>
              <a:ext uri="{FF2B5EF4-FFF2-40B4-BE49-F238E27FC236}">
                <a16:creationId xmlns:a16="http://schemas.microsoft.com/office/drawing/2014/main" id="{738B6AB4-8E61-4E9A-A4B5-0EAAD59F358D}"/>
              </a:ext>
            </a:extLst>
          </p:cNvPr>
          <p:cNvSpPr>
            <a:spLocks noGrp="1"/>
          </p:cNvSpPr>
          <p:nvPr>
            <p:ph type="sldNum" sz="quarter" idx="12"/>
          </p:nvPr>
        </p:nvSpPr>
        <p:spPr/>
        <p:txBody>
          <a:bodyPr/>
          <a:lstStyle/>
          <a:p>
            <a:pPr>
              <a:defRPr/>
            </a:pPr>
            <a:fld id="{8B7A71C2-0F8F-7841-B85A-445BD80B66CF}" type="slidenum">
              <a:rPr lang="sk-SK" altLang="cs-CZ" smtClean="0"/>
              <a:pPr>
                <a:defRPr/>
              </a:pPr>
              <a:t>26</a:t>
            </a:fld>
            <a:r>
              <a:rPr lang="sk-SK" altLang="cs-CZ"/>
              <a:t>/38</a:t>
            </a:r>
            <a:endParaRPr lang="sk-SK" altLang="cs-CZ" dirty="0"/>
          </a:p>
        </p:txBody>
      </p:sp>
    </p:spTree>
    <p:extLst>
      <p:ext uri="{BB962C8B-B14F-4D97-AF65-F5344CB8AC3E}">
        <p14:creationId xmlns:p14="http://schemas.microsoft.com/office/powerpoint/2010/main" val="3673437016"/>
      </p:ext>
    </p:extLst>
  </p:cSld>
  <p:clrMapOvr>
    <a:masterClrMapping/>
  </p:clrMapOvr>
  <p:transition spd="slow"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skupina 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mc:AlternateContent xmlns:mc="http://schemas.openxmlformats.org/markup-compatibility/2006" xmlns:a14="http://schemas.microsoft.com/office/drawing/2010/main">
        <mc:Choice Requires="a14">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buClr>
                    <a:srgbClr val="98141B"/>
                  </a:buClr>
                  <a:buFont typeface="Wingdings" panose="05000000000000000000" pitchFamily="2" charset="2"/>
                  <a:buChar char="ü"/>
                </a:pPr>
                <a:r>
                  <a:rPr lang="cs-CZ" altLang="cs-CZ" sz="1800" b="1" dirty="0"/>
                  <a:t>Legované oceli s obsahem min. jednoho legujícího prvku </a:t>
                </a:r>
                <a14:m>
                  <m:oMath xmlns:m="http://schemas.openxmlformats.org/officeDocument/2006/math">
                    <m:r>
                      <a:rPr lang="cs-CZ" altLang="cs-CZ" sz="1800" b="1" i="1" smtClean="0">
                        <a:latin typeface="Cambria Math" panose="02040503050406030204" pitchFamily="18" charset="0"/>
                        <a:ea typeface="Cambria Math" panose="02040503050406030204" pitchFamily="18" charset="0"/>
                      </a:rPr>
                      <m:t>≥</m:t>
                    </m:r>
                    <m:r>
                      <a:rPr lang="cs-CZ" altLang="cs-CZ" sz="1800" b="1" i="1" smtClean="0">
                        <a:latin typeface="Cambria Math" panose="02040503050406030204" pitchFamily="18" charset="0"/>
                        <a:ea typeface="Cambria Math" panose="02040503050406030204" pitchFamily="18" charset="0"/>
                      </a:rPr>
                      <m:t>𝟓</m:t>
                    </m:r>
                    <m:r>
                      <a:rPr lang="cs-CZ" altLang="cs-CZ" sz="1800" b="1" i="1" smtClean="0">
                        <a:latin typeface="Cambria Math" panose="02040503050406030204" pitchFamily="18" charset="0"/>
                        <a:ea typeface="Cambria Math" panose="02040503050406030204" pitchFamily="18" charset="0"/>
                      </a:rPr>
                      <m:t>%</m:t>
                    </m:r>
                  </m:oMath>
                </a14:m>
                <a:endParaRPr lang="cs-CZ" altLang="cs-CZ" sz="1800" b="1" dirty="0"/>
              </a:p>
              <a:p>
                <a:pPr marL="0" indent="0">
                  <a:buClr>
                    <a:srgbClr val="98141B"/>
                  </a:buClr>
                  <a:buNone/>
                </a:pPr>
                <a:endParaRPr lang="cs-CZ" altLang="cs-CZ" sz="2000" dirty="0"/>
              </a:p>
              <a:p>
                <a:pPr marL="0" indent="0">
                  <a:buClr>
                    <a:srgbClr val="98141B"/>
                  </a:buClr>
                  <a:buNone/>
                </a:pPr>
                <a:endParaRPr lang="cs-CZ" altLang="cs-CZ" sz="2000" dirty="0"/>
              </a:p>
            </p:txBody>
          </p:sp>
        </mc:Choice>
        <mc:Fallback xmlns="">
          <p:sp>
            <p:nvSpPr>
              <p:cNvPr id="13" name="Zástupný symbol pro obsah 2">
                <a:extLst>
                  <a:ext uri="{FF2B5EF4-FFF2-40B4-BE49-F238E27FC236}">
                    <a16:creationId xmlns:a16="http://schemas.microsoft.com/office/drawing/2014/main" id="{4BB6F887-2560-4B01-9BE4-753BC9C41D63}"/>
                  </a:ext>
                </a:extLst>
              </p:cNvPr>
              <p:cNvSpPr>
                <a:spLocks noGrp="1" noRot="1" noChangeAspect="1" noMove="1" noResize="1" noEditPoints="1" noAdjustHandles="1" noChangeArrowheads="1" noChangeShapeType="1" noTextEdit="1"/>
              </p:cNvSpPr>
              <p:nvPr>
                <p:ph idx="1"/>
              </p:nvPr>
            </p:nvSpPr>
            <p:spPr>
              <a:xfrm>
                <a:off x="275304" y="965199"/>
                <a:ext cx="11641391" cy="5613401"/>
              </a:xfrm>
              <a:blipFill>
                <a:blip r:embed="rId4"/>
                <a:stretch>
                  <a:fillRect l="-314" t="-977"/>
                </a:stretch>
              </a:blipFill>
            </p:spPr>
            <p:txBody>
              <a:bodyPr/>
              <a:lstStyle/>
              <a:p>
                <a:r>
                  <a:rPr lang="cs-CZ">
                    <a:noFill/>
                  </a:rPr>
                  <a:t> </a:t>
                </a:r>
              </a:p>
            </p:txBody>
          </p:sp>
        </mc:Fallback>
      </mc:AlternateContent>
      <p:graphicFrame>
        <p:nvGraphicFramePr>
          <p:cNvPr id="9" name="Tabulka 10">
            <a:extLst>
              <a:ext uri="{FF2B5EF4-FFF2-40B4-BE49-F238E27FC236}">
                <a16:creationId xmlns:a16="http://schemas.microsoft.com/office/drawing/2014/main" id="{42A520F2-6E85-4A51-94B4-BFE3392E506C}"/>
              </a:ext>
            </a:extLst>
          </p:cNvPr>
          <p:cNvGraphicFramePr>
            <a:graphicFrameLocks noGrp="1"/>
          </p:cNvGraphicFramePr>
          <p:nvPr>
            <p:extLst>
              <p:ext uri="{D42A27DB-BD31-4B8C-83A1-F6EECF244321}">
                <p14:modId xmlns:p14="http://schemas.microsoft.com/office/powerpoint/2010/main" val="2341390501"/>
              </p:ext>
            </p:extLst>
          </p:nvPr>
        </p:nvGraphicFramePr>
        <p:xfrm>
          <a:off x="1530195" y="1650998"/>
          <a:ext cx="8128002" cy="741680"/>
        </p:xfrm>
        <a:graphic>
          <a:graphicData uri="http://schemas.openxmlformats.org/drawingml/2006/table">
            <a:tbl>
              <a:tblPr firstRow="1" bandRow="1">
                <a:tableStyleId>{5940675A-B579-460E-94D1-54222C63F5DA}</a:tableStyleId>
              </a:tblPr>
              <a:tblGrid>
                <a:gridCol w="889620">
                  <a:extLst>
                    <a:ext uri="{9D8B030D-6E8A-4147-A177-3AD203B41FA5}">
                      <a16:colId xmlns:a16="http://schemas.microsoft.com/office/drawing/2014/main" val="1310388844"/>
                    </a:ext>
                  </a:extLst>
                </a:gridCol>
                <a:gridCol w="1170878">
                  <a:extLst>
                    <a:ext uri="{9D8B030D-6E8A-4147-A177-3AD203B41FA5}">
                      <a16:colId xmlns:a16="http://schemas.microsoft.com/office/drawing/2014/main" val="472962965"/>
                    </a:ext>
                  </a:extLst>
                </a:gridCol>
                <a:gridCol w="1115122">
                  <a:extLst>
                    <a:ext uri="{9D8B030D-6E8A-4147-A177-3AD203B41FA5}">
                      <a16:colId xmlns:a16="http://schemas.microsoft.com/office/drawing/2014/main" val="2065795802"/>
                    </a:ext>
                  </a:extLst>
                </a:gridCol>
                <a:gridCol w="1349297">
                  <a:extLst>
                    <a:ext uri="{9D8B030D-6E8A-4147-A177-3AD203B41FA5}">
                      <a16:colId xmlns:a16="http://schemas.microsoft.com/office/drawing/2014/main" val="1505028155"/>
                    </a:ext>
                  </a:extLst>
                </a:gridCol>
                <a:gridCol w="1338147">
                  <a:extLst>
                    <a:ext uri="{9D8B030D-6E8A-4147-A177-3AD203B41FA5}">
                      <a16:colId xmlns:a16="http://schemas.microsoft.com/office/drawing/2014/main" val="2241438905"/>
                    </a:ext>
                  </a:extLst>
                </a:gridCol>
                <a:gridCol w="2264938">
                  <a:extLst>
                    <a:ext uri="{9D8B030D-6E8A-4147-A177-3AD203B41FA5}">
                      <a16:colId xmlns:a16="http://schemas.microsoft.com/office/drawing/2014/main" val="29924435"/>
                    </a:ext>
                  </a:extLst>
                </a:gridCol>
              </a:tblGrid>
              <a:tr h="370840">
                <a:tc gridSpan="5">
                  <a:txBody>
                    <a:bodyPr/>
                    <a:lstStyle/>
                    <a:p>
                      <a:pPr algn="ctr"/>
                      <a:r>
                        <a:rPr lang="cs-CZ" dirty="0"/>
                        <a:t>Základní symboly </a:t>
                      </a:r>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hMerge="1">
                  <a:txBody>
                    <a:bodyPr/>
                    <a:lstStyle/>
                    <a:p>
                      <a:endParaRPr lang="cs-CZ" dirty="0"/>
                    </a:p>
                  </a:txBody>
                  <a:tcPr/>
                </a:tc>
                <a:tc>
                  <a:txBody>
                    <a:bodyPr/>
                    <a:lstStyle/>
                    <a:p>
                      <a:pPr algn="ctr"/>
                      <a:r>
                        <a:rPr lang="cs-CZ" dirty="0"/>
                        <a:t>Přídavné symboly </a:t>
                      </a:r>
                    </a:p>
                  </a:txBody>
                  <a:tcPr/>
                </a:tc>
                <a:extLst>
                  <a:ext uri="{0D108BD9-81ED-4DB2-BD59-A6C34878D82A}">
                    <a16:rowId xmlns:a16="http://schemas.microsoft.com/office/drawing/2014/main" val="3197335389"/>
                  </a:ext>
                </a:extLst>
              </a:tr>
              <a:tr h="370840">
                <a:tc>
                  <a:txBody>
                    <a:bodyPr/>
                    <a:lstStyle/>
                    <a:p>
                      <a:pPr algn="ctr"/>
                      <a:r>
                        <a:rPr lang="cs-CZ" dirty="0"/>
                        <a:t>G</a:t>
                      </a:r>
                    </a:p>
                  </a:txBody>
                  <a:tcPr/>
                </a:tc>
                <a:tc>
                  <a:txBody>
                    <a:bodyPr/>
                    <a:lstStyle/>
                    <a:p>
                      <a:pPr algn="ctr"/>
                      <a:r>
                        <a:rPr lang="cs-CZ" dirty="0"/>
                        <a:t>X</a:t>
                      </a:r>
                    </a:p>
                  </a:txBody>
                  <a:tcPr/>
                </a:tc>
                <a:tc>
                  <a:txBody>
                    <a:bodyPr/>
                    <a:lstStyle/>
                    <a:p>
                      <a:pPr algn="ctr"/>
                      <a:r>
                        <a:rPr lang="cs-CZ" dirty="0"/>
                        <a:t>n</a:t>
                      </a:r>
                    </a:p>
                  </a:txBody>
                  <a:tcPr/>
                </a:tc>
                <a:tc>
                  <a:txBody>
                    <a:bodyPr/>
                    <a:lstStyle/>
                    <a:p>
                      <a:pPr algn="ctr"/>
                      <a:r>
                        <a:rPr lang="cs-CZ" dirty="0"/>
                        <a:t>n</a:t>
                      </a:r>
                    </a:p>
                  </a:txBody>
                  <a:tcPr/>
                </a:tc>
                <a:tc>
                  <a:txBody>
                    <a:bodyPr/>
                    <a:lstStyle/>
                    <a:p>
                      <a:pPr algn="ctr"/>
                      <a:r>
                        <a:rPr lang="cs-CZ" dirty="0"/>
                        <a:t>n</a:t>
                      </a:r>
                    </a:p>
                  </a:txBody>
                  <a:tcPr/>
                </a:tc>
                <a:tc>
                  <a:txBody>
                    <a:bodyPr/>
                    <a:lstStyle/>
                    <a:p>
                      <a:pPr algn="ctr"/>
                      <a:r>
                        <a:rPr lang="cs-CZ" dirty="0"/>
                        <a:t>a … n – n </a:t>
                      </a:r>
                    </a:p>
                  </a:txBody>
                  <a:tcPr/>
                </a:tc>
                <a:extLst>
                  <a:ext uri="{0D108BD9-81ED-4DB2-BD59-A6C34878D82A}">
                    <a16:rowId xmlns:a16="http://schemas.microsoft.com/office/drawing/2014/main" val="949129312"/>
                  </a:ext>
                </a:extLst>
              </a:tr>
            </a:tbl>
          </a:graphicData>
        </a:graphic>
      </p:graphicFrame>
      <mc:AlternateContent xmlns:mc="http://schemas.openxmlformats.org/markup-compatibility/2006" xmlns:a14="http://schemas.microsoft.com/office/drawing/2010/main">
        <mc:Choice Requires="a14">
          <p:graphicFrame>
            <p:nvGraphicFramePr>
              <p:cNvPr id="11" name="Tabulka 11">
                <a:extLst>
                  <a:ext uri="{FF2B5EF4-FFF2-40B4-BE49-F238E27FC236}">
                    <a16:creationId xmlns:a16="http://schemas.microsoft.com/office/drawing/2014/main" id="{CC3B49C2-EE0D-4B77-958C-832077885C3B}"/>
                  </a:ext>
                </a:extLst>
              </p:cNvPr>
              <p:cNvGraphicFramePr>
                <a:graphicFrameLocks noGrp="1"/>
              </p:cNvGraphicFramePr>
              <p:nvPr>
                <p:extLst>
                  <p:ext uri="{D42A27DB-BD31-4B8C-83A1-F6EECF244321}">
                    <p14:modId xmlns:p14="http://schemas.microsoft.com/office/powerpoint/2010/main" val="664910671"/>
                  </p:ext>
                </p:extLst>
              </p:nvPr>
            </p:nvGraphicFramePr>
            <p:xfrm>
              <a:off x="1391425" y="2939459"/>
              <a:ext cx="8405541" cy="3308566"/>
            </p:xfrm>
            <a:graphic>
              <a:graphicData uri="http://schemas.openxmlformats.org/drawingml/2006/table">
                <a:tbl>
                  <a:tblPr firstRow="1" bandRow="1">
                    <a:tableStyleId>{5940675A-B579-460E-94D1-54222C63F5DA}</a:tableStyleId>
                  </a:tblPr>
                  <a:tblGrid>
                    <a:gridCol w="2417336">
                      <a:extLst>
                        <a:ext uri="{9D8B030D-6E8A-4147-A177-3AD203B41FA5}">
                          <a16:colId xmlns:a16="http://schemas.microsoft.com/office/drawing/2014/main" val="1379925821"/>
                        </a:ext>
                      </a:extLst>
                    </a:gridCol>
                    <a:gridCol w="3133492">
                      <a:extLst>
                        <a:ext uri="{9D8B030D-6E8A-4147-A177-3AD203B41FA5}">
                          <a16:colId xmlns:a16="http://schemas.microsoft.com/office/drawing/2014/main" val="1905827910"/>
                        </a:ext>
                      </a:extLst>
                    </a:gridCol>
                    <a:gridCol w="2854713">
                      <a:extLst>
                        <a:ext uri="{9D8B030D-6E8A-4147-A177-3AD203B41FA5}">
                          <a16:colId xmlns:a16="http://schemas.microsoft.com/office/drawing/2014/main" val="2447524223"/>
                        </a:ext>
                      </a:extLst>
                    </a:gridCol>
                  </a:tblGrid>
                  <a:tr h="473926">
                    <a:tc>
                      <a:txBody>
                        <a:bodyPr/>
                        <a:lstStyle/>
                        <a:p>
                          <a:r>
                            <a:rPr lang="cs-CZ" dirty="0"/>
                            <a:t>Písmeno </a:t>
                          </a:r>
                        </a:p>
                      </a:txBody>
                      <a:tcPr/>
                    </a:tc>
                    <a:tc>
                      <a:txBody>
                        <a:bodyPr/>
                        <a:lstStyle/>
                        <a:p>
                          <a:r>
                            <a:rPr lang="cs-CZ" dirty="0"/>
                            <a:t>Obsah C </a:t>
                          </a:r>
                        </a:p>
                      </a:txBody>
                      <a:tcPr/>
                    </a:tc>
                    <a:tc>
                      <a:txBody>
                        <a:bodyPr/>
                        <a:lstStyle/>
                        <a:p>
                          <a:r>
                            <a:rPr lang="cs-CZ" dirty="0"/>
                            <a:t>Legující prvky </a:t>
                          </a:r>
                        </a:p>
                      </a:txBody>
                      <a:tcPr/>
                    </a:tc>
                    <a:extLst>
                      <a:ext uri="{0D108BD9-81ED-4DB2-BD59-A6C34878D82A}">
                        <a16:rowId xmlns:a16="http://schemas.microsoft.com/office/drawing/2014/main" val="3153237909"/>
                      </a:ext>
                    </a:extLst>
                  </a:tr>
                  <a:tr h="710890">
                    <a:tc>
                      <a:txBody>
                        <a:bodyPr/>
                        <a:lstStyle/>
                        <a:p>
                          <a:r>
                            <a:rPr lang="cs-CZ" dirty="0"/>
                            <a:t>G ocel na odlitky </a:t>
                          </a:r>
                        </a:p>
                        <a:p>
                          <a:endParaRPr lang="cs-CZ" dirty="0"/>
                        </a:p>
                        <a:p>
                          <a:r>
                            <a:rPr lang="cs-CZ" dirty="0"/>
                            <a:t>X střední obsah min. jednoho prvku </a:t>
                          </a:r>
                          <a14:m>
                            <m:oMath xmlns:m="http://schemas.openxmlformats.org/officeDocument/2006/math">
                              <m:r>
                                <a:rPr lang="cs-CZ"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5%</m:t>
                              </m:r>
                            </m:oMath>
                          </a14:m>
                          <a:endParaRPr lang="cs-CZ" dirty="0"/>
                        </a:p>
                      </a:txBody>
                      <a:tcPr/>
                    </a:tc>
                    <a:tc>
                      <a:txBody>
                        <a:bodyPr/>
                        <a:lstStyle/>
                        <a:p>
                          <a:r>
                            <a:rPr lang="cs-CZ" dirty="0" err="1"/>
                            <a:t>nnn</a:t>
                          </a:r>
                          <a:r>
                            <a:rPr lang="cs-CZ" dirty="0"/>
                            <a:t> = stonásobek střední hodnoty rozsahu předepsaného pro obsah uhlíku </a:t>
                          </a:r>
                        </a:p>
                      </a:txBody>
                      <a:tcPr/>
                    </a:tc>
                    <a:tc>
                      <a:txBody>
                        <a:bodyPr/>
                        <a:lstStyle/>
                        <a:p>
                          <a:r>
                            <a:rPr lang="cs-CZ" dirty="0"/>
                            <a:t>a - chemické značky legujících prvků charakterizující ocel </a:t>
                          </a:r>
                        </a:p>
                        <a:p>
                          <a:endParaRPr lang="cs-CZ" dirty="0"/>
                        </a:p>
                        <a:p>
                          <a:r>
                            <a:rPr lang="cs-CZ" dirty="0"/>
                            <a:t>n – n čísla, oddělená spojovací čárkou, která odpovídají střednímu obsahu příslušného prvku zaokrouhlenému na nejbližší vyšší číslo </a:t>
                          </a:r>
                        </a:p>
                      </a:txBody>
                      <a:tcPr/>
                    </a:tc>
                    <a:extLst>
                      <a:ext uri="{0D108BD9-81ED-4DB2-BD59-A6C34878D82A}">
                        <a16:rowId xmlns:a16="http://schemas.microsoft.com/office/drawing/2014/main" val="1721982621"/>
                      </a:ext>
                    </a:extLst>
                  </a:tr>
                </a:tbl>
              </a:graphicData>
            </a:graphic>
          </p:graphicFrame>
        </mc:Choice>
        <mc:Fallback xmlns="">
          <p:graphicFrame>
            <p:nvGraphicFramePr>
              <p:cNvPr id="11" name="Tabulka 11">
                <a:extLst>
                  <a:ext uri="{FF2B5EF4-FFF2-40B4-BE49-F238E27FC236}">
                    <a16:creationId xmlns:a16="http://schemas.microsoft.com/office/drawing/2014/main" id="{CC3B49C2-EE0D-4B77-958C-832077885C3B}"/>
                  </a:ext>
                </a:extLst>
              </p:cNvPr>
              <p:cNvGraphicFramePr>
                <a:graphicFrameLocks noGrp="1"/>
              </p:cNvGraphicFramePr>
              <p:nvPr>
                <p:extLst>
                  <p:ext uri="{D42A27DB-BD31-4B8C-83A1-F6EECF244321}">
                    <p14:modId xmlns:p14="http://schemas.microsoft.com/office/powerpoint/2010/main" val="664910671"/>
                  </p:ext>
                </p:extLst>
              </p:nvPr>
            </p:nvGraphicFramePr>
            <p:xfrm>
              <a:off x="1391425" y="2939459"/>
              <a:ext cx="8405541" cy="3308566"/>
            </p:xfrm>
            <a:graphic>
              <a:graphicData uri="http://schemas.openxmlformats.org/drawingml/2006/table">
                <a:tbl>
                  <a:tblPr firstRow="1" bandRow="1">
                    <a:tableStyleId>{5940675A-B579-460E-94D1-54222C63F5DA}</a:tableStyleId>
                  </a:tblPr>
                  <a:tblGrid>
                    <a:gridCol w="2417336">
                      <a:extLst>
                        <a:ext uri="{9D8B030D-6E8A-4147-A177-3AD203B41FA5}">
                          <a16:colId xmlns:a16="http://schemas.microsoft.com/office/drawing/2014/main" val="1379925821"/>
                        </a:ext>
                      </a:extLst>
                    </a:gridCol>
                    <a:gridCol w="3133492">
                      <a:extLst>
                        <a:ext uri="{9D8B030D-6E8A-4147-A177-3AD203B41FA5}">
                          <a16:colId xmlns:a16="http://schemas.microsoft.com/office/drawing/2014/main" val="1905827910"/>
                        </a:ext>
                      </a:extLst>
                    </a:gridCol>
                    <a:gridCol w="2854713">
                      <a:extLst>
                        <a:ext uri="{9D8B030D-6E8A-4147-A177-3AD203B41FA5}">
                          <a16:colId xmlns:a16="http://schemas.microsoft.com/office/drawing/2014/main" val="2447524223"/>
                        </a:ext>
                      </a:extLst>
                    </a:gridCol>
                  </a:tblGrid>
                  <a:tr h="473926">
                    <a:tc>
                      <a:txBody>
                        <a:bodyPr/>
                        <a:lstStyle/>
                        <a:p>
                          <a:r>
                            <a:rPr lang="cs-CZ" dirty="0"/>
                            <a:t>Písmeno </a:t>
                          </a:r>
                        </a:p>
                      </a:txBody>
                      <a:tcPr/>
                    </a:tc>
                    <a:tc>
                      <a:txBody>
                        <a:bodyPr/>
                        <a:lstStyle/>
                        <a:p>
                          <a:r>
                            <a:rPr lang="cs-CZ" dirty="0"/>
                            <a:t>Obsah C </a:t>
                          </a:r>
                        </a:p>
                      </a:txBody>
                      <a:tcPr/>
                    </a:tc>
                    <a:tc>
                      <a:txBody>
                        <a:bodyPr/>
                        <a:lstStyle/>
                        <a:p>
                          <a:r>
                            <a:rPr lang="cs-CZ" dirty="0"/>
                            <a:t>Legující prvky </a:t>
                          </a:r>
                        </a:p>
                      </a:txBody>
                      <a:tcPr/>
                    </a:tc>
                    <a:extLst>
                      <a:ext uri="{0D108BD9-81ED-4DB2-BD59-A6C34878D82A}">
                        <a16:rowId xmlns:a16="http://schemas.microsoft.com/office/drawing/2014/main" val="3153237909"/>
                      </a:ext>
                    </a:extLst>
                  </a:tr>
                  <a:tr h="2834640">
                    <a:tc>
                      <a:txBody>
                        <a:bodyPr/>
                        <a:lstStyle/>
                        <a:p>
                          <a:endParaRPr lang="cs-CZ"/>
                        </a:p>
                      </a:txBody>
                      <a:tcPr>
                        <a:blipFill>
                          <a:blip r:embed="rId5"/>
                          <a:stretch>
                            <a:fillRect l="-252" t="-17849" r="-248111" b="-3441"/>
                          </a:stretch>
                        </a:blipFill>
                      </a:tcPr>
                    </a:tc>
                    <a:tc>
                      <a:txBody>
                        <a:bodyPr/>
                        <a:lstStyle/>
                        <a:p>
                          <a:r>
                            <a:rPr lang="cs-CZ" dirty="0" err="1"/>
                            <a:t>nnn</a:t>
                          </a:r>
                          <a:r>
                            <a:rPr lang="cs-CZ" dirty="0"/>
                            <a:t> = stonásobek střední hodnoty rozsahu předepsaného pro obsah uhlíku </a:t>
                          </a:r>
                        </a:p>
                      </a:txBody>
                      <a:tcPr/>
                    </a:tc>
                    <a:tc>
                      <a:txBody>
                        <a:bodyPr/>
                        <a:lstStyle/>
                        <a:p>
                          <a:r>
                            <a:rPr lang="cs-CZ" dirty="0"/>
                            <a:t>a - chemické značky legujících prvků charakterizující ocel </a:t>
                          </a:r>
                        </a:p>
                        <a:p>
                          <a:endParaRPr lang="cs-CZ" dirty="0"/>
                        </a:p>
                        <a:p>
                          <a:r>
                            <a:rPr lang="cs-CZ" dirty="0"/>
                            <a:t>n – n čísla, oddělená spojovací čárkou, která odpovídají střednímu obsahu příslušného prvku zaokrouhlenému na nejbližší vyšší číslo </a:t>
                          </a:r>
                        </a:p>
                      </a:txBody>
                      <a:tcPr/>
                    </a:tc>
                    <a:extLst>
                      <a:ext uri="{0D108BD9-81ED-4DB2-BD59-A6C34878D82A}">
                        <a16:rowId xmlns:a16="http://schemas.microsoft.com/office/drawing/2014/main" val="1721982621"/>
                      </a:ext>
                    </a:extLst>
                  </a:tr>
                </a:tbl>
              </a:graphicData>
            </a:graphic>
          </p:graphicFrame>
        </mc:Fallback>
      </mc:AlternateContent>
      <p:cxnSp>
        <p:nvCxnSpPr>
          <p:cNvPr id="15" name="Přímá spojnice 14">
            <a:extLst>
              <a:ext uri="{FF2B5EF4-FFF2-40B4-BE49-F238E27FC236}">
                <a16:creationId xmlns:a16="http://schemas.microsoft.com/office/drawing/2014/main" id="{147B8189-8DF0-4A9D-9373-34DC963F6A57}"/>
              </a:ext>
            </a:extLst>
          </p:cNvPr>
          <p:cNvCxnSpPr>
            <a:cxnSpLocks/>
          </p:cNvCxnSpPr>
          <p:nvPr/>
        </p:nvCxnSpPr>
        <p:spPr>
          <a:xfrm>
            <a:off x="1951463" y="2392678"/>
            <a:ext cx="0" cy="267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C7C6665-C75B-499D-9911-43D1D08D6A00}"/>
              </a:ext>
            </a:extLst>
          </p:cNvPr>
          <p:cNvCxnSpPr>
            <a:cxnSpLocks/>
          </p:cNvCxnSpPr>
          <p:nvPr/>
        </p:nvCxnSpPr>
        <p:spPr>
          <a:xfrm>
            <a:off x="3033132" y="2392678"/>
            <a:ext cx="0" cy="267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Přímá spojnice 23">
            <a:extLst>
              <a:ext uri="{FF2B5EF4-FFF2-40B4-BE49-F238E27FC236}">
                <a16:creationId xmlns:a16="http://schemas.microsoft.com/office/drawing/2014/main" id="{BB41837B-C372-4B09-BC18-3E84EB4DF1BE}"/>
              </a:ext>
            </a:extLst>
          </p:cNvPr>
          <p:cNvCxnSpPr>
            <a:cxnSpLocks/>
          </p:cNvCxnSpPr>
          <p:nvPr/>
        </p:nvCxnSpPr>
        <p:spPr>
          <a:xfrm flipV="1">
            <a:off x="1951463" y="2660059"/>
            <a:ext cx="1081669"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Přímá spojnice 32">
            <a:extLst>
              <a:ext uri="{FF2B5EF4-FFF2-40B4-BE49-F238E27FC236}">
                <a16:creationId xmlns:a16="http://schemas.microsoft.com/office/drawing/2014/main" id="{2289A378-4C8D-458E-8E23-8EF5CE821238}"/>
              </a:ext>
            </a:extLst>
          </p:cNvPr>
          <p:cNvCxnSpPr>
            <a:cxnSpLocks/>
          </p:cNvCxnSpPr>
          <p:nvPr/>
        </p:nvCxnSpPr>
        <p:spPr>
          <a:xfrm>
            <a:off x="2492297" y="2660059"/>
            <a:ext cx="0" cy="267381"/>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Přímá spojnice 37">
            <a:extLst>
              <a:ext uri="{FF2B5EF4-FFF2-40B4-BE49-F238E27FC236}">
                <a16:creationId xmlns:a16="http://schemas.microsoft.com/office/drawing/2014/main" id="{079B260C-F45D-4B44-9D0F-EB9216282628}"/>
              </a:ext>
            </a:extLst>
          </p:cNvPr>
          <p:cNvCxnSpPr>
            <a:cxnSpLocks/>
          </p:cNvCxnSpPr>
          <p:nvPr/>
        </p:nvCxnSpPr>
        <p:spPr>
          <a:xfrm>
            <a:off x="4125951" y="2392678"/>
            <a:ext cx="0" cy="22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Přímá spojnice 41">
            <a:extLst>
              <a:ext uri="{FF2B5EF4-FFF2-40B4-BE49-F238E27FC236}">
                <a16:creationId xmlns:a16="http://schemas.microsoft.com/office/drawing/2014/main" id="{48F4D965-A36A-49CC-8F9C-4B311DD0BAD2}"/>
              </a:ext>
            </a:extLst>
          </p:cNvPr>
          <p:cNvCxnSpPr>
            <a:cxnSpLocks/>
          </p:cNvCxnSpPr>
          <p:nvPr/>
        </p:nvCxnSpPr>
        <p:spPr>
          <a:xfrm>
            <a:off x="6735337" y="2392678"/>
            <a:ext cx="0" cy="227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Přímá spojnice 46">
            <a:extLst>
              <a:ext uri="{FF2B5EF4-FFF2-40B4-BE49-F238E27FC236}">
                <a16:creationId xmlns:a16="http://schemas.microsoft.com/office/drawing/2014/main" id="{4E37005C-7FFA-4C2E-A5CD-B6A490EFADF4}"/>
              </a:ext>
            </a:extLst>
          </p:cNvPr>
          <p:cNvCxnSpPr>
            <a:cxnSpLocks/>
          </p:cNvCxnSpPr>
          <p:nvPr/>
        </p:nvCxnSpPr>
        <p:spPr>
          <a:xfrm flipH="1">
            <a:off x="4125950" y="2619996"/>
            <a:ext cx="2598235" cy="12019"/>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Přímá spojnice 51">
            <a:extLst>
              <a:ext uri="{FF2B5EF4-FFF2-40B4-BE49-F238E27FC236}">
                <a16:creationId xmlns:a16="http://schemas.microsoft.com/office/drawing/2014/main" id="{1F20EB80-E398-4197-BF2C-BE476066D05D}"/>
              </a:ext>
            </a:extLst>
          </p:cNvPr>
          <p:cNvCxnSpPr>
            <a:cxnSpLocks/>
          </p:cNvCxnSpPr>
          <p:nvPr/>
        </p:nvCxnSpPr>
        <p:spPr>
          <a:xfrm>
            <a:off x="5345574" y="2613987"/>
            <a:ext cx="0" cy="313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Přímá spojnice 55">
            <a:extLst>
              <a:ext uri="{FF2B5EF4-FFF2-40B4-BE49-F238E27FC236}">
                <a16:creationId xmlns:a16="http://schemas.microsoft.com/office/drawing/2014/main" id="{B13DF0E5-25DE-4119-BBCB-32D873E1B1AA}"/>
              </a:ext>
            </a:extLst>
          </p:cNvPr>
          <p:cNvCxnSpPr>
            <a:cxnSpLocks/>
          </p:cNvCxnSpPr>
          <p:nvPr/>
        </p:nvCxnSpPr>
        <p:spPr>
          <a:xfrm>
            <a:off x="8610600" y="2392678"/>
            <a:ext cx="0" cy="546780"/>
          </a:xfrm>
          <a:prstGeom prst="line">
            <a:avLst/>
          </a:prstGeom>
        </p:spPr>
        <p:style>
          <a:lnRef idx="1">
            <a:schemeClr val="accent1"/>
          </a:lnRef>
          <a:fillRef idx="0">
            <a:schemeClr val="accent1"/>
          </a:fillRef>
          <a:effectRef idx="0">
            <a:schemeClr val="accent1"/>
          </a:effectRef>
          <a:fontRef idx="minor">
            <a:schemeClr val="tx1"/>
          </a:fontRef>
        </p:style>
      </p:cxnSp>
      <p:sp>
        <p:nvSpPr>
          <p:cNvPr id="5" name="Zástupný symbol pro číslo snímku 4">
            <a:extLst>
              <a:ext uri="{FF2B5EF4-FFF2-40B4-BE49-F238E27FC236}">
                <a16:creationId xmlns:a16="http://schemas.microsoft.com/office/drawing/2014/main" id="{AB545A09-E113-43F2-94F3-DD24B595E169}"/>
              </a:ext>
            </a:extLst>
          </p:cNvPr>
          <p:cNvSpPr>
            <a:spLocks noGrp="1"/>
          </p:cNvSpPr>
          <p:nvPr>
            <p:ph type="sldNum" sz="quarter" idx="12"/>
          </p:nvPr>
        </p:nvSpPr>
        <p:spPr/>
        <p:txBody>
          <a:bodyPr/>
          <a:lstStyle/>
          <a:p>
            <a:pPr>
              <a:defRPr/>
            </a:pPr>
            <a:fld id="{8B7A71C2-0F8F-7841-B85A-445BD80B66CF}" type="slidenum">
              <a:rPr lang="sk-SK" altLang="cs-CZ" smtClean="0"/>
              <a:pPr>
                <a:defRPr/>
              </a:pPr>
              <a:t>27</a:t>
            </a:fld>
            <a:r>
              <a:rPr lang="sk-SK" altLang="cs-CZ"/>
              <a:t>/38</a:t>
            </a:r>
            <a:endParaRPr lang="sk-SK" altLang="cs-CZ" dirty="0"/>
          </a:p>
        </p:txBody>
      </p:sp>
    </p:spTree>
    <p:extLst>
      <p:ext uri="{BB962C8B-B14F-4D97-AF65-F5344CB8AC3E}">
        <p14:creationId xmlns:p14="http://schemas.microsoft.com/office/powerpoint/2010/main" val="1942079754"/>
      </p:ext>
    </p:extLst>
  </p:cSld>
  <p:clrMapOvr>
    <a:masterClrMapping/>
  </p:clrMapOvr>
  <p:transition spd="slow"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skupina 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buClr>
                <a:srgbClr val="98141B"/>
              </a:buClr>
              <a:buFont typeface="Wingdings" panose="05000000000000000000" pitchFamily="2" charset="2"/>
              <a:buChar char="ü"/>
            </a:pPr>
            <a:r>
              <a:rPr lang="cs-CZ" altLang="cs-CZ" sz="1800" b="1" dirty="0"/>
              <a:t>Rychlořezné oceli </a:t>
            </a:r>
          </a:p>
          <a:p>
            <a:pPr marL="0" indent="0">
              <a:buClr>
                <a:srgbClr val="98141B"/>
              </a:buClr>
              <a:buNone/>
            </a:pPr>
            <a:endParaRPr lang="cs-CZ" altLang="cs-CZ" sz="2000" dirty="0"/>
          </a:p>
          <a:p>
            <a:pPr marL="0" indent="0">
              <a:buClr>
                <a:srgbClr val="98141B"/>
              </a:buClr>
              <a:buNone/>
            </a:pPr>
            <a:endParaRPr lang="cs-CZ" altLang="cs-CZ" sz="2000" dirty="0"/>
          </a:p>
          <a:p>
            <a:pPr marL="0" indent="0">
              <a:buClr>
                <a:srgbClr val="98141B"/>
              </a:buClr>
              <a:buNone/>
            </a:pPr>
            <a:endParaRPr lang="cs-CZ" altLang="cs-CZ" sz="2000" dirty="0"/>
          </a:p>
        </p:txBody>
      </p:sp>
      <p:graphicFrame>
        <p:nvGraphicFramePr>
          <p:cNvPr id="3" name="Tabulka 4">
            <a:extLst>
              <a:ext uri="{FF2B5EF4-FFF2-40B4-BE49-F238E27FC236}">
                <a16:creationId xmlns:a16="http://schemas.microsoft.com/office/drawing/2014/main" id="{FAED6FB7-09C3-4222-ACFE-E5FE3432B0AB}"/>
              </a:ext>
            </a:extLst>
          </p:cNvPr>
          <p:cNvGraphicFramePr>
            <a:graphicFrameLocks noGrp="1"/>
          </p:cNvGraphicFramePr>
          <p:nvPr>
            <p:extLst>
              <p:ext uri="{D42A27DB-BD31-4B8C-83A1-F6EECF244321}">
                <p14:modId xmlns:p14="http://schemas.microsoft.com/office/powerpoint/2010/main" val="2358728111"/>
              </p:ext>
            </p:extLst>
          </p:nvPr>
        </p:nvGraphicFramePr>
        <p:xfrm>
          <a:off x="1496741" y="1444496"/>
          <a:ext cx="8127999" cy="741680"/>
        </p:xfrm>
        <a:graphic>
          <a:graphicData uri="http://schemas.openxmlformats.org/drawingml/2006/table">
            <a:tbl>
              <a:tblPr firstRow="1" bandRow="1">
                <a:tableStyleId>{5940675A-B579-460E-94D1-54222C63F5DA}</a:tableStyleId>
              </a:tblPr>
              <a:tblGrid>
                <a:gridCol w="2709333">
                  <a:extLst>
                    <a:ext uri="{9D8B030D-6E8A-4147-A177-3AD203B41FA5}">
                      <a16:colId xmlns:a16="http://schemas.microsoft.com/office/drawing/2014/main" val="1331313383"/>
                    </a:ext>
                  </a:extLst>
                </a:gridCol>
                <a:gridCol w="2709333">
                  <a:extLst>
                    <a:ext uri="{9D8B030D-6E8A-4147-A177-3AD203B41FA5}">
                      <a16:colId xmlns:a16="http://schemas.microsoft.com/office/drawing/2014/main" val="3787696370"/>
                    </a:ext>
                  </a:extLst>
                </a:gridCol>
                <a:gridCol w="2709333">
                  <a:extLst>
                    <a:ext uri="{9D8B030D-6E8A-4147-A177-3AD203B41FA5}">
                      <a16:colId xmlns:a16="http://schemas.microsoft.com/office/drawing/2014/main" val="2613759555"/>
                    </a:ext>
                  </a:extLst>
                </a:gridCol>
              </a:tblGrid>
              <a:tr h="370840">
                <a:tc gridSpan="2">
                  <a:txBody>
                    <a:bodyPr/>
                    <a:lstStyle/>
                    <a:p>
                      <a:pPr algn="ctr"/>
                      <a:r>
                        <a:rPr lang="cs-CZ" dirty="0"/>
                        <a:t>Základní symboly </a:t>
                      </a:r>
                    </a:p>
                  </a:txBody>
                  <a:tcPr/>
                </a:tc>
                <a:tc hMerge="1">
                  <a:txBody>
                    <a:bodyPr/>
                    <a:lstStyle/>
                    <a:p>
                      <a:endParaRPr lang="cs-CZ" dirty="0"/>
                    </a:p>
                  </a:txBody>
                  <a:tcPr/>
                </a:tc>
                <a:tc>
                  <a:txBody>
                    <a:bodyPr/>
                    <a:lstStyle/>
                    <a:p>
                      <a:pPr algn="ctr"/>
                      <a:r>
                        <a:rPr lang="cs-CZ" dirty="0"/>
                        <a:t>Přídavné symboly </a:t>
                      </a:r>
                    </a:p>
                  </a:txBody>
                  <a:tcPr/>
                </a:tc>
                <a:extLst>
                  <a:ext uri="{0D108BD9-81ED-4DB2-BD59-A6C34878D82A}">
                    <a16:rowId xmlns:a16="http://schemas.microsoft.com/office/drawing/2014/main" val="1027036467"/>
                  </a:ext>
                </a:extLst>
              </a:tr>
              <a:tr h="370840">
                <a:tc>
                  <a:txBody>
                    <a:bodyPr/>
                    <a:lstStyle/>
                    <a:p>
                      <a:pPr algn="ctr"/>
                      <a:r>
                        <a:rPr lang="cs-CZ" dirty="0"/>
                        <a:t>H</a:t>
                      </a:r>
                    </a:p>
                  </a:txBody>
                  <a:tcPr/>
                </a:tc>
                <a:tc>
                  <a:txBody>
                    <a:bodyPr/>
                    <a:lstStyle/>
                    <a:p>
                      <a:pPr algn="ctr"/>
                      <a:r>
                        <a:rPr lang="cs-CZ" dirty="0"/>
                        <a:t>S</a:t>
                      </a:r>
                    </a:p>
                  </a:txBody>
                  <a:tcPr/>
                </a:tc>
                <a:tc>
                  <a:txBody>
                    <a:bodyPr/>
                    <a:lstStyle/>
                    <a:p>
                      <a:pPr algn="ctr"/>
                      <a:r>
                        <a:rPr lang="cs-CZ" dirty="0"/>
                        <a:t>n – n </a:t>
                      </a:r>
                    </a:p>
                  </a:txBody>
                  <a:tcPr/>
                </a:tc>
                <a:extLst>
                  <a:ext uri="{0D108BD9-81ED-4DB2-BD59-A6C34878D82A}">
                    <a16:rowId xmlns:a16="http://schemas.microsoft.com/office/drawing/2014/main" val="2750994906"/>
                  </a:ext>
                </a:extLst>
              </a:tr>
            </a:tbl>
          </a:graphicData>
        </a:graphic>
      </p:graphicFrame>
      <p:graphicFrame>
        <p:nvGraphicFramePr>
          <p:cNvPr id="5" name="Tabulka 7">
            <a:extLst>
              <a:ext uri="{FF2B5EF4-FFF2-40B4-BE49-F238E27FC236}">
                <a16:creationId xmlns:a16="http://schemas.microsoft.com/office/drawing/2014/main" id="{664F4CB6-907E-4A83-AE39-2355C7015FB1}"/>
              </a:ext>
            </a:extLst>
          </p:cNvPr>
          <p:cNvGraphicFramePr>
            <a:graphicFrameLocks noGrp="1"/>
          </p:cNvGraphicFramePr>
          <p:nvPr>
            <p:extLst>
              <p:ext uri="{D42A27DB-BD31-4B8C-83A1-F6EECF244321}">
                <p14:modId xmlns:p14="http://schemas.microsoft.com/office/powerpoint/2010/main" val="4029650462"/>
              </p:ext>
            </p:extLst>
          </p:nvPr>
        </p:nvGraphicFramePr>
        <p:xfrm>
          <a:off x="1496740" y="2665472"/>
          <a:ext cx="8128000" cy="2656840"/>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3644976393"/>
                    </a:ext>
                  </a:extLst>
                </a:gridCol>
                <a:gridCol w="4064000">
                  <a:extLst>
                    <a:ext uri="{9D8B030D-6E8A-4147-A177-3AD203B41FA5}">
                      <a16:colId xmlns:a16="http://schemas.microsoft.com/office/drawing/2014/main" val="3738405583"/>
                    </a:ext>
                  </a:extLst>
                </a:gridCol>
              </a:tblGrid>
              <a:tr h="370840">
                <a:tc>
                  <a:txBody>
                    <a:bodyPr/>
                    <a:lstStyle/>
                    <a:p>
                      <a:pPr algn="ctr"/>
                      <a:r>
                        <a:rPr lang="cs-CZ" dirty="0"/>
                        <a:t>Písmeno </a:t>
                      </a:r>
                    </a:p>
                  </a:txBody>
                  <a:tcPr/>
                </a:tc>
                <a:tc>
                  <a:txBody>
                    <a:bodyPr/>
                    <a:lstStyle/>
                    <a:p>
                      <a:pPr algn="ctr"/>
                      <a:r>
                        <a:rPr lang="cs-CZ" dirty="0"/>
                        <a:t>Legující prvky </a:t>
                      </a:r>
                    </a:p>
                  </a:txBody>
                  <a:tcPr/>
                </a:tc>
                <a:extLst>
                  <a:ext uri="{0D108BD9-81ED-4DB2-BD59-A6C34878D82A}">
                    <a16:rowId xmlns:a16="http://schemas.microsoft.com/office/drawing/2014/main" val="4178698655"/>
                  </a:ext>
                </a:extLst>
              </a:tr>
              <a:tr h="370840">
                <a:tc>
                  <a:txBody>
                    <a:bodyPr/>
                    <a:lstStyle/>
                    <a:p>
                      <a:r>
                        <a:rPr lang="cs-CZ" dirty="0"/>
                        <a:t>HS – rychlořezné oceli </a:t>
                      </a:r>
                    </a:p>
                  </a:txBody>
                  <a:tcPr/>
                </a:tc>
                <a:tc>
                  <a:txBody>
                    <a:bodyPr/>
                    <a:lstStyle/>
                    <a:p>
                      <a:r>
                        <a:rPr lang="cs-CZ" dirty="0"/>
                        <a:t>N – n čísla, oddělená spojovací čárkou, která odpovídají obsah legujících prvků v následujícím pořadí: </a:t>
                      </a:r>
                    </a:p>
                    <a:p>
                      <a:pPr marL="285750" indent="-285750">
                        <a:buClr>
                          <a:srgbClr val="98141B"/>
                        </a:buClr>
                        <a:buFont typeface="Wingdings" panose="05000000000000000000" pitchFamily="2" charset="2"/>
                        <a:buChar char="Ø"/>
                      </a:pPr>
                      <a:r>
                        <a:rPr lang="cs-CZ" dirty="0"/>
                        <a:t> Wolfram (W) </a:t>
                      </a:r>
                    </a:p>
                    <a:p>
                      <a:pPr marL="285750" indent="-285750">
                        <a:buClr>
                          <a:srgbClr val="98141B"/>
                        </a:buClr>
                        <a:buFont typeface="Wingdings" panose="05000000000000000000" pitchFamily="2" charset="2"/>
                        <a:buChar char="Ø"/>
                      </a:pPr>
                      <a:r>
                        <a:rPr lang="cs-CZ" dirty="0"/>
                        <a:t>Molybden (Mo)</a:t>
                      </a:r>
                    </a:p>
                    <a:p>
                      <a:pPr marL="285750" indent="-285750">
                        <a:buClr>
                          <a:srgbClr val="98141B"/>
                        </a:buClr>
                        <a:buFont typeface="Wingdings" panose="05000000000000000000" pitchFamily="2" charset="2"/>
                        <a:buChar char="Ø"/>
                      </a:pPr>
                      <a:r>
                        <a:rPr lang="cs-CZ" dirty="0"/>
                        <a:t>Vanad (V) </a:t>
                      </a:r>
                    </a:p>
                    <a:p>
                      <a:pPr marL="285750" indent="-285750">
                        <a:buClr>
                          <a:srgbClr val="98141B"/>
                        </a:buClr>
                        <a:buFont typeface="Wingdings" panose="05000000000000000000" pitchFamily="2" charset="2"/>
                        <a:buChar char="Ø"/>
                      </a:pPr>
                      <a:r>
                        <a:rPr lang="cs-CZ" dirty="0"/>
                        <a:t>Kobalt (Co) </a:t>
                      </a:r>
                    </a:p>
                    <a:p>
                      <a:endParaRPr lang="cs-CZ" dirty="0"/>
                    </a:p>
                  </a:txBody>
                  <a:tcPr/>
                </a:tc>
                <a:extLst>
                  <a:ext uri="{0D108BD9-81ED-4DB2-BD59-A6C34878D82A}">
                    <a16:rowId xmlns:a16="http://schemas.microsoft.com/office/drawing/2014/main" val="3478825911"/>
                  </a:ext>
                </a:extLst>
              </a:tr>
            </a:tbl>
          </a:graphicData>
        </a:graphic>
      </p:graphicFrame>
      <p:cxnSp>
        <p:nvCxnSpPr>
          <p:cNvPr id="10" name="Přímá spojnice 9">
            <a:extLst>
              <a:ext uri="{FF2B5EF4-FFF2-40B4-BE49-F238E27FC236}">
                <a16:creationId xmlns:a16="http://schemas.microsoft.com/office/drawing/2014/main" id="{5E026E52-4D38-4FBB-91B8-7229B7280C48}"/>
              </a:ext>
            </a:extLst>
          </p:cNvPr>
          <p:cNvCxnSpPr>
            <a:cxnSpLocks/>
          </p:cNvCxnSpPr>
          <p:nvPr/>
        </p:nvCxnSpPr>
        <p:spPr>
          <a:xfrm>
            <a:off x="2832410" y="2186176"/>
            <a:ext cx="0" cy="4371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Přímá spojnice 15">
            <a:extLst>
              <a:ext uri="{FF2B5EF4-FFF2-40B4-BE49-F238E27FC236}">
                <a16:creationId xmlns:a16="http://schemas.microsoft.com/office/drawing/2014/main" id="{CA2E7A10-B1C1-46E8-9A66-4A5C151EFE21}"/>
              </a:ext>
            </a:extLst>
          </p:cNvPr>
          <p:cNvCxnSpPr>
            <a:cxnSpLocks/>
          </p:cNvCxnSpPr>
          <p:nvPr/>
        </p:nvCxnSpPr>
        <p:spPr>
          <a:xfrm>
            <a:off x="5560740" y="2186176"/>
            <a:ext cx="0" cy="218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Přímá spojnice 19">
            <a:extLst>
              <a:ext uri="{FF2B5EF4-FFF2-40B4-BE49-F238E27FC236}">
                <a16:creationId xmlns:a16="http://schemas.microsoft.com/office/drawing/2014/main" id="{91303ADA-6F0D-4D55-9681-B5368F28510C}"/>
              </a:ext>
            </a:extLst>
          </p:cNvPr>
          <p:cNvCxnSpPr>
            <a:cxnSpLocks/>
          </p:cNvCxnSpPr>
          <p:nvPr/>
        </p:nvCxnSpPr>
        <p:spPr>
          <a:xfrm flipH="1" flipV="1">
            <a:off x="2832410" y="2386072"/>
            <a:ext cx="2728330" cy="18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Přímá spojnice 24">
            <a:extLst>
              <a:ext uri="{FF2B5EF4-FFF2-40B4-BE49-F238E27FC236}">
                <a16:creationId xmlns:a16="http://schemas.microsoft.com/office/drawing/2014/main" id="{24F47830-4180-44DC-ADB3-1A1982A55CA6}"/>
              </a:ext>
            </a:extLst>
          </p:cNvPr>
          <p:cNvCxnSpPr>
            <a:cxnSpLocks/>
          </p:cNvCxnSpPr>
          <p:nvPr/>
        </p:nvCxnSpPr>
        <p:spPr>
          <a:xfrm>
            <a:off x="8218449" y="2186176"/>
            <a:ext cx="0" cy="467910"/>
          </a:xfrm>
          <a:prstGeom prst="line">
            <a:avLst/>
          </a:prstGeom>
        </p:spPr>
        <p:style>
          <a:lnRef idx="1">
            <a:schemeClr val="accent1"/>
          </a:lnRef>
          <a:fillRef idx="0">
            <a:schemeClr val="accent1"/>
          </a:fillRef>
          <a:effectRef idx="0">
            <a:schemeClr val="accent1"/>
          </a:effectRef>
          <a:fontRef idx="minor">
            <a:schemeClr val="tx1"/>
          </a:fontRef>
        </p:style>
      </p:cxnSp>
      <p:sp>
        <p:nvSpPr>
          <p:cNvPr id="6" name="Zástupný symbol pro číslo snímku 5">
            <a:extLst>
              <a:ext uri="{FF2B5EF4-FFF2-40B4-BE49-F238E27FC236}">
                <a16:creationId xmlns:a16="http://schemas.microsoft.com/office/drawing/2014/main" id="{092AFA43-64A1-44B5-BB96-E2CA19353716}"/>
              </a:ext>
            </a:extLst>
          </p:cNvPr>
          <p:cNvSpPr>
            <a:spLocks noGrp="1"/>
          </p:cNvSpPr>
          <p:nvPr>
            <p:ph type="sldNum" sz="quarter" idx="12"/>
          </p:nvPr>
        </p:nvSpPr>
        <p:spPr/>
        <p:txBody>
          <a:bodyPr/>
          <a:lstStyle/>
          <a:p>
            <a:pPr>
              <a:defRPr/>
            </a:pPr>
            <a:fld id="{8B7A71C2-0F8F-7841-B85A-445BD80B66CF}" type="slidenum">
              <a:rPr lang="sk-SK" altLang="cs-CZ" smtClean="0"/>
              <a:pPr>
                <a:defRPr/>
              </a:pPr>
              <a:t>28</a:t>
            </a:fld>
            <a:r>
              <a:rPr lang="sk-SK" altLang="cs-CZ"/>
              <a:t>/38</a:t>
            </a:r>
            <a:endParaRPr lang="sk-SK" altLang="cs-CZ" dirty="0"/>
          </a:p>
        </p:txBody>
      </p:sp>
    </p:spTree>
    <p:extLst>
      <p:ext uri="{BB962C8B-B14F-4D97-AF65-F5344CB8AC3E}">
        <p14:creationId xmlns:p14="http://schemas.microsoft.com/office/powerpoint/2010/main" val="2509035848"/>
      </p:ext>
    </p:extLst>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10027-1 skupina 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mc:AlternateContent xmlns:mc="http://schemas.openxmlformats.org/markup-compatibility/2006" xmlns:a14="http://schemas.microsoft.com/office/drawing/2010/main">
        <mc:Choice Requires="a14">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b="1" dirty="0"/>
                  <a:t>Příklad označení oceli:</a:t>
                </a:r>
              </a:p>
              <a:p>
                <a:pPr marL="0" indent="0">
                  <a:buClr>
                    <a:srgbClr val="98141B"/>
                  </a:buClr>
                  <a:buNone/>
                </a:pPr>
                <a:endParaRPr lang="cs-CZ" altLang="cs-CZ" sz="2000" dirty="0"/>
              </a:p>
              <a:p>
                <a:pPr marL="0" indent="0" algn="ctr">
                  <a:buClr>
                    <a:srgbClr val="98141B"/>
                  </a:buClr>
                  <a:buNone/>
                </a:pPr>
                <a:r>
                  <a:rPr lang="cs-CZ" altLang="cs-CZ" b="1" dirty="0"/>
                  <a:t>X5CrNi	18 – 10 </a:t>
                </a:r>
              </a:p>
              <a:p>
                <a:pPr marL="0" indent="0">
                  <a:buClr>
                    <a:srgbClr val="98141B"/>
                  </a:buClr>
                  <a:buNone/>
                </a:pPr>
                <a:endParaRPr lang="cs-CZ" altLang="cs-CZ" sz="2000" dirty="0"/>
              </a:p>
              <a:p>
                <a:pPr>
                  <a:buClr>
                    <a:srgbClr val="98141B"/>
                  </a:buClr>
                  <a:buFont typeface="Wingdings" panose="05000000000000000000" pitchFamily="2" charset="2"/>
                  <a:buChar char="ü"/>
                </a:pPr>
                <a:endParaRPr lang="cs-CZ" altLang="cs-CZ" sz="2000" i="1" dirty="0"/>
              </a:p>
              <a:p>
                <a:pPr lvl="1" algn="just">
                  <a:buClr>
                    <a:srgbClr val="98141B"/>
                  </a:buClr>
                  <a:buFont typeface="Wingdings" panose="05000000000000000000" pitchFamily="2" charset="2"/>
                  <a:buChar char="Ø"/>
                </a:pPr>
                <a:r>
                  <a:rPr lang="cs-CZ" altLang="cs-CZ" sz="1800" i="1" dirty="0"/>
                  <a:t>X – Legovaná ocel procento legur </a:t>
                </a:r>
                <a14:m>
                  <m:oMath xmlns:m="http://schemas.openxmlformats.org/officeDocument/2006/math">
                    <m:r>
                      <a:rPr lang="cs-CZ" altLang="cs-CZ" sz="1800" i="1" smtClean="0">
                        <a:latin typeface="Cambria Math" panose="02040503050406030204" pitchFamily="18" charset="0"/>
                        <a:ea typeface="Cambria Math" panose="02040503050406030204" pitchFamily="18" charset="0"/>
                      </a:rPr>
                      <m:t>≥</m:t>
                    </m:r>
                    <m:r>
                      <a:rPr lang="cs-CZ" altLang="cs-CZ" sz="1800" b="0" i="1" smtClean="0">
                        <a:latin typeface="Cambria Math" panose="02040503050406030204" pitchFamily="18" charset="0"/>
                        <a:ea typeface="Cambria Math" panose="02040503050406030204" pitchFamily="18" charset="0"/>
                      </a:rPr>
                      <m:t>5%</m:t>
                    </m:r>
                  </m:oMath>
                </a14:m>
                <a:endParaRPr lang="cs-CZ" altLang="cs-CZ" sz="1800" b="0" i="1" dirty="0">
                  <a:ea typeface="Cambria Math" panose="02040503050406030204" pitchFamily="18" charset="0"/>
                </a:endParaRPr>
              </a:p>
              <a:p>
                <a:pPr lvl="1" algn="just">
                  <a:buClr>
                    <a:srgbClr val="98141B"/>
                  </a:buClr>
                  <a:buFont typeface="Wingdings" panose="05000000000000000000" pitchFamily="2" charset="2"/>
                  <a:buChar char="Ø"/>
                </a:pPr>
                <a:r>
                  <a:rPr lang="cs-CZ" altLang="cs-CZ" sz="1800" i="1" dirty="0"/>
                  <a:t>5 - C = 0,05%</a:t>
                </a:r>
              </a:p>
              <a:p>
                <a:pPr lvl="1" algn="just">
                  <a:buClr>
                    <a:srgbClr val="98141B"/>
                  </a:buClr>
                  <a:buFont typeface="Wingdings" panose="05000000000000000000" pitchFamily="2" charset="2"/>
                  <a:buChar char="Ø"/>
                </a:pPr>
                <a:r>
                  <a:rPr lang="cs-CZ" altLang="cs-CZ" sz="1800" i="1" dirty="0"/>
                  <a:t>Cr, Ni – hlavní legury </a:t>
                </a:r>
              </a:p>
              <a:p>
                <a:pPr lvl="1" algn="just">
                  <a:buClr>
                    <a:srgbClr val="98141B"/>
                  </a:buClr>
                  <a:buFont typeface="Wingdings" panose="05000000000000000000" pitchFamily="2" charset="2"/>
                  <a:buChar char="Ø"/>
                </a:pPr>
                <a:r>
                  <a:rPr lang="cs-CZ" altLang="cs-CZ" sz="1800" i="1" dirty="0"/>
                  <a:t>18 a 10 – procenta hlavních legur: Cr – 18% a Ni – 10%  </a:t>
                </a:r>
              </a:p>
              <a:p>
                <a:pPr marL="0" indent="0">
                  <a:buClr>
                    <a:srgbClr val="98141B"/>
                  </a:buClr>
                  <a:buNone/>
                </a:pPr>
                <a:endParaRPr lang="cs-CZ" altLang="cs-CZ" sz="2000" dirty="0"/>
              </a:p>
            </p:txBody>
          </p:sp>
        </mc:Choice>
        <mc:Fallback xmlns="">
          <p:sp>
            <p:nvSpPr>
              <p:cNvPr id="13" name="Zástupný symbol pro obsah 2">
                <a:extLst>
                  <a:ext uri="{FF2B5EF4-FFF2-40B4-BE49-F238E27FC236}">
                    <a16:creationId xmlns:a16="http://schemas.microsoft.com/office/drawing/2014/main" id="{4BB6F887-2560-4B01-9BE4-753BC9C41D63}"/>
                  </a:ext>
                </a:extLst>
              </p:cNvPr>
              <p:cNvSpPr>
                <a:spLocks noGrp="1" noRot="1" noChangeAspect="1" noMove="1" noResize="1" noEditPoints="1" noAdjustHandles="1" noChangeArrowheads="1" noChangeShapeType="1" noTextEdit="1"/>
              </p:cNvSpPr>
              <p:nvPr>
                <p:ph idx="1"/>
              </p:nvPr>
            </p:nvSpPr>
            <p:spPr>
              <a:xfrm>
                <a:off x="275304" y="965199"/>
                <a:ext cx="11641391" cy="5613401"/>
              </a:xfrm>
              <a:blipFill>
                <a:blip r:embed="rId4"/>
                <a:stretch>
                  <a:fillRect l="-314" t="-977"/>
                </a:stretch>
              </a:blipFill>
            </p:spPr>
            <p:txBody>
              <a:bodyPr/>
              <a:lstStyle/>
              <a:p>
                <a:r>
                  <a:rPr lang="cs-CZ">
                    <a:noFill/>
                  </a:rPr>
                  <a:t> </a:t>
                </a:r>
              </a:p>
            </p:txBody>
          </p:sp>
        </mc:Fallback>
      </mc:AlternateContent>
      <p:sp>
        <p:nvSpPr>
          <p:cNvPr id="5" name="Zástupný symbol pro číslo snímku 4">
            <a:extLst>
              <a:ext uri="{FF2B5EF4-FFF2-40B4-BE49-F238E27FC236}">
                <a16:creationId xmlns:a16="http://schemas.microsoft.com/office/drawing/2014/main" id="{9B32E17A-A95D-469A-96F0-A41E5AD6267C}"/>
              </a:ext>
            </a:extLst>
          </p:cNvPr>
          <p:cNvSpPr>
            <a:spLocks noGrp="1"/>
          </p:cNvSpPr>
          <p:nvPr>
            <p:ph type="sldNum" sz="quarter" idx="12"/>
          </p:nvPr>
        </p:nvSpPr>
        <p:spPr/>
        <p:txBody>
          <a:bodyPr/>
          <a:lstStyle/>
          <a:p>
            <a:pPr>
              <a:defRPr/>
            </a:pPr>
            <a:fld id="{8B7A71C2-0F8F-7841-B85A-445BD80B66CF}" type="slidenum">
              <a:rPr lang="sk-SK" altLang="cs-CZ" smtClean="0"/>
              <a:pPr>
                <a:defRPr/>
              </a:pPr>
              <a:t>29</a:t>
            </a:fld>
            <a:r>
              <a:rPr lang="sk-SK" altLang="cs-CZ"/>
              <a:t>/38</a:t>
            </a:r>
            <a:endParaRPr lang="sk-SK" altLang="cs-CZ" dirty="0"/>
          </a:p>
        </p:txBody>
      </p:sp>
      <p:sp>
        <p:nvSpPr>
          <p:cNvPr id="6" name="Obdélník 5">
            <a:extLst>
              <a:ext uri="{FF2B5EF4-FFF2-40B4-BE49-F238E27FC236}">
                <a16:creationId xmlns:a16="http://schemas.microsoft.com/office/drawing/2014/main" id="{B1A21543-FD2D-419F-B75D-3A29F4E93D5E}"/>
              </a:ext>
            </a:extLst>
          </p:cNvPr>
          <p:cNvSpPr/>
          <p:nvPr/>
        </p:nvSpPr>
        <p:spPr>
          <a:xfrm>
            <a:off x="4217437" y="1250302"/>
            <a:ext cx="3713583" cy="1427584"/>
          </a:xfrm>
          <a:prstGeom prst="rect">
            <a:avLst/>
          </a:prstGeom>
          <a:noFill/>
          <a:ln w="50800">
            <a:solidFill>
              <a:srgbClr val="981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146237666"/>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Charakteristika oceli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a:t>
            </a:fld>
            <a:fld id="{31E77A96-41B8-48BF-B2E4-2BF7EFD47B93}" type="slidenum">
              <a:rPr lang="cs-CZ" sz="1400" i="1">
                <a:solidFill>
                  <a:schemeClr val="bg1"/>
                </a:solidFill>
                <a:latin typeface="+mn-lt"/>
              </a:rPr>
              <a:t>3</a:t>
            </a:fld>
            <a:fld id="{97BBEA7B-813E-4FC7-ADFD-C970B934FBBD}" type="slidenum">
              <a:rPr lang="cs-CZ" sz="1400" i="1">
                <a:solidFill>
                  <a:schemeClr val="bg1"/>
                </a:solidFill>
                <a:latin typeface="+mn-lt"/>
              </a:rPr>
              <a:t>3</a:t>
            </a:fld>
            <a:endParaRPr lang="cs-CZ" sz="1400" i="1" dirty="0">
              <a:solidFill>
                <a:schemeClr val="bg1"/>
              </a:solidFill>
              <a:latin typeface="+mn-lt"/>
            </a:endParaRPr>
          </a:p>
        </p:txBody>
      </p:sp>
      <p:sp>
        <p:nvSpPr>
          <p:cNvPr id="12" name="Zástupný symbol pro obsah 2">
            <a:extLst>
              <a:ext uri="{FF2B5EF4-FFF2-40B4-BE49-F238E27FC236}">
                <a16:creationId xmlns:a16="http://schemas.microsoft.com/office/drawing/2014/main" id="{A5B39AFD-505D-4DBE-9AE9-7508EC3A0111}"/>
              </a:ext>
            </a:extLst>
          </p:cNvPr>
          <p:cNvSpPr>
            <a:spLocks noGrp="1" noChangeArrowheads="1"/>
          </p:cNvSpPr>
          <p:nvPr>
            <p:ph idx="1"/>
          </p:nvPr>
        </p:nvSpPr>
        <p:spPr>
          <a:xfrm>
            <a:off x="275304" y="965199"/>
            <a:ext cx="11641391" cy="5613401"/>
          </a:xfrm>
        </p:spPr>
        <p:txBody>
          <a:bodyPr>
            <a:normAutofit/>
          </a:bodyPr>
          <a:lstStyle/>
          <a:p>
            <a:pPr algn="just">
              <a:buClr>
                <a:srgbClr val="983033"/>
              </a:buClr>
              <a:buFont typeface="Wingdings" panose="05000000000000000000" pitchFamily="2" charset="2"/>
              <a:buChar char="ü"/>
            </a:pPr>
            <a:r>
              <a:rPr lang="cs-CZ" sz="1800" b="1" u="sng" dirty="0">
                <a:solidFill>
                  <a:schemeClr val="tx1"/>
                </a:solidFill>
              </a:rPr>
              <a:t>Charakteristika oceli je: </a:t>
            </a:r>
            <a:r>
              <a:rPr lang="cs-CZ" sz="1800" dirty="0">
                <a:effectLst/>
                <a:ea typeface="Calibri" panose="020F0502020204030204" pitchFamily="34" charset="0"/>
              </a:rPr>
              <a:t>slitina železa s uhlíkem a dalších kovových a nekovových prvků, </a:t>
            </a:r>
            <a:r>
              <a:rPr lang="cs-CZ" sz="1800" dirty="0">
                <a:solidFill>
                  <a:srgbClr val="000000"/>
                </a:solidFill>
                <a:effectLst/>
                <a:ea typeface="Calibri" panose="020F0502020204030204" pitchFamily="34" charset="0"/>
              </a:rPr>
              <a:t>která obsahuje méně než 2,14 hm. % uhlíku </a:t>
            </a:r>
          </a:p>
          <a:p>
            <a:pPr algn="just">
              <a:buClr>
                <a:srgbClr val="983033"/>
              </a:buClr>
              <a:buFont typeface="Wingdings" panose="05000000000000000000" pitchFamily="2" charset="2"/>
              <a:buChar char="ü"/>
            </a:pPr>
            <a:r>
              <a:rPr lang="cs-CZ" sz="1800" dirty="0">
                <a:solidFill>
                  <a:srgbClr val="000000"/>
                </a:solidFill>
                <a:ea typeface="Calibri" panose="020F0502020204030204" pitchFamily="34" charset="0"/>
              </a:rPr>
              <a:t>Kromě základního prvku představujícího železo obsahuje ocel: </a:t>
            </a:r>
            <a:endParaRPr lang="cs-CZ" sz="1800" dirty="0">
              <a:effectLst/>
              <a:ea typeface="Calibri" panose="020F0502020204030204" pitchFamily="34" charset="0"/>
            </a:endParaRPr>
          </a:p>
          <a:p>
            <a:pPr lvl="1" algn="just">
              <a:spcBef>
                <a:spcPts val="600"/>
              </a:spcBef>
              <a:buClr>
                <a:srgbClr val="983033"/>
              </a:buClr>
              <a:buFont typeface="Wingdings" panose="05000000000000000000" pitchFamily="2" charset="2"/>
              <a:buChar char="Ø"/>
            </a:pPr>
            <a:r>
              <a:rPr lang="cs-CZ" sz="1800" i="1" dirty="0"/>
              <a:t>Běžné d</a:t>
            </a:r>
            <a:r>
              <a:rPr lang="cs-CZ" sz="1800" i="1" dirty="0">
                <a:solidFill>
                  <a:schemeClr val="tx1"/>
                </a:solidFill>
              </a:rPr>
              <a:t>oprovodné prvky – C, Si, Mn, P, S </a:t>
            </a:r>
          </a:p>
          <a:p>
            <a:pPr lvl="1" algn="just">
              <a:spcBef>
                <a:spcPts val="600"/>
              </a:spcBef>
              <a:buClr>
                <a:srgbClr val="983033"/>
              </a:buClr>
              <a:buFont typeface="Wingdings" panose="05000000000000000000" pitchFamily="2" charset="2"/>
              <a:buChar char="Ø"/>
            </a:pPr>
            <a:r>
              <a:rPr lang="cs-CZ" sz="1800" i="1" dirty="0"/>
              <a:t>Speciální doprovodné prvky – tyto prvky se do oceli přidávají za účelem získání speciálních vlastností či mechanických hodnot. Patří mezi ně např. Cr, Ni, W, Mo, V, Ti, </a:t>
            </a:r>
            <a:r>
              <a:rPr lang="cs-CZ" sz="1800" i="1" dirty="0" err="1"/>
              <a:t>Nb</a:t>
            </a:r>
            <a:r>
              <a:rPr lang="cs-CZ" sz="1800" i="1" dirty="0"/>
              <a:t>, </a:t>
            </a:r>
            <a:r>
              <a:rPr lang="cs-CZ" sz="1800" i="1" dirty="0" err="1"/>
              <a:t>Zr</a:t>
            </a:r>
            <a:r>
              <a:rPr lang="cs-CZ" sz="1800" i="1" dirty="0"/>
              <a:t>, atd.</a:t>
            </a:r>
            <a:endParaRPr lang="cs-CZ" sz="1800" i="1" dirty="0">
              <a:solidFill>
                <a:schemeClr val="tx1"/>
              </a:solidFill>
            </a:endParaRPr>
          </a:p>
          <a:p>
            <a:pPr lvl="1" algn="just">
              <a:spcBef>
                <a:spcPts val="600"/>
              </a:spcBef>
              <a:buClr>
                <a:srgbClr val="983033"/>
              </a:buClr>
              <a:buFont typeface="Wingdings" panose="05000000000000000000" pitchFamily="2" charset="2"/>
              <a:buChar char="Ø"/>
            </a:pPr>
            <a:r>
              <a:rPr lang="cs-CZ" sz="1800" i="1" dirty="0"/>
              <a:t>Doprovodné prvky ze skupiny neželezných kovů</a:t>
            </a:r>
            <a:r>
              <a:rPr lang="cs-CZ" sz="1800" i="1" dirty="0">
                <a:solidFill>
                  <a:schemeClr val="tx1"/>
                </a:solidFill>
              </a:rPr>
              <a:t> – např. Cu, As, Sb, Sn, Bi, Zn atd. tyto prvky nelze z oceli běžnými postupy odstranit, v oceli působí škodlivě</a:t>
            </a:r>
          </a:p>
          <a:p>
            <a:pPr lvl="1" algn="just">
              <a:spcBef>
                <a:spcPts val="600"/>
              </a:spcBef>
              <a:buClr>
                <a:srgbClr val="983033"/>
              </a:buClr>
              <a:buFont typeface="Wingdings" panose="05000000000000000000" pitchFamily="2" charset="2"/>
              <a:buChar char="Ø"/>
            </a:pPr>
            <a:r>
              <a:rPr lang="cs-CZ" sz="1800" i="1" dirty="0">
                <a:solidFill>
                  <a:schemeClr val="tx1"/>
                </a:solidFill>
              </a:rPr>
              <a:t>Plyny – dusík, vodík, kyslík </a:t>
            </a:r>
          </a:p>
          <a:p>
            <a:pPr lvl="1" algn="just">
              <a:spcBef>
                <a:spcPts val="600"/>
              </a:spcBef>
              <a:buClr>
                <a:srgbClr val="983033"/>
              </a:buClr>
              <a:buFont typeface="Wingdings" panose="05000000000000000000" pitchFamily="2" charset="2"/>
              <a:buChar char="Ø"/>
            </a:pPr>
            <a:r>
              <a:rPr lang="cs-CZ" sz="1800" i="1" dirty="0"/>
              <a:t> V oceli jsou rovněž přítomny vždy produkty probíhajících reakcí v kovu či reakcí kovu s žárovzdornými materiály (koroze, eroze). Vzhledem k jejich nekovové povaze je označujeme jako nekovové vměstky </a:t>
            </a:r>
          </a:p>
          <a:p>
            <a:pPr algn="just">
              <a:spcBef>
                <a:spcPts val="600"/>
              </a:spcBef>
              <a:buClr>
                <a:srgbClr val="983033"/>
              </a:buClr>
              <a:buFont typeface="Wingdings" panose="05000000000000000000" pitchFamily="2" charset="2"/>
              <a:buChar char="ü"/>
            </a:pPr>
            <a:r>
              <a:rPr lang="cs-CZ" sz="1800" dirty="0">
                <a:solidFill>
                  <a:schemeClr val="tx1"/>
                </a:solidFill>
              </a:rPr>
              <a:t>Tyto oceli dále rozdělujeme na</a:t>
            </a:r>
            <a:r>
              <a:rPr lang="cs-CZ" sz="1800" dirty="0"/>
              <a:t>: </a:t>
            </a:r>
          </a:p>
          <a:p>
            <a:pPr lvl="1" algn="just">
              <a:spcBef>
                <a:spcPts val="600"/>
              </a:spcBef>
              <a:buClr>
                <a:srgbClr val="983033"/>
              </a:buClr>
              <a:buFont typeface="Wingdings" panose="05000000000000000000" pitchFamily="2" charset="2"/>
              <a:buChar char="Ø"/>
            </a:pPr>
            <a:r>
              <a:rPr lang="cs-CZ" sz="1800" i="1" dirty="0"/>
              <a:t> </a:t>
            </a:r>
            <a:r>
              <a:rPr lang="cs-CZ" sz="1800" b="1" i="1" dirty="0"/>
              <a:t>Nelegované oceli</a:t>
            </a:r>
          </a:p>
          <a:p>
            <a:pPr lvl="2" algn="just">
              <a:spcBef>
                <a:spcPts val="600"/>
              </a:spcBef>
              <a:buClr>
                <a:srgbClr val="983033"/>
              </a:buClr>
            </a:pPr>
            <a:r>
              <a:rPr lang="cs-CZ" sz="1800" i="1" dirty="0"/>
              <a:t> Nelegované oceli s obsahem Mn nižším než 1,20 % (předepsaný maximální obsah P a S)</a:t>
            </a:r>
          </a:p>
          <a:p>
            <a:pPr lvl="2" algn="just">
              <a:spcBef>
                <a:spcPts val="600"/>
              </a:spcBef>
              <a:buClr>
                <a:srgbClr val="983033"/>
              </a:buClr>
            </a:pPr>
            <a:r>
              <a:rPr lang="cs-CZ" sz="1800" i="1" dirty="0"/>
              <a:t> Nelegované oceli s obsahem Mn 1,60 % až 1,80 % (dříve řazeny jako nízkolegované oceli)</a:t>
            </a:r>
          </a:p>
          <a:p>
            <a:pPr lvl="1" algn="just">
              <a:spcBef>
                <a:spcPts val="600"/>
              </a:spcBef>
              <a:buClr>
                <a:srgbClr val="983033"/>
              </a:buClr>
              <a:buFont typeface="Wingdings" panose="05000000000000000000" pitchFamily="2" charset="2"/>
              <a:buChar char="Ø"/>
            </a:pPr>
            <a:r>
              <a:rPr lang="cs-CZ" sz="1800" i="1" dirty="0"/>
              <a:t> </a:t>
            </a:r>
            <a:r>
              <a:rPr lang="cs-CZ" sz="1800" b="1" i="1" dirty="0"/>
              <a:t>Legované oceli </a:t>
            </a:r>
            <a:r>
              <a:rPr lang="cs-CZ" sz="1800" i="1" dirty="0"/>
              <a:t>vznikají přidáním jiným prvků (Mo, Ni, Cr, Si, V aj.) do nízkouhlíkaté oceli</a:t>
            </a:r>
          </a:p>
          <a:p>
            <a:pPr marL="0" indent="0">
              <a:buNone/>
            </a:pPr>
            <a:endParaRPr lang="cs-CZ" altLang="cs-CZ" sz="2400" dirty="0"/>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200" i="1" dirty="0">
                <a:solidFill>
                  <a:schemeClr val="bg1"/>
                </a:solidFill>
                <a:latin typeface="+mn-lt"/>
              </a:rPr>
              <a:t>Přednáška č. </a:t>
            </a:r>
            <a:r>
              <a:rPr lang="cs-CZ" sz="1200" i="1" dirty="0">
                <a:solidFill>
                  <a:schemeClr val="bg1"/>
                </a:solidFill>
              </a:rPr>
              <a:t>2 Charakteristika rozdělení a značení ocelí</a:t>
            </a:r>
            <a:endParaRPr lang="cs-CZ" sz="1200" i="1" dirty="0">
              <a:solidFill>
                <a:schemeClr val="bg1"/>
              </a:solidFill>
              <a:latin typeface="+mn-lt"/>
            </a:endParaRPr>
          </a:p>
          <a:p>
            <a:pPr algn="l">
              <a:defRPr/>
            </a:pPr>
            <a:endParaRPr lang="sk-SK" dirty="0"/>
          </a:p>
        </p:txBody>
      </p:sp>
      <p:sp>
        <p:nvSpPr>
          <p:cNvPr id="5" name="Zástupný symbol pro číslo snímku 4">
            <a:extLst>
              <a:ext uri="{FF2B5EF4-FFF2-40B4-BE49-F238E27FC236}">
                <a16:creationId xmlns:a16="http://schemas.microsoft.com/office/drawing/2014/main" id="{EC54E80C-5E54-4E62-849A-EAA377F4AB2C}"/>
              </a:ext>
            </a:extLst>
          </p:cNvPr>
          <p:cNvSpPr>
            <a:spLocks noGrp="1"/>
          </p:cNvSpPr>
          <p:nvPr>
            <p:ph type="sldNum" sz="quarter" idx="12"/>
          </p:nvPr>
        </p:nvSpPr>
        <p:spPr/>
        <p:txBody>
          <a:bodyPr/>
          <a:lstStyle/>
          <a:p>
            <a:pPr>
              <a:defRPr/>
            </a:pPr>
            <a:fld id="{8B7A71C2-0F8F-7841-B85A-445BD80B66CF}" type="slidenum">
              <a:rPr lang="sk-SK" altLang="cs-CZ" smtClean="0"/>
              <a:pPr>
                <a:defRPr/>
              </a:pPr>
              <a:t>3</a:t>
            </a:fld>
            <a:r>
              <a:rPr lang="sk-SK" altLang="cs-CZ"/>
              <a:t>/38</a:t>
            </a:r>
            <a:endParaRPr lang="sk-SK" altLang="cs-CZ" dirty="0"/>
          </a:p>
        </p:txBody>
      </p:sp>
    </p:spTree>
    <p:extLst>
      <p:ext uri="{BB962C8B-B14F-4D97-AF65-F5344CB8AC3E}">
        <p14:creationId xmlns:p14="http://schemas.microsoft.com/office/powerpoint/2010/main" val="2731716483"/>
      </p:ext>
    </p:extLst>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Označování ocelí dle ČSN  EN 10027-1</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30</a:t>
            </a:fld>
            <a:fld id="{31E77A96-41B8-48BF-B2E4-2BF7EFD47B93}" type="slidenum">
              <a:rPr lang="cs-CZ" sz="1400" i="1">
                <a:solidFill>
                  <a:schemeClr val="bg1"/>
                </a:solidFill>
                <a:latin typeface="+mn-lt"/>
              </a:rPr>
              <a:t>30</a:t>
            </a:fld>
            <a:fld id="{97BBEA7B-813E-4FC7-ADFD-C970B934FBBD}" type="slidenum">
              <a:rPr lang="cs-CZ" sz="1400" i="1">
                <a:solidFill>
                  <a:schemeClr val="bg1"/>
                </a:solidFill>
                <a:latin typeface="+mn-lt"/>
              </a:rPr>
              <a:t>30</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sz="2400" dirty="0"/>
              <a:t> </a:t>
            </a:r>
            <a:r>
              <a:rPr lang="cs-CZ" sz="1800" b="1" u="sng" dirty="0"/>
              <a:t>Nové označování ocelí </a:t>
            </a:r>
          </a:p>
          <a:p>
            <a:pPr lvl="1" algn="just">
              <a:buClr>
                <a:srgbClr val="98141B"/>
              </a:buClr>
              <a:buFont typeface="Wingdings" panose="05000000000000000000" pitchFamily="2" charset="2"/>
              <a:buChar char="Ø"/>
            </a:pPr>
            <a:r>
              <a:rPr lang="cs-CZ" sz="1800" i="1" dirty="0"/>
              <a:t> Zkratka se skládá z hlavního a pomocného symbolu, které se píší za sebou bez mezery.  Značky ocelí podle použití a mechanických nebo fyzikálních vlastností. Značky ocelí této skupiny začínají charakteristickým písmenem pro účel použití a poskytují základní informaci o oblasti hlavního použití a vlastnostech oceli. Písmenem G označíme ocel určenou na odlitky</a:t>
            </a:r>
          </a:p>
          <a:p>
            <a:pPr marL="0" indent="0">
              <a:buNone/>
            </a:pPr>
            <a:endParaRPr lang="cs-CZ" altLang="cs-CZ" sz="2400" dirty="0"/>
          </a:p>
        </p:txBody>
      </p:sp>
      <p:pic>
        <p:nvPicPr>
          <p:cNvPr id="5" name="Obrázek 4">
            <a:extLst>
              <a:ext uri="{FF2B5EF4-FFF2-40B4-BE49-F238E27FC236}">
                <a16:creationId xmlns:a16="http://schemas.microsoft.com/office/drawing/2014/main" id="{1D832B25-7290-42E3-B017-29BC6865C13E}"/>
              </a:ext>
            </a:extLst>
          </p:cNvPr>
          <p:cNvPicPr>
            <a:picLocks noChangeAspect="1"/>
          </p:cNvPicPr>
          <p:nvPr/>
        </p:nvPicPr>
        <p:blipFill>
          <a:blip r:embed="rId4"/>
          <a:stretch>
            <a:fillRect/>
          </a:stretch>
        </p:blipFill>
        <p:spPr>
          <a:xfrm>
            <a:off x="950529" y="3180927"/>
            <a:ext cx="10290940" cy="2700762"/>
          </a:xfrm>
          <a:prstGeom prst="rect">
            <a:avLst/>
          </a:prstGeom>
        </p:spPr>
      </p:pic>
      <p:sp>
        <p:nvSpPr>
          <p:cNvPr id="6" name="Zástupný symbol pro číslo snímku 5">
            <a:extLst>
              <a:ext uri="{FF2B5EF4-FFF2-40B4-BE49-F238E27FC236}">
                <a16:creationId xmlns:a16="http://schemas.microsoft.com/office/drawing/2014/main" id="{32B1730A-C6C7-4EDD-BBB3-6B0BB946CCA0}"/>
              </a:ext>
            </a:extLst>
          </p:cNvPr>
          <p:cNvSpPr>
            <a:spLocks noGrp="1"/>
          </p:cNvSpPr>
          <p:nvPr>
            <p:ph type="sldNum" sz="quarter" idx="12"/>
          </p:nvPr>
        </p:nvSpPr>
        <p:spPr/>
        <p:txBody>
          <a:bodyPr/>
          <a:lstStyle/>
          <a:p>
            <a:pPr>
              <a:defRPr/>
            </a:pPr>
            <a:fld id="{8B7A71C2-0F8F-7841-B85A-445BD80B66CF}" type="slidenum">
              <a:rPr lang="sk-SK" altLang="cs-CZ" smtClean="0"/>
              <a:pPr>
                <a:defRPr/>
              </a:pPr>
              <a:t>30</a:t>
            </a:fld>
            <a:r>
              <a:rPr lang="sk-SK" altLang="cs-CZ"/>
              <a:t>/38</a:t>
            </a:r>
            <a:endParaRPr lang="sk-SK" altLang="cs-CZ" dirty="0"/>
          </a:p>
        </p:txBody>
      </p:sp>
    </p:spTree>
    <p:extLst>
      <p:ext uri="{BB962C8B-B14F-4D97-AF65-F5344CB8AC3E}">
        <p14:creationId xmlns:p14="http://schemas.microsoft.com/office/powerpoint/2010/main" val="394978534"/>
      </p:ext>
    </p:extLst>
  </p:cSld>
  <p:clrMapOvr>
    <a:masterClrMapping/>
  </p:clrMapOvr>
  <p:transition spd="slow"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Označování ocelí dle ČSN EN 10027-2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b="1" dirty="0"/>
              <a:t>Systém číselného značení: </a:t>
            </a:r>
          </a:p>
          <a:p>
            <a:pPr marL="0" indent="0">
              <a:buClr>
                <a:srgbClr val="98141B"/>
              </a:buClr>
              <a:buNone/>
            </a:pPr>
            <a:endParaRPr lang="cs-CZ" altLang="cs-CZ" sz="2000" dirty="0"/>
          </a:p>
          <a:p>
            <a:pPr marL="0" indent="0">
              <a:buClr>
                <a:srgbClr val="98141B"/>
              </a:buClr>
              <a:buNone/>
            </a:pPr>
            <a:endParaRPr lang="cs-CZ" altLang="cs-CZ" sz="2000" dirty="0"/>
          </a:p>
          <a:p>
            <a:pPr marL="0" indent="0" algn="ctr">
              <a:buClr>
                <a:srgbClr val="98141B"/>
              </a:buClr>
              <a:buNone/>
            </a:pPr>
            <a:r>
              <a:rPr lang="cs-CZ" altLang="cs-CZ" sz="3200" dirty="0"/>
              <a:t>1 . XX </a:t>
            </a:r>
            <a:r>
              <a:rPr lang="cs-CZ" altLang="cs-CZ" sz="3200" dirty="0" err="1"/>
              <a:t>XX</a:t>
            </a:r>
            <a:r>
              <a:rPr lang="cs-CZ" altLang="cs-CZ" sz="3200" dirty="0"/>
              <a:t> (XX) </a:t>
            </a:r>
          </a:p>
          <a:p>
            <a:pPr marL="0" indent="0">
              <a:buClr>
                <a:srgbClr val="98141B"/>
              </a:buClr>
              <a:buNone/>
            </a:pPr>
            <a:r>
              <a:rPr lang="cs-CZ" altLang="cs-CZ" sz="2000" dirty="0"/>
              <a:t>		        Číslo hlavní skupiny                                   Pořadové číslo (místa v závorce jsou</a:t>
            </a:r>
          </a:p>
          <a:p>
            <a:pPr marL="0" indent="0">
              <a:buClr>
                <a:srgbClr val="98141B"/>
              </a:buClr>
              <a:buNone/>
            </a:pPr>
            <a:r>
              <a:rPr lang="cs-CZ" altLang="cs-CZ" sz="2000" dirty="0"/>
              <a:t>                                        materiálu (1 = ocel)                                  určena pro budoucí použití) </a:t>
            </a:r>
          </a:p>
          <a:p>
            <a:pPr marL="0" indent="0">
              <a:buClr>
                <a:srgbClr val="98141B"/>
              </a:buClr>
              <a:buNone/>
            </a:pPr>
            <a:r>
              <a:rPr lang="cs-CZ" altLang="cs-CZ" sz="2000" dirty="0"/>
              <a:t>                                        </a:t>
            </a:r>
          </a:p>
          <a:p>
            <a:pPr marL="0" indent="0">
              <a:buClr>
                <a:srgbClr val="98141B"/>
              </a:buClr>
              <a:buNone/>
            </a:pPr>
            <a:endParaRPr lang="cs-CZ" altLang="cs-CZ" sz="2000" dirty="0"/>
          </a:p>
          <a:p>
            <a:pPr marL="0" indent="0">
              <a:buClr>
                <a:srgbClr val="98141B"/>
              </a:buClr>
              <a:buNone/>
            </a:pPr>
            <a:endParaRPr lang="cs-CZ" altLang="cs-CZ" sz="2000" dirty="0"/>
          </a:p>
          <a:p>
            <a:pPr marL="0" indent="0">
              <a:buClr>
                <a:srgbClr val="98141B"/>
              </a:buClr>
              <a:buNone/>
            </a:pPr>
            <a:endParaRPr lang="cs-CZ" altLang="cs-CZ" sz="2000" dirty="0"/>
          </a:p>
          <a:p>
            <a:pPr marL="0" indent="0">
              <a:buClr>
                <a:srgbClr val="98141B"/>
              </a:buClr>
              <a:buNone/>
            </a:pPr>
            <a:r>
              <a:rPr lang="cs-CZ" altLang="cs-CZ" sz="2000" dirty="0"/>
              <a:t>                                                                                                Číslo skupiny oceli </a:t>
            </a:r>
          </a:p>
          <a:p>
            <a:pPr marL="0" indent="0">
              <a:buClr>
                <a:srgbClr val="98141B"/>
              </a:buClr>
              <a:buNone/>
            </a:pPr>
            <a:r>
              <a:rPr lang="cs-CZ" altLang="cs-CZ" sz="2000" dirty="0"/>
              <a:t>                                                                                                                                          </a:t>
            </a:r>
          </a:p>
        </p:txBody>
      </p:sp>
      <p:cxnSp>
        <p:nvCxnSpPr>
          <p:cNvPr id="9" name="Přímá spojnice 8">
            <a:extLst>
              <a:ext uri="{FF2B5EF4-FFF2-40B4-BE49-F238E27FC236}">
                <a16:creationId xmlns:a16="http://schemas.microsoft.com/office/drawing/2014/main" id="{0BCD6D14-59A5-46EA-963E-4D785B8427A2}"/>
              </a:ext>
            </a:extLst>
          </p:cNvPr>
          <p:cNvCxnSpPr>
            <a:cxnSpLocks/>
          </p:cNvCxnSpPr>
          <p:nvPr/>
        </p:nvCxnSpPr>
        <p:spPr>
          <a:xfrm>
            <a:off x="5096107" y="2575932"/>
            <a:ext cx="0" cy="970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Přímá spojnice 13">
            <a:extLst>
              <a:ext uri="{FF2B5EF4-FFF2-40B4-BE49-F238E27FC236}">
                <a16:creationId xmlns:a16="http://schemas.microsoft.com/office/drawing/2014/main" id="{8B79BACF-79CB-45F0-B48D-E8178A833C3C}"/>
              </a:ext>
            </a:extLst>
          </p:cNvPr>
          <p:cNvCxnSpPr>
            <a:cxnSpLocks/>
          </p:cNvCxnSpPr>
          <p:nvPr/>
        </p:nvCxnSpPr>
        <p:spPr>
          <a:xfrm flipH="1">
            <a:off x="2475571" y="3534937"/>
            <a:ext cx="2609385" cy="111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4B7358C8-BA9E-43B7-980F-1D14613F8691}"/>
              </a:ext>
            </a:extLst>
          </p:cNvPr>
          <p:cNvCxnSpPr>
            <a:cxnSpLocks/>
          </p:cNvCxnSpPr>
          <p:nvPr/>
        </p:nvCxnSpPr>
        <p:spPr>
          <a:xfrm>
            <a:off x="5553307" y="2575932"/>
            <a:ext cx="26763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Přímá spojnice 21">
            <a:extLst>
              <a:ext uri="{FF2B5EF4-FFF2-40B4-BE49-F238E27FC236}">
                <a16:creationId xmlns:a16="http://schemas.microsoft.com/office/drawing/2014/main" id="{CD5ABCC7-47D5-4334-9CB3-DB348106D3A4}"/>
              </a:ext>
            </a:extLst>
          </p:cNvPr>
          <p:cNvCxnSpPr>
            <a:cxnSpLocks/>
          </p:cNvCxnSpPr>
          <p:nvPr/>
        </p:nvCxnSpPr>
        <p:spPr>
          <a:xfrm>
            <a:off x="5698273" y="2575932"/>
            <a:ext cx="0" cy="2542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Přímá spojnice 25">
            <a:extLst>
              <a:ext uri="{FF2B5EF4-FFF2-40B4-BE49-F238E27FC236}">
                <a16:creationId xmlns:a16="http://schemas.microsoft.com/office/drawing/2014/main" id="{41F7A073-F9D1-4365-9442-36886B6AD12E}"/>
              </a:ext>
            </a:extLst>
          </p:cNvPr>
          <p:cNvCxnSpPr>
            <a:cxnSpLocks/>
          </p:cNvCxnSpPr>
          <p:nvPr/>
        </p:nvCxnSpPr>
        <p:spPr>
          <a:xfrm>
            <a:off x="5709424" y="5129561"/>
            <a:ext cx="20852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Přímá spojnice 28">
            <a:extLst>
              <a:ext uri="{FF2B5EF4-FFF2-40B4-BE49-F238E27FC236}">
                <a16:creationId xmlns:a16="http://schemas.microsoft.com/office/drawing/2014/main" id="{CDF2B5B3-2E2C-4E8E-8DB7-B74C5FC03D42}"/>
              </a:ext>
            </a:extLst>
          </p:cNvPr>
          <p:cNvCxnSpPr>
            <a:cxnSpLocks/>
          </p:cNvCxnSpPr>
          <p:nvPr/>
        </p:nvCxnSpPr>
        <p:spPr>
          <a:xfrm>
            <a:off x="6096000" y="2698596"/>
            <a:ext cx="996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Přímá spojnice 38">
            <a:extLst>
              <a:ext uri="{FF2B5EF4-FFF2-40B4-BE49-F238E27FC236}">
                <a16:creationId xmlns:a16="http://schemas.microsoft.com/office/drawing/2014/main" id="{71CA256C-09B1-4236-A3A5-87975C5A1532}"/>
              </a:ext>
            </a:extLst>
          </p:cNvPr>
          <p:cNvCxnSpPr>
            <a:cxnSpLocks/>
          </p:cNvCxnSpPr>
          <p:nvPr/>
        </p:nvCxnSpPr>
        <p:spPr>
          <a:xfrm>
            <a:off x="6460274" y="2698596"/>
            <a:ext cx="0" cy="8474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Přímá spojnice 42">
            <a:extLst>
              <a:ext uri="{FF2B5EF4-FFF2-40B4-BE49-F238E27FC236}">
                <a16:creationId xmlns:a16="http://schemas.microsoft.com/office/drawing/2014/main" id="{3246BA67-C0CA-4185-8472-CEAB66C25123}"/>
              </a:ext>
            </a:extLst>
          </p:cNvPr>
          <p:cNvCxnSpPr>
            <a:cxnSpLocks/>
          </p:cNvCxnSpPr>
          <p:nvPr/>
        </p:nvCxnSpPr>
        <p:spPr>
          <a:xfrm>
            <a:off x="6460274" y="3546088"/>
            <a:ext cx="2236767"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Zástupný symbol pro číslo snímku 4">
            <a:extLst>
              <a:ext uri="{FF2B5EF4-FFF2-40B4-BE49-F238E27FC236}">
                <a16:creationId xmlns:a16="http://schemas.microsoft.com/office/drawing/2014/main" id="{3B79F1BE-226D-4BF2-BB42-0CFDE9E11B75}"/>
              </a:ext>
            </a:extLst>
          </p:cNvPr>
          <p:cNvSpPr>
            <a:spLocks noGrp="1"/>
          </p:cNvSpPr>
          <p:nvPr>
            <p:ph type="sldNum" sz="quarter" idx="12"/>
          </p:nvPr>
        </p:nvSpPr>
        <p:spPr/>
        <p:txBody>
          <a:bodyPr/>
          <a:lstStyle/>
          <a:p>
            <a:pPr>
              <a:defRPr/>
            </a:pPr>
            <a:fld id="{8B7A71C2-0F8F-7841-B85A-445BD80B66CF}" type="slidenum">
              <a:rPr lang="sk-SK" altLang="cs-CZ" smtClean="0"/>
              <a:pPr>
                <a:defRPr/>
              </a:pPr>
              <a:t>31</a:t>
            </a:fld>
            <a:r>
              <a:rPr lang="sk-SK" altLang="cs-CZ"/>
              <a:t>/38</a:t>
            </a:r>
            <a:endParaRPr lang="sk-SK" altLang="cs-CZ" dirty="0"/>
          </a:p>
        </p:txBody>
      </p:sp>
    </p:spTree>
    <p:extLst>
      <p:ext uri="{BB962C8B-B14F-4D97-AF65-F5344CB8AC3E}">
        <p14:creationId xmlns:p14="http://schemas.microsoft.com/office/powerpoint/2010/main" val="3432114300"/>
      </p:ext>
    </p:extLst>
  </p:cSld>
  <p:clrMapOvr>
    <a:masterClrMapping/>
  </p:clrMapOvr>
  <p:transition spd="slow"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Porovnání značek norem ČSN EN 10027-1 a ČSN 42 0002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32</a:t>
            </a:fld>
            <a:fld id="{31E77A96-41B8-48BF-B2E4-2BF7EFD47B93}" type="slidenum">
              <a:rPr lang="cs-CZ" sz="1400" i="1">
                <a:solidFill>
                  <a:schemeClr val="bg1"/>
                </a:solidFill>
                <a:latin typeface="+mn-lt"/>
              </a:rPr>
              <a:t>32</a:t>
            </a:fld>
            <a:fld id="{97BBEA7B-813E-4FC7-ADFD-C970B934FBBD}" type="slidenum">
              <a:rPr lang="cs-CZ" sz="1400" i="1">
                <a:solidFill>
                  <a:schemeClr val="bg1"/>
                </a:solidFill>
                <a:latin typeface="+mn-lt"/>
              </a:rPr>
              <a:t>32</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0" name="TextovéPole 9">
            <a:extLst>
              <a:ext uri="{FF2B5EF4-FFF2-40B4-BE49-F238E27FC236}">
                <a16:creationId xmlns:a16="http://schemas.microsoft.com/office/drawing/2014/main" id="{79376E25-3874-4DFA-968C-FE149DE2EAAC}"/>
              </a:ext>
            </a:extLst>
          </p:cNvPr>
          <p:cNvSpPr txBox="1"/>
          <p:nvPr/>
        </p:nvSpPr>
        <p:spPr>
          <a:xfrm>
            <a:off x="814039" y="1148576"/>
            <a:ext cx="4939990" cy="4431983"/>
          </a:xfrm>
          <a:prstGeom prst="rect">
            <a:avLst/>
          </a:prstGeom>
          <a:noFill/>
        </p:spPr>
        <p:txBody>
          <a:bodyPr wrap="square" rtlCol="0">
            <a:spAutoFit/>
          </a:bodyPr>
          <a:lstStyle/>
          <a:p>
            <a:r>
              <a:rPr lang="cs-CZ" sz="2400" b="1" dirty="0"/>
              <a:t>ČSN EN 10027-1		ČSN 42 0002</a:t>
            </a:r>
          </a:p>
          <a:p>
            <a:endParaRPr lang="cs-CZ" sz="2400" dirty="0"/>
          </a:p>
          <a:p>
            <a:r>
              <a:rPr lang="cs-CZ" sz="2400" dirty="0"/>
              <a:t>S185					10 000</a:t>
            </a:r>
          </a:p>
          <a:p>
            <a:r>
              <a:rPr lang="cs-CZ" sz="2400" dirty="0"/>
              <a:t>S235JRG1				11 373</a:t>
            </a:r>
          </a:p>
          <a:p>
            <a:r>
              <a:rPr lang="cs-CZ" sz="2400" dirty="0"/>
              <a:t>S235JRH				11 373</a:t>
            </a:r>
          </a:p>
          <a:p>
            <a:r>
              <a:rPr lang="cs-CZ" sz="2400" dirty="0"/>
              <a:t>S235JRG2				11 375</a:t>
            </a:r>
          </a:p>
          <a:p>
            <a:r>
              <a:rPr lang="cs-CZ" sz="2400" dirty="0"/>
              <a:t>S235J0					11 378</a:t>
            </a:r>
          </a:p>
          <a:p>
            <a:r>
              <a:rPr lang="cs-CZ" sz="2400" dirty="0"/>
              <a:t>S275JR					11 443</a:t>
            </a:r>
          </a:p>
          <a:p>
            <a:r>
              <a:rPr lang="cs-CZ" sz="2400" dirty="0"/>
              <a:t>S275J2G3				11 448</a:t>
            </a:r>
          </a:p>
          <a:p>
            <a:r>
              <a:rPr lang="cs-CZ" sz="2400" dirty="0"/>
              <a:t>S355J2G3				11 503</a:t>
            </a:r>
          </a:p>
          <a:p>
            <a:r>
              <a:rPr lang="cs-CZ" sz="2400" dirty="0"/>
              <a:t>S335J0					11 523</a:t>
            </a:r>
          </a:p>
          <a:p>
            <a:endParaRPr lang="cs-CZ" dirty="0"/>
          </a:p>
        </p:txBody>
      </p:sp>
      <p:sp>
        <p:nvSpPr>
          <p:cNvPr id="11" name="TextovéPole 10">
            <a:extLst>
              <a:ext uri="{FF2B5EF4-FFF2-40B4-BE49-F238E27FC236}">
                <a16:creationId xmlns:a16="http://schemas.microsoft.com/office/drawing/2014/main" id="{DF42BFE9-2BA3-481B-B162-09F6471095B8}"/>
              </a:ext>
            </a:extLst>
          </p:cNvPr>
          <p:cNvSpPr txBox="1"/>
          <p:nvPr/>
        </p:nvSpPr>
        <p:spPr>
          <a:xfrm>
            <a:off x="5754030" y="1148575"/>
            <a:ext cx="5401650" cy="4154984"/>
          </a:xfrm>
          <a:prstGeom prst="rect">
            <a:avLst/>
          </a:prstGeom>
          <a:noFill/>
        </p:spPr>
        <p:txBody>
          <a:bodyPr wrap="square" rtlCol="0">
            <a:spAutoFit/>
          </a:bodyPr>
          <a:lstStyle/>
          <a:p>
            <a:r>
              <a:rPr lang="cs-CZ" sz="2400" b="1" dirty="0"/>
              <a:t>ČSN EN 10027-1		ČSN 42 0002</a:t>
            </a:r>
          </a:p>
          <a:p>
            <a:endParaRPr lang="cs-CZ" sz="2400" dirty="0"/>
          </a:p>
          <a:p>
            <a:r>
              <a:rPr lang="cs-CZ" sz="2400" dirty="0"/>
              <a:t>P235GH				11 368</a:t>
            </a:r>
          </a:p>
          <a:p>
            <a:r>
              <a:rPr lang="cs-CZ" sz="2400" dirty="0"/>
              <a:t>P265GH				11 418</a:t>
            </a:r>
          </a:p>
          <a:p>
            <a:r>
              <a:rPr lang="cs-CZ" sz="2400" dirty="0"/>
              <a:t>P295GN				13 030</a:t>
            </a:r>
          </a:p>
          <a:p>
            <a:r>
              <a:rPr lang="cs-CZ" sz="2400" dirty="0"/>
              <a:t>P355J2G3				11 503</a:t>
            </a:r>
          </a:p>
          <a:p>
            <a:endParaRPr lang="cs-CZ" sz="2400" dirty="0"/>
          </a:p>
          <a:p>
            <a:endParaRPr lang="cs-CZ" sz="2400" dirty="0"/>
          </a:p>
          <a:p>
            <a:r>
              <a:rPr lang="cs-CZ" sz="2400" dirty="0"/>
              <a:t>E295					11 500</a:t>
            </a:r>
          </a:p>
          <a:p>
            <a:r>
              <a:rPr lang="cs-CZ" sz="2400" dirty="0"/>
              <a:t>E335					11 600</a:t>
            </a:r>
          </a:p>
          <a:p>
            <a:r>
              <a:rPr lang="cs-CZ" sz="2400" dirty="0"/>
              <a:t>E360					11 700</a:t>
            </a:r>
          </a:p>
        </p:txBody>
      </p:sp>
      <p:cxnSp>
        <p:nvCxnSpPr>
          <p:cNvPr id="13" name="Přímá spojnice 12">
            <a:extLst>
              <a:ext uri="{FF2B5EF4-FFF2-40B4-BE49-F238E27FC236}">
                <a16:creationId xmlns:a16="http://schemas.microsoft.com/office/drawing/2014/main" id="{8A9CB4D6-CC33-47B7-AAA8-D3100EA82374}"/>
              </a:ext>
            </a:extLst>
          </p:cNvPr>
          <p:cNvCxnSpPr/>
          <p:nvPr/>
        </p:nvCxnSpPr>
        <p:spPr>
          <a:xfrm>
            <a:off x="5430644" y="1148575"/>
            <a:ext cx="0" cy="4286308"/>
          </a:xfrm>
          <a:prstGeom prst="line">
            <a:avLst/>
          </a:prstGeom>
        </p:spPr>
        <p:style>
          <a:lnRef idx="1">
            <a:schemeClr val="accent1"/>
          </a:lnRef>
          <a:fillRef idx="0">
            <a:schemeClr val="accent1"/>
          </a:fillRef>
          <a:effectRef idx="0">
            <a:schemeClr val="accent1"/>
          </a:effectRef>
          <a:fontRef idx="minor">
            <a:schemeClr val="tx1"/>
          </a:fontRef>
        </p:style>
      </p:cxnSp>
      <p:sp>
        <p:nvSpPr>
          <p:cNvPr id="5" name="Zástupný symbol pro číslo snímku 4">
            <a:extLst>
              <a:ext uri="{FF2B5EF4-FFF2-40B4-BE49-F238E27FC236}">
                <a16:creationId xmlns:a16="http://schemas.microsoft.com/office/drawing/2014/main" id="{E5D636C4-4E4E-4220-80A1-CEBB13794044}"/>
              </a:ext>
            </a:extLst>
          </p:cNvPr>
          <p:cNvSpPr>
            <a:spLocks noGrp="1"/>
          </p:cNvSpPr>
          <p:nvPr>
            <p:ph type="sldNum" sz="quarter" idx="12"/>
          </p:nvPr>
        </p:nvSpPr>
        <p:spPr/>
        <p:txBody>
          <a:bodyPr/>
          <a:lstStyle/>
          <a:p>
            <a:pPr>
              <a:defRPr/>
            </a:pPr>
            <a:fld id="{8B7A71C2-0F8F-7841-B85A-445BD80B66CF}" type="slidenum">
              <a:rPr lang="sk-SK" altLang="cs-CZ" smtClean="0"/>
              <a:pPr>
                <a:defRPr/>
              </a:pPr>
              <a:t>32</a:t>
            </a:fld>
            <a:r>
              <a:rPr lang="sk-SK" altLang="cs-CZ"/>
              <a:t>/38</a:t>
            </a:r>
            <a:endParaRPr lang="sk-SK" altLang="cs-CZ" dirty="0"/>
          </a:p>
        </p:txBody>
      </p:sp>
    </p:spTree>
    <p:extLst>
      <p:ext uri="{BB962C8B-B14F-4D97-AF65-F5344CB8AC3E}">
        <p14:creationId xmlns:p14="http://schemas.microsoft.com/office/powerpoint/2010/main" val="3472439377"/>
      </p:ext>
    </p:extLst>
  </p:cSld>
  <p:clrMapOvr>
    <a:masterClrMapping/>
  </p:clrMapOvr>
  <p:transition spd="slow"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Označování ocelí dle ČSN  42 0002</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33</a:t>
            </a:fld>
            <a:fld id="{31E77A96-41B8-48BF-B2E4-2BF7EFD47B93}" type="slidenum">
              <a:rPr lang="cs-CZ" sz="1400" i="1">
                <a:solidFill>
                  <a:schemeClr val="bg1"/>
                </a:solidFill>
                <a:latin typeface="+mn-lt"/>
              </a:rPr>
              <a:t>33</a:t>
            </a:fld>
            <a:fld id="{97BBEA7B-813E-4FC7-ADFD-C970B934FBBD}" type="slidenum">
              <a:rPr lang="cs-CZ" sz="1400" i="1">
                <a:solidFill>
                  <a:schemeClr val="bg1"/>
                </a:solidFill>
                <a:latin typeface="+mn-lt"/>
              </a:rPr>
              <a:t>33</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sz="1800" dirty="0">
                <a:solidFill>
                  <a:schemeClr val="tx1"/>
                </a:solidFill>
              </a:rPr>
              <a:t> Tato norma je po přechodnou dobu, vedle přednostně používaného označení podle mezinárodních norem platné i označování podle ČSN. </a:t>
            </a:r>
          </a:p>
          <a:p>
            <a:pPr algn="just">
              <a:buClr>
                <a:srgbClr val="98141B"/>
              </a:buClr>
              <a:buFont typeface="Wingdings" panose="05000000000000000000" pitchFamily="2" charset="2"/>
              <a:buChar char="ü"/>
            </a:pPr>
            <a:r>
              <a:rPr lang="cs-CZ" sz="1800" dirty="0">
                <a:solidFill>
                  <a:schemeClr val="tx1"/>
                </a:solidFill>
              </a:rPr>
              <a:t> Rozdělení a označování tvářených ocelí podle </a:t>
            </a:r>
            <a:r>
              <a:rPr lang="cs-CZ" sz="1800" b="1" dirty="0">
                <a:solidFill>
                  <a:schemeClr val="tx1"/>
                </a:solidFill>
              </a:rPr>
              <a:t>ČSN 42 0002</a:t>
            </a:r>
          </a:p>
          <a:p>
            <a:pPr algn="just">
              <a:buClr>
                <a:srgbClr val="98141B"/>
              </a:buClr>
              <a:buFont typeface="Wingdings" panose="05000000000000000000" pitchFamily="2" charset="2"/>
              <a:buChar char="ü"/>
            </a:pPr>
            <a:r>
              <a:rPr lang="cs-CZ" sz="1800" dirty="0">
                <a:solidFill>
                  <a:schemeClr val="tx1"/>
                </a:solidFill>
              </a:rPr>
              <a:t> </a:t>
            </a:r>
            <a:r>
              <a:rPr lang="cs-CZ" sz="1800" b="1" u="sng" dirty="0">
                <a:solidFill>
                  <a:schemeClr val="tx1"/>
                </a:solidFill>
              </a:rPr>
              <a:t>Označování: </a:t>
            </a:r>
          </a:p>
          <a:p>
            <a:pPr marL="0" indent="0">
              <a:buNone/>
            </a:pPr>
            <a:endParaRPr lang="cs-CZ" altLang="cs-CZ" sz="2400" b="1" dirty="0"/>
          </a:p>
        </p:txBody>
      </p:sp>
      <p:pic>
        <p:nvPicPr>
          <p:cNvPr id="10" name="Obrázek 9">
            <a:extLst>
              <a:ext uri="{FF2B5EF4-FFF2-40B4-BE49-F238E27FC236}">
                <a16:creationId xmlns:a16="http://schemas.microsoft.com/office/drawing/2014/main" id="{8BE00982-4F9E-4429-B7CF-4FF61A07F7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2285" y="2873829"/>
            <a:ext cx="7484956" cy="3314313"/>
          </a:xfrm>
          <a:prstGeom prst="rect">
            <a:avLst/>
          </a:prstGeom>
        </p:spPr>
      </p:pic>
      <p:sp>
        <p:nvSpPr>
          <p:cNvPr id="5" name="Zástupný symbol pro číslo snímku 4">
            <a:extLst>
              <a:ext uri="{FF2B5EF4-FFF2-40B4-BE49-F238E27FC236}">
                <a16:creationId xmlns:a16="http://schemas.microsoft.com/office/drawing/2014/main" id="{45A623CF-95D0-413E-B1FA-755E3B9C5D49}"/>
              </a:ext>
            </a:extLst>
          </p:cNvPr>
          <p:cNvSpPr>
            <a:spLocks noGrp="1"/>
          </p:cNvSpPr>
          <p:nvPr>
            <p:ph type="sldNum" sz="quarter" idx="12"/>
          </p:nvPr>
        </p:nvSpPr>
        <p:spPr/>
        <p:txBody>
          <a:bodyPr/>
          <a:lstStyle/>
          <a:p>
            <a:pPr>
              <a:defRPr/>
            </a:pPr>
            <a:fld id="{8B7A71C2-0F8F-7841-B85A-445BD80B66CF}" type="slidenum">
              <a:rPr lang="sk-SK" altLang="cs-CZ" smtClean="0"/>
              <a:pPr>
                <a:defRPr/>
              </a:pPr>
              <a:t>33</a:t>
            </a:fld>
            <a:r>
              <a:rPr lang="sk-SK" altLang="cs-CZ"/>
              <a:t>/38</a:t>
            </a:r>
            <a:endParaRPr lang="sk-SK" altLang="cs-CZ" dirty="0"/>
          </a:p>
        </p:txBody>
      </p:sp>
    </p:spTree>
    <p:extLst>
      <p:ext uri="{BB962C8B-B14F-4D97-AF65-F5344CB8AC3E}">
        <p14:creationId xmlns:p14="http://schemas.microsoft.com/office/powerpoint/2010/main" val="783917150"/>
      </p:ext>
    </p:extLst>
  </p:cSld>
  <p:clrMapOvr>
    <a:masterClrMapping/>
  </p:clrMapOvr>
  <p:transition spd="slow"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Označování ocelí dle ČSN 42 0002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34</a:t>
            </a:fld>
            <a:fld id="{31E77A96-41B8-48BF-B2E4-2BF7EFD47B93}" type="slidenum">
              <a:rPr lang="cs-CZ" sz="1400" i="1">
                <a:solidFill>
                  <a:schemeClr val="bg1"/>
                </a:solidFill>
                <a:latin typeface="+mn-lt"/>
              </a:rPr>
              <a:t>34</a:t>
            </a:fld>
            <a:fld id="{97BBEA7B-813E-4FC7-ADFD-C970B934FBBD}" type="slidenum">
              <a:rPr lang="cs-CZ" sz="1400" i="1">
                <a:solidFill>
                  <a:schemeClr val="bg1"/>
                </a:solidFill>
                <a:latin typeface="+mn-lt"/>
              </a:rPr>
              <a:t>34</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pic>
        <p:nvPicPr>
          <p:cNvPr id="5" name="Zástupný obsah 4">
            <a:extLst>
              <a:ext uri="{FF2B5EF4-FFF2-40B4-BE49-F238E27FC236}">
                <a16:creationId xmlns:a16="http://schemas.microsoft.com/office/drawing/2014/main" id="{64BE275C-C735-4379-BC73-F760DE67C7AD}"/>
              </a:ext>
            </a:extLst>
          </p:cNvPr>
          <p:cNvPicPr>
            <a:picLocks noGrp="1" noChangeAspect="1"/>
          </p:cNvPicPr>
          <p:nvPr>
            <p:ph idx="1"/>
          </p:nvPr>
        </p:nvPicPr>
        <p:blipFill>
          <a:blip r:embed="rId4"/>
          <a:stretch>
            <a:fillRect/>
          </a:stretch>
        </p:blipFill>
        <p:spPr>
          <a:xfrm>
            <a:off x="1267550" y="1061993"/>
            <a:ext cx="9656901" cy="5419814"/>
          </a:xfrm>
          <a:prstGeom prst="rect">
            <a:avLst/>
          </a:prstGeom>
        </p:spPr>
      </p:pic>
      <p:sp>
        <p:nvSpPr>
          <p:cNvPr id="6" name="Zástupný symbol pro číslo snímku 5">
            <a:extLst>
              <a:ext uri="{FF2B5EF4-FFF2-40B4-BE49-F238E27FC236}">
                <a16:creationId xmlns:a16="http://schemas.microsoft.com/office/drawing/2014/main" id="{39C83D23-031B-48A7-B3CE-FE50A1FC255A}"/>
              </a:ext>
            </a:extLst>
          </p:cNvPr>
          <p:cNvSpPr>
            <a:spLocks noGrp="1"/>
          </p:cNvSpPr>
          <p:nvPr>
            <p:ph type="sldNum" sz="quarter" idx="12"/>
          </p:nvPr>
        </p:nvSpPr>
        <p:spPr/>
        <p:txBody>
          <a:bodyPr/>
          <a:lstStyle/>
          <a:p>
            <a:pPr>
              <a:defRPr/>
            </a:pPr>
            <a:fld id="{8B7A71C2-0F8F-7841-B85A-445BD80B66CF}" type="slidenum">
              <a:rPr lang="sk-SK" altLang="cs-CZ" smtClean="0"/>
              <a:pPr>
                <a:defRPr/>
              </a:pPr>
              <a:t>34</a:t>
            </a:fld>
            <a:r>
              <a:rPr lang="sk-SK" altLang="cs-CZ"/>
              <a:t>/38</a:t>
            </a:r>
            <a:endParaRPr lang="sk-SK" altLang="cs-CZ" dirty="0"/>
          </a:p>
        </p:txBody>
      </p:sp>
    </p:spTree>
    <p:extLst>
      <p:ext uri="{BB962C8B-B14F-4D97-AF65-F5344CB8AC3E}">
        <p14:creationId xmlns:p14="http://schemas.microsoft.com/office/powerpoint/2010/main" val="635571358"/>
      </p:ext>
    </p:extLst>
  </p:cSld>
  <p:clrMapOvr>
    <a:masterClrMapping/>
  </p:clrMapOvr>
  <p:transition spd="slow"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 Označování ocelí dle ČSN</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35</a:t>
            </a:fld>
            <a:fld id="{31E77A96-41B8-48BF-B2E4-2BF7EFD47B93}" type="slidenum">
              <a:rPr lang="cs-CZ" sz="1400" i="1">
                <a:solidFill>
                  <a:schemeClr val="bg1"/>
                </a:solidFill>
                <a:latin typeface="+mn-lt"/>
              </a:rPr>
              <a:t>35</a:t>
            </a:fld>
            <a:fld id="{97BBEA7B-813E-4FC7-ADFD-C970B934FBBD}" type="slidenum">
              <a:rPr lang="cs-CZ" sz="1400" i="1">
                <a:solidFill>
                  <a:schemeClr val="bg1"/>
                </a:solidFill>
                <a:latin typeface="+mn-lt"/>
              </a:rPr>
              <a:t>35</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pic>
        <p:nvPicPr>
          <p:cNvPr id="5" name="Zástupný obsah 4">
            <a:extLst>
              <a:ext uri="{FF2B5EF4-FFF2-40B4-BE49-F238E27FC236}">
                <a16:creationId xmlns:a16="http://schemas.microsoft.com/office/drawing/2014/main" id="{97606C72-74B9-44F2-9372-39FB67F6A550}"/>
              </a:ext>
            </a:extLst>
          </p:cNvPr>
          <p:cNvPicPr>
            <a:picLocks noGrp="1" noChangeAspect="1"/>
          </p:cNvPicPr>
          <p:nvPr>
            <p:ph idx="1"/>
          </p:nvPr>
        </p:nvPicPr>
        <p:blipFill>
          <a:blip r:embed="rId4"/>
          <a:stretch>
            <a:fillRect/>
          </a:stretch>
        </p:blipFill>
        <p:spPr>
          <a:xfrm>
            <a:off x="1017592" y="1010172"/>
            <a:ext cx="10156816" cy="5523455"/>
          </a:xfrm>
          <a:prstGeom prst="rect">
            <a:avLst/>
          </a:prstGeom>
        </p:spPr>
      </p:pic>
      <p:sp>
        <p:nvSpPr>
          <p:cNvPr id="6" name="Zástupný symbol pro číslo snímku 5">
            <a:extLst>
              <a:ext uri="{FF2B5EF4-FFF2-40B4-BE49-F238E27FC236}">
                <a16:creationId xmlns:a16="http://schemas.microsoft.com/office/drawing/2014/main" id="{C76243FE-D4D3-48D5-96DF-0298D314E177}"/>
              </a:ext>
            </a:extLst>
          </p:cNvPr>
          <p:cNvSpPr>
            <a:spLocks noGrp="1"/>
          </p:cNvSpPr>
          <p:nvPr>
            <p:ph type="sldNum" sz="quarter" idx="12"/>
          </p:nvPr>
        </p:nvSpPr>
        <p:spPr/>
        <p:txBody>
          <a:bodyPr/>
          <a:lstStyle/>
          <a:p>
            <a:pPr>
              <a:defRPr/>
            </a:pPr>
            <a:fld id="{8B7A71C2-0F8F-7841-B85A-445BD80B66CF}" type="slidenum">
              <a:rPr lang="sk-SK" altLang="cs-CZ" smtClean="0"/>
              <a:pPr>
                <a:defRPr/>
              </a:pPr>
              <a:t>35</a:t>
            </a:fld>
            <a:r>
              <a:rPr lang="sk-SK" altLang="cs-CZ"/>
              <a:t>/38</a:t>
            </a:r>
            <a:endParaRPr lang="sk-SK" altLang="cs-CZ" dirty="0"/>
          </a:p>
        </p:txBody>
      </p:sp>
    </p:spTree>
    <p:extLst>
      <p:ext uri="{BB962C8B-B14F-4D97-AF65-F5344CB8AC3E}">
        <p14:creationId xmlns:p14="http://schemas.microsoft.com/office/powerpoint/2010/main" val="2953848221"/>
      </p:ext>
    </p:extLst>
  </p:cSld>
  <p:clrMapOvr>
    <a:masterClrMapping/>
  </p:clrMapOvr>
  <p:transition spd="slow"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Použití oceli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36</a:t>
            </a:fld>
            <a:fld id="{31E77A96-41B8-48BF-B2E4-2BF7EFD47B93}" type="slidenum">
              <a:rPr lang="cs-CZ" sz="1400" i="1">
                <a:solidFill>
                  <a:schemeClr val="bg1"/>
                </a:solidFill>
                <a:latin typeface="+mn-lt"/>
              </a:rPr>
              <a:t>36</a:t>
            </a:fld>
            <a:fld id="{97BBEA7B-813E-4FC7-ADFD-C970B934FBBD}" type="slidenum">
              <a:rPr lang="cs-CZ" sz="1400" i="1">
                <a:solidFill>
                  <a:schemeClr val="bg1"/>
                </a:solidFill>
                <a:latin typeface="+mn-lt"/>
              </a:rPr>
              <a:t>36</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dirty="0"/>
              <a:t>Ocelové polotovary se zpracovávají na dráty, plechy, nosníky, kolejnice, profily. Hlavní využití je v průmyslu a ve stavebnictví jako součást železobetonu nebo ke konstrukci například Eiffelovy věže</a:t>
            </a:r>
          </a:p>
          <a:p>
            <a:pPr algn="just">
              <a:buClr>
                <a:srgbClr val="98141B"/>
              </a:buClr>
              <a:buFont typeface="Wingdings" panose="05000000000000000000" pitchFamily="2" charset="2"/>
              <a:buChar char="ü"/>
            </a:pPr>
            <a:r>
              <a:rPr lang="cs-CZ" altLang="cs-CZ" sz="1800" dirty="0"/>
              <a:t>Využití ve stavebnictví je velmi široké. Používá se jako armovací ocel k výrobě železobetonu. Ocel se dává do betonu, aby byl beton pružnější a pevnější </a:t>
            </a:r>
          </a:p>
        </p:txBody>
      </p:sp>
      <p:pic>
        <p:nvPicPr>
          <p:cNvPr id="6" name="Obrázek 5">
            <a:extLst>
              <a:ext uri="{FF2B5EF4-FFF2-40B4-BE49-F238E27FC236}">
                <a16:creationId xmlns:a16="http://schemas.microsoft.com/office/drawing/2014/main" id="{CD189D31-31D3-4E53-ACBC-30BA1679A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983" y="3058988"/>
            <a:ext cx="4537364" cy="2942197"/>
          </a:xfrm>
          <a:prstGeom prst="rect">
            <a:avLst/>
          </a:prstGeom>
        </p:spPr>
      </p:pic>
      <p:pic>
        <p:nvPicPr>
          <p:cNvPr id="10" name="Obrázek 9">
            <a:extLst>
              <a:ext uri="{FF2B5EF4-FFF2-40B4-BE49-F238E27FC236}">
                <a16:creationId xmlns:a16="http://schemas.microsoft.com/office/drawing/2014/main" id="{218FE3CD-4F8A-447A-A766-9FF371C63D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5998" y="3058988"/>
            <a:ext cx="4427861" cy="2942197"/>
          </a:xfrm>
          <a:prstGeom prst="rect">
            <a:avLst/>
          </a:prstGeom>
        </p:spPr>
      </p:pic>
      <p:sp>
        <p:nvSpPr>
          <p:cNvPr id="5" name="Zástupný symbol pro číslo snímku 4">
            <a:extLst>
              <a:ext uri="{FF2B5EF4-FFF2-40B4-BE49-F238E27FC236}">
                <a16:creationId xmlns:a16="http://schemas.microsoft.com/office/drawing/2014/main" id="{B55CD665-28BC-4F04-A4CE-B953E468317D}"/>
              </a:ext>
            </a:extLst>
          </p:cNvPr>
          <p:cNvSpPr>
            <a:spLocks noGrp="1"/>
          </p:cNvSpPr>
          <p:nvPr>
            <p:ph type="sldNum" sz="quarter" idx="12"/>
          </p:nvPr>
        </p:nvSpPr>
        <p:spPr/>
        <p:txBody>
          <a:bodyPr/>
          <a:lstStyle/>
          <a:p>
            <a:pPr>
              <a:defRPr/>
            </a:pPr>
            <a:fld id="{8B7A71C2-0F8F-7841-B85A-445BD80B66CF}" type="slidenum">
              <a:rPr lang="sk-SK" altLang="cs-CZ" smtClean="0"/>
              <a:pPr>
                <a:defRPr/>
              </a:pPr>
              <a:t>36</a:t>
            </a:fld>
            <a:r>
              <a:rPr lang="sk-SK" altLang="cs-CZ"/>
              <a:t>/38</a:t>
            </a:r>
            <a:endParaRPr lang="sk-SK" altLang="cs-CZ" dirty="0"/>
          </a:p>
        </p:txBody>
      </p:sp>
    </p:spTree>
    <p:extLst>
      <p:ext uri="{BB962C8B-B14F-4D97-AF65-F5344CB8AC3E}">
        <p14:creationId xmlns:p14="http://schemas.microsoft.com/office/powerpoint/2010/main" val="1298785763"/>
      </p:ext>
    </p:extLst>
  </p:cSld>
  <p:clrMapOvr>
    <a:masterClrMapping/>
  </p:clrMapOvr>
  <p:transition spd="slow"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Použitá literatura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37</a:t>
            </a:fld>
            <a:fld id="{31E77A96-41B8-48BF-B2E4-2BF7EFD47B93}" type="slidenum">
              <a:rPr lang="cs-CZ" sz="1400" i="1">
                <a:solidFill>
                  <a:schemeClr val="bg1"/>
                </a:solidFill>
                <a:latin typeface="+mn-lt"/>
              </a:rPr>
              <a:t>37</a:t>
            </a:fld>
            <a:fld id="{97BBEA7B-813E-4FC7-ADFD-C970B934FBBD}" type="slidenum">
              <a:rPr lang="cs-CZ" sz="1400" i="1">
                <a:solidFill>
                  <a:schemeClr val="bg1"/>
                </a:solidFill>
                <a:latin typeface="+mn-lt"/>
              </a:rPr>
              <a:t>37</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normAutofit/>
          </a:bodyPr>
          <a:lstStyle/>
          <a:p>
            <a:pPr>
              <a:buClr>
                <a:srgbClr val="98141B"/>
              </a:buClr>
              <a:buFont typeface="Wingdings" panose="05000000000000000000" pitchFamily="2" charset="2"/>
              <a:buChar char="ü"/>
            </a:pPr>
            <a:r>
              <a:rPr lang="cs-CZ" sz="1800" b="0" i="0" dirty="0">
                <a:solidFill>
                  <a:schemeClr val="tx1"/>
                </a:solidFill>
                <a:effectLst/>
              </a:rPr>
              <a:t>SKÁLOVÁ, Jana, Jaroslav KOUTSKÝ a Vladislav MOTYČKA. </a:t>
            </a:r>
            <a:r>
              <a:rPr lang="cs-CZ" sz="1800" b="0" i="1" dirty="0">
                <a:solidFill>
                  <a:schemeClr val="tx1"/>
                </a:solidFill>
                <a:effectLst/>
              </a:rPr>
              <a:t>Nauka o materiálech</a:t>
            </a:r>
            <a:r>
              <a:rPr lang="cs-CZ" sz="1800" b="0" i="0" dirty="0">
                <a:solidFill>
                  <a:schemeClr val="tx1"/>
                </a:solidFill>
                <a:effectLst/>
              </a:rPr>
              <a:t>. 4. vyd. V Plzni: Západočeská univerzita, 2010. ISBN 978-80-7043-244-0.</a:t>
            </a:r>
          </a:p>
          <a:p>
            <a:pPr>
              <a:buClr>
                <a:srgbClr val="98141B"/>
              </a:buClr>
              <a:buFont typeface="Wingdings" panose="05000000000000000000" pitchFamily="2" charset="2"/>
              <a:buChar char="ü"/>
            </a:pPr>
            <a:r>
              <a:rPr lang="cs-CZ" sz="1800" b="0" i="0" dirty="0">
                <a:solidFill>
                  <a:schemeClr val="tx1"/>
                </a:solidFill>
                <a:effectLst/>
              </a:rPr>
              <a:t>FISCHER, Ulrich. </a:t>
            </a:r>
            <a:r>
              <a:rPr lang="cs-CZ" sz="1800" b="0" i="1" dirty="0">
                <a:solidFill>
                  <a:schemeClr val="tx1"/>
                </a:solidFill>
                <a:effectLst/>
              </a:rPr>
              <a:t>Základy strojnictví</a:t>
            </a:r>
            <a:r>
              <a:rPr lang="cs-CZ" sz="1800" b="0" i="0" dirty="0">
                <a:solidFill>
                  <a:schemeClr val="tx1"/>
                </a:solidFill>
                <a:effectLst/>
              </a:rPr>
              <a:t>. Praha: Europa-Sobotáles, 2004. ISBN 80-86706-09-5</a:t>
            </a: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4"/>
              </a:rPr>
              <a:t>http://www.almakmakina.net/hakkimizda/</a:t>
            </a:r>
            <a:endParaRPr lang="cs-CZ" sz="1800" b="0" i="0" dirty="0">
              <a:solidFill>
                <a:srgbClr val="212529"/>
              </a:solidFill>
              <a:effectLst/>
            </a:endParaRP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5"/>
              </a:rPr>
              <a:t>https://dnepr.info/uk/news/chp-dubovik-predlagaet-metalloprokat-izgotovlennyj-po-peredovym-tehnologiyam/</a:t>
            </a:r>
            <a:r>
              <a:rPr lang="cs-CZ" sz="1800" b="0" i="0" dirty="0">
                <a:solidFill>
                  <a:srgbClr val="212529"/>
                </a:solidFill>
                <a:effectLst/>
              </a:rPr>
              <a:t> </a:t>
            </a: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6"/>
              </a:rPr>
              <a:t>http://www.a-one-seimitsu.co.jp/20210820.pdf</a:t>
            </a:r>
            <a:r>
              <a:rPr lang="cs-CZ" sz="1800" b="0" i="0" dirty="0">
                <a:solidFill>
                  <a:srgbClr val="212529"/>
                </a:solidFill>
                <a:effectLst/>
              </a:rPr>
              <a:t>  </a:t>
            </a: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7"/>
              </a:rPr>
              <a:t>https://www.justdial.com/Gonda/HSS-Cutting-Tools?hheader=1&amp;hdtext=Recommended%20Products&amp;srcterm=HSS-Cutting-Tools</a:t>
            </a:r>
            <a:r>
              <a:rPr lang="cs-CZ" sz="1800" b="0" i="0" dirty="0">
                <a:solidFill>
                  <a:srgbClr val="212529"/>
                </a:solidFill>
                <a:effectLst/>
              </a:rPr>
              <a:t> </a:t>
            </a: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8"/>
              </a:rPr>
              <a:t>https://dutch.alibaba.com/product-detail/cast-iron-pig-iron-rawiron-steelmaking-60266609762.html</a:t>
            </a:r>
            <a:r>
              <a:rPr lang="cs-CZ" sz="1800" b="0" i="0" dirty="0">
                <a:solidFill>
                  <a:srgbClr val="212529"/>
                </a:solidFill>
                <a:effectLst/>
              </a:rPr>
              <a:t> </a:t>
            </a: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9"/>
              </a:rPr>
              <a:t>https://spanish.alibaba.com/product-detail/met-si-metal-silicon-3303-1600229724728.html</a:t>
            </a:r>
            <a:r>
              <a:rPr lang="cs-CZ" sz="1800" b="0" i="0" dirty="0">
                <a:solidFill>
                  <a:srgbClr val="212529"/>
                </a:solidFill>
                <a:effectLst/>
              </a:rPr>
              <a:t> </a:t>
            </a:r>
          </a:p>
          <a:p>
            <a:pPr>
              <a:buClr>
                <a:srgbClr val="98141B"/>
              </a:buClr>
              <a:buFont typeface="Wingdings" panose="05000000000000000000" pitchFamily="2" charset="2"/>
              <a:buChar char="ü"/>
            </a:pPr>
            <a:r>
              <a:rPr lang="it-IT" sz="1800" b="0" i="0" dirty="0">
                <a:solidFill>
                  <a:srgbClr val="212529"/>
                </a:solidFill>
                <a:effectLst/>
              </a:rPr>
              <a:t>[online]. [cit. 2021-9-6]. Dostupné z: https://eshop.wuerth.de/Produktkategorien/DIN-103-Stahl-5-blank/14013512122501.cyid/1401.cgid/de/DE/EUR/</a:t>
            </a:r>
            <a:r>
              <a:rPr lang="cs-CZ" sz="1800" b="0" i="0" dirty="0">
                <a:solidFill>
                  <a:srgbClr val="212529"/>
                </a:solidFill>
                <a:effectLst/>
              </a:rPr>
              <a:t>  </a:t>
            </a: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10"/>
              </a:rPr>
              <a:t>https://novaenergyecco.com/</a:t>
            </a:r>
            <a:endParaRPr lang="cs-CZ" sz="1800" b="0" i="0" dirty="0">
              <a:solidFill>
                <a:srgbClr val="212529"/>
              </a:solidFill>
              <a:effectLst/>
            </a:endParaRP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11"/>
              </a:rPr>
              <a:t>https://www.vykov.cz/produkt/ceske-budejovice/ocelovy-profil-t-25x25x3-5-s235jr</a:t>
            </a:r>
            <a:r>
              <a:rPr lang="cs-CZ" sz="1800" b="0" i="0" dirty="0">
                <a:solidFill>
                  <a:srgbClr val="212529"/>
                </a:solidFill>
                <a:effectLst/>
              </a:rPr>
              <a:t> </a:t>
            </a:r>
            <a:endParaRPr lang="cs-CZ" b="0" i="0" dirty="0">
              <a:solidFill>
                <a:srgbClr val="212529"/>
              </a:solidFill>
              <a:effectLst/>
            </a:endParaRPr>
          </a:p>
        </p:txBody>
      </p:sp>
      <p:sp>
        <p:nvSpPr>
          <p:cNvPr id="5" name="Zástupný symbol pro číslo snímku 4">
            <a:extLst>
              <a:ext uri="{FF2B5EF4-FFF2-40B4-BE49-F238E27FC236}">
                <a16:creationId xmlns:a16="http://schemas.microsoft.com/office/drawing/2014/main" id="{1540B9A9-07B0-4C94-9E14-97F8F2B37CBD}"/>
              </a:ext>
            </a:extLst>
          </p:cNvPr>
          <p:cNvSpPr>
            <a:spLocks noGrp="1"/>
          </p:cNvSpPr>
          <p:nvPr>
            <p:ph type="sldNum" sz="quarter" idx="12"/>
          </p:nvPr>
        </p:nvSpPr>
        <p:spPr/>
        <p:txBody>
          <a:bodyPr/>
          <a:lstStyle/>
          <a:p>
            <a:pPr>
              <a:defRPr/>
            </a:pPr>
            <a:fld id="{8B7A71C2-0F8F-7841-B85A-445BD80B66CF}" type="slidenum">
              <a:rPr lang="sk-SK" altLang="cs-CZ" smtClean="0"/>
              <a:pPr>
                <a:defRPr/>
              </a:pPr>
              <a:t>37</a:t>
            </a:fld>
            <a:r>
              <a:rPr lang="sk-SK" altLang="cs-CZ"/>
              <a:t>/38</a:t>
            </a:r>
            <a:endParaRPr lang="sk-SK" altLang="cs-CZ" dirty="0"/>
          </a:p>
        </p:txBody>
      </p:sp>
    </p:spTree>
    <p:extLst>
      <p:ext uri="{BB962C8B-B14F-4D97-AF65-F5344CB8AC3E}">
        <p14:creationId xmlns:p14="http://schemas.microsoft.com/office/powerpoint/2010/main" val="3037942464"/>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Zdroje obrázků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38</a:t>
            </a:fld>
            <a:fld id="{31E77A96-41B8-48BF-B2E4-2BF7EFD47B93}" type="slidenum">
              <a:rPr lang="cs-CZ" sz="1400" i="1">
                <a:solidFill>
                  <a:schemeClr val="bg1"/>
                </a:solidFill>
                <a:latin typeface="+mn-lt"/>
              </a:rPr>
              <a:t>38</a:t>
            </a:fld>
            <a:fld id="{97BBEA7B-813E-4FC7-ADFD-C970B934FBBD}" type="slidenum">
              <a:rPr lang="cs-CZ" sz="1400" i="1">
                <a:solidFill>
                  <a:schemeClr val="bg1"/>
                </a:solidFill>
                <a:latin typeface="+mn-lt"/>
              </a:rPr>
              <a:t>38</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normAutofit/>
          </a:bodyPr>
          <a:lstStyle/>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4"/>
              </a:rPr>
              <a:t>https://discount.onlinestores2021.ru/category?name=okroglo%20svetlo%20vle%C4%8Deno%20%C5%BEelezo%204mm</a:t>
            </a:r>
            <a:endParaRPr lang="cs-CZ" sz="1800" b="0" i="0" dirty="0">
              <a:solidFill>
                <a:srgbClr val="212529"/>
              </a:solidFill>
              <a:effectLst/>
            </a:endParaRP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5"/>
              </a:rPr>
              <a:t>https://www.alibaba.com/countrysearch/CN/24-metal-pipe.html</a:t>
            </a:r>
            <a:r>
              <a:rPr lang="cs-CZ" sz="1800" b="0" i="0" dirty="0">
                <a:solidFill>
                  <a:srgbClr val="212529"/>
                </a:solidFill>
                <a:effectLst/>
              </a:rPr>
              <a:t> </a:t>
            </a: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6"/>
              </a:rPr>
              <a:t>https://www.maptechsal.com/index.php?main_page=product_info&amp;products_id=325665</a:t>
            </a:r>
            <a:endParaRPr lang="cs-CZ" sz="1800" b="0" i="0" dirty="0">
              <a:solidFill>
                <a:srgbClr val="212529"/>
              </a:solidFill>
              <a:effectLst/>
            </a:endParaRP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7"/>
              </a:rPr>
              <a:t>https://www.nejlevnejsicihly.cz/eshop/produkt/196-kari-sit-ferona-4mm-10x10-3x2m.html#desc</a:t>
            </a:r>
            <a:r>
              <a:rPr lang="cs-CZ" sz="1800" b="0" i="0" dirty="0">
                <a:solidFill>
                  <a:srgbClr val="212529"/>
                </a:solidFill>
                <a:effectLst/>
              </a:rPr>
              <a:t> </a:t>
            </a:r>
          </a:p>
          <a:p>
            <a:pPr>
              <a:buClr>
                <a:srgbClr val="98141B"/>
              </a:buClr>
              <a:buFont typeface="Wingdings" panose="05000000000000000000" pitchFamily="2" charset="2"/>
              <a:buChar char="ü"/>
            </a:pPr>
            <a:r>
              <a:rPr lang="it-IT" sz="1800" b="0" i="0" dirty="0">
                <a:solidFill>
                  <a:srgbClr val="212529"/>
                </a:solidFill>
                <a:effectLst/>
              </a:rPr>
              <a:t>[online]. [cit. 2021-9-6]. Dostupné z: </a:t>
            </a:r>
            <a:r>
              <a:rPr lang="it-IT" sz="1800" b="0" i="0" dirty="0">
                <a:solidFill>
                  <a:srgbClr val="212529"/>
                </a:solidFill>
                <a:effectLst/>
                <a:hlinkClick r:id="rId8"/>
              </a:rPr>
              <a:t>https://www.jenprocestovatele.cz/fakta-o-eiffelovo-vezi-co-jste-mozna-nevedeli-o-oblibene-turisticke-atrakci/</a:t>
            </a:r>
            <a:r>
              <a:rPr lang="cs-CZ" sz="1800" b="0" i="0" dirty="0">
                <a:solidFill>
                  <a:srgbClr val="212529"/>
                </a:solidFill>
                <a:effectLst/>
              </a:rPr>
              <a:t> </a:t>
            </a:r>
          </a:p>
          <a:p>
            <a:pPr>
              <a:buClr>
                <a:srgbClr val="98141B"/>
              </a:buClr>
              <a:buFont typeface="Wingdings" panose="05000000000000000000" pitchFamily="2" charset="2"/>
              <a:buChar char="ü"/>
            </a:pPr>
            <a:r>
              <a:rPr lang="cs-CZ" sz="1800" b="0" i="0" dirty="0">
                <a:solidFill>
                  <a:schemeClr val="tx1"/>
                </a:solidFill>
                <a:effectLst/>
              </a:rPr>
              <a:t>ČSN EN 10 020: Definice a rozdělení ocelí. Ostrava: 2000</a:t>
            </a:r>
          </a:p>
          <a:p>
            <a:pPr>
              <a:buClr>
                <a:srgbClr val="98141B"/>
              </a:buClr>
              <a:buFont typeface="Wingdings" panose="05000000000000000000" pitchFamily="2" charset="2"/>
              <a:buChar char="ü"/>
            </a:pPr>
            <a:r>
              <a:rPr lang="cs-CZ" sz="1800" dirty="0"/>
              <a:t>ČSN EN 10 027 – 1: Systémy označování ocelí – Část 1: Stavba značek oceli. Brusel: 2016</a:t>
            </a:r>
          </a:p>
          <a:p>
            <a:pPr>
              <a:buClr>
                <a:srgbClr val="98141B"/>
              </a:buClr>
              <a:buFont typeface="Wingdings" panose="05000000000000000000" pitchFamily="2" charset="2"/>
              <a:buChar char="ü"/>
            </a:pPr>
            <a:r>
              <a:rPr lang="cs-CZ" sz="1800" b="0" i="0" dirty="0">
                <a:solidFill>
                  <a:schemeClr val="tx1"/>
                </a:solidFill>
                <a:effectLst/>
              </a:rPr>
              <a:t>ČSN EN 10 027 – 2</a:t>
            </a:r>
            <a:r>
              <a:rPr lang="cs-CZ" sz="1800" dirty="0"/>
              <a:t>: Systémy označování ocelí – Část 2: Systém číselného označování. Brusel: 1994</a:t>
            </a:r>
            <a:endParaRPr lang="cs-CZ" sz="1800" b="0" i="0" dirty="0">
              <a:solidFill>
                <a:schemeClr val="tx1"/>
              </a:solidFill>
              <a:effectLst/>
            </a:endParaRPr>
          </a:p>
          <a:p>
            <a:pPr marL="0" indent="0">
              <a:buNone/>
            </a:pPr>
            <a:endParaRPr lang="cs-CZ" sz="1800" dirty="0">
              <a:solidFill>
                <a:srgbClr val="FF0000"/>
              </a:solidFill>
            </a:endParaRPr>
          </a:p>
        </p:txBody>
      </p:sp>
      <p:sp>
        <p:nvSpPr>
          <p:cNvPr id="5" name="Zástupný symbol pro číslo snímku 4">
            <a:extLst>
              <a:ext uri="{FF2B5EF4-FFF2-40B4-BE49-F238E27FC236}">
                <a16:creationId xmlns:a16="http://schemas.microsoft.com/office/drawing/2014/main" id="{EA14A047-D852-4F4E-BACD-5DB4A5B6AE7A}"/>
              </a:ext>
            </a:extLst>
          </p:cNvPr>
          <p:cNvSpPr>
            <a:spLocks noGrp="1"/>
          </p:cNvSpPr>
          <p:nvPr>
            <p:ph type="sldNum" sz="quarter" idx="12"/>
          </p:nvPr>
        </p:nvSpPr>
        <p:spPr/>
        <p:txBody>
          <a:bodyPr/>
          <a:lstStyle/>
          <a:p>
            <a:pPr>
              <a:defRPr/>
            </a:pPr>
            <a:fld id="{8B7A71C2-0F8F-7841-B85A-445BD80B66CF}" type="slidenum">
              <a:rPr lang="sk-SK" altLang="cs-CZ" smtClean="0"/>
              <a:pPr>
                <a:defRPr/>
              </a:pPr>
              <a:t>38</a:t>
            </a:fld>
            <a:r>
              <a:rPr lang="sk-SK" altLang="cs-CZ"/>
              <a:t>/38</a:t>
            </a:r>
            <a:endParaRPr lang="sk-SK" altLang="cs-CZ" dirty="0"/>
          </a:p>
        </p:txBody>
      </p:sp>
    </p:spTree>
    <p:extLst>
      <p:ext uri="{BB962C8B-B14F-4D97-AF65-F5344CB8AC3E}">
        <p14:creationId xmlns:p14="http://schemas.microsoft.com/office/powerpoint/2010/main" val="691472459"/>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Obsah přísad v legovaných ocelích</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4</a:t>
            </a:fld>
            <a:fld id="{31E77A96-41B8-48BF-B2E4-2BF7EFD47B93}" type="slidenum">
              <a:rPr lang="cs-CZ" sz="1400" i="1">
                <a:solidFill>
                  <a:schemeClr val="bg1"/>
                </a:solidFill>
                <a:latin typeface="+mn-lt"/>
              </a:rPr>
              <a:t>4</a:t>
            </a:fld>
            <a:fld id="{97BBEA7B-813E-4FC7-ADFD-C970B934FBBD}" type="slidenum">
              <a:rPr lang="cs-CZ" sz="1400" i="1">
                <a:solidFill>
                  <a:schemeClr val="bg1"/>
                </a:solidFill>
                <a:latin typeface="+mn-lt"/>
              </a:rPr>
              <a:t>4</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normAutofit/>
          </a:bodyPr>
          <a:lstStyle/>
          <a:p>
            <a:pPr marL="0" algn="l" rtl="0" eaLnBrk="1" fontAlgn="t" latinLnBrk="0" hangingPunct="1">
              <a:spcBef>
                <a:spcPts val="0"/>
              </a:spcBef>
              <a:spcAft>
                <a:spcPts val="0"/>
              </a:spcAft>
            </a:pPr>
            <a:r>
              <a:rPr lang="cs-CZ" sz="1800" b="1" i="0" u="none" strike="noStrike" kern="1200" dirty="0">
                <a:solidFill>
                  <a:srgbClr val="FFFFFF"/>
                </a:solidFill>
                <a:effectLst/>
                <a:latin typeface="Calibri" panose="020F0502020204030204" pitchFamily="34" charset="0"/>
              </a:rPr>
              <a:t>Přísada</a:t>
            </a:r>
            <a:endParaRPr lang="cs-CZ"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cs-CZ" sz="1800" b="1" i="0" u="none" strike="noStrike" kern="1200" dirty="0">
                <a:solidFill>
                  <a:srgbClr val="FFFFFF"/>
                </a:solidFill>
                <a:effectLst/>
                <a:latin typeface="Calibri" panose="020F0502020204030204" pitchFamily="34" charset="0"/>
              </a:rPr>
              <a:t>Obsah min. (%)</a:t>
            </a:r>
            <a:endParaRPr lang="cs-CZ" sz="1800" b="0" i="0" u="none" strike="noStrike" dirty="0">
              <a:effectLst/>
              <a:latin typeface="Arial" panose="020B0604020202020204" pitchFamily="34" charset="0"/>
            </a:endParaRPr>
          </a:p>
          <a:p>
            <a:pPr marL="0" indent="0">
              <a:buNone/>
            </a:pPr>
            <a:endParaRPr lang="cs-CZ" altLang="cs-CZ" sz="2400" dirty="0"/>
          </a:p>
        </p:txBody>
      </p:sp>
      <p:graphicFrame>
        <p:nvGraphicFramePr>
          <p:cNvPr id="10" name="Tabulka 5">
            <a:extLst>
              <a:ext uri="{FF2B5EF4-FFF2-40B4-BE49-F238E27FC236}">
                <a16:creationId xmlns:a16="http://schemas.microsoft.com/office/drawing/2014/main" id="{223F4493-812D-4F73-A668-4A1563E66D5A}"/>
              </a:ext>
            </a:extLst>
          </p:cNvPr>
          <p:cNvGraphicFramePr>
            <a:graphicFrameLocks noGrp="1"/>
          </p:cNvGraphicFramePr>
          <p:nvPr>
            <p:extLst>
              <p:ext uri="{D42A27DB-BD31-4B8C-83A1-F6EECF244321}">
                <p14:modId xmlns:p14="http://schemas.microsoft.com/office/powerpoint/2010/main" val="718883638"/>
              </p:ext>
            </p:extLst>
          </p:nvPr>
        </p:nvGraphicFramePr>
        <p:xfrm>
          <a:off x="898662" y="1348504"/>
          <a:ext cx="4906252" cy="2077402"/>
        </p:xfrm>
        <a:graphic>
          <a:graphicData uri="http://schemas.openxmlformats.org/drawingml/2006/table">
            <a:tbl>
              <a:tblPr firstRow="1" bandRow="1">
                <a:tableStyleId>{5940675A-B579-460E-94D1-54222C63F5DA}</a:tableStyleId>
              </a:tblPr>
              <a:tblGrid>
                <a:gridCol w="1168681">
                  <a:extLst>
                    <a:ext uri="{9D8B030D-6E8A-4147-A177-3AD203B41FA5}">
                      <a16:colId xmlns:a16="http://schemas.microsoft.com/office/drawing/2014/main" val="3312681111"/>
                    </a:ext>
                  </a:extLst>
                </a:gridCol>
                <a:gridCol w="1246364">
                  <a:extLst>
                    <a:ext uri="{9D8B030D-6E8A-4147-A177-3AD203B41FA5}">
                      <a16:colId xmlns:a16="http://schemas.microsoft.com/office/drawing/2014/main" val="1259357966"/>
                    </a:ext>
                  </a:extLst>
                </a:gridCol>
                <a:gridCol w="1292446">
                  <a:extLst>
                    <a:ext uri="{9D8B030D-6E8A-4147-A177-3AD203B41FA5}">
                      <a16:colId xmlns:a16="http://schemas.microsoft.com/office/drawing/2014/main" val="3276124956"/>
                    </a:ext>
                  </a:extLst>
                </a:gridCol>
                <a:gridCol w="1198761">
                  <a:extLst>
                    <a:ext uri="{9D8B030D-6E8A-4147-A177-3AD203B41FA5}">
                      <a16:colId xmlns:a16="http://schemas.microsoft.com/office/drawing/2014/main" val="3496582991"/>
                    </a:ext>
                  </a:extLst>
                </a:gridCol>
              </a:tblGrid>
              <a:tr h="553402">
                <a:tc>
                  <a:txBody>
                    <a:bodyPr/>
                    <a:lstStyle/>
                    <a:p>
                      <a:pPr algn="ctr"/>
                      <a:r>
                        <a:rPr lang="cs-CZ" sz="1400" b="1" dirty="0"/>
                        <a:t>Přísada</a:t>
                      </a:r>
                    </a:p>
                  </a:txBody>
                  <a:tcPr>
                    <a:solidFill>
                      <a:schemeClr val="bg1">
                        <a:lumMod val="75000"/>
                      </a:schemeClr>
                    </a:solidFill>
                  </a:tcPr>
                </a:tc>
                <a:tc>
                  <a:txBody>
                    <a:bodyPr/>
                    <a:lstStyle/>
                    <a:p>
                      <a:pPr algn="ctr"/>
                      <a:r>
                        <a:rPr lang="cs-CZ" sz="1400" b="1" dirty="0"/>
                        <a:t>Obsah min. (%)</a:t>
                      </a:r>
                    </a:p>
                  </a:txBody>
                  <a:tcPr>
                    <a:solidFill>
                      <a:schemeClr val="bg1">
                        <a:lumMod val="75000"/>
                      </a:schemeClr>
                    </a:solidFill>
                  </a:tcPr>
                </a:tc>
                <a:tc>
                  <a:txBody>
                    <a:bodyPr/>
                    <a:lstStyle/>
                    <a:p>
                      <a:pPr algn="ctr"/>
                      <a:r>
                        <a:rPr lang="cs-CZ" sz="1400" b="1" dirty="0"/>
                        <a:t>Přísada</a:t>
                      </a:r>
                    </a:p>
                  </a:txBody>
                  <a:tcPr>
                    <a:solidFill>
                      <a:schemeClr val="bg1">
                        <a:lumMod val="75000"/>
                      </a:schemeClr>
                    </a:solidFill>
                  </a:tcPr>
                </a:tc>
                <a:tc>
                  <a:txBody>
                    <a:bodyPr/>
                    <a:lstStyle/>
                    <a:p>
                      <a:pPr algn="ctr"/>
                      <a:r>
                        <a:rPr lang="cs-CZ" sz="1400" b="1" dirty="0"/>
                        <a:t>Obsah min. (%)</a:t>
                      </a:r>
                    </a:p>
                  </a:txBody>
                  <a:tcPr>
                    <a:solidFill>
                      <a:schemeClr val="bg1">
                        <a:lumMod val="75000"/>
                      </a:schemeClr>
                    </a:solidFill>
                  </a:tcPr>
                </a:tc>
                <a:extLst>
                  <a:ext uri="{0D108BD9-81ED-4DB2-BD59-A6C34878D82A}">
                    <a16:rowId xmlns:a16="http://schemas.microsoft.com/office/drawing/2014/main" val="1069227415"/>
                  </a:ext>
                </a:extLst>
              </a:tr>
              <a:tr h="280800">
                <a:tc>
                  <a:txBody>
                    <a:bodyPr/>
                    <a:lstStyle/>
                    <a:p>
                      <a:pPr algn="ctr"/>
                      <a:r>
                        <a:rPr lang="cs-CZ" sz="1400" dirty="0"/>
                        <a:t>Mangan</a:t>
                      </a:r>
                    </a:p>
                  </a:txBody>
                  <a:tcPr>
                    <a:solidFill>
                      <a:schemeClr val="bg1">
                        <a:lumMod val="95000"/>
                      </a:schemeClr>
                    </a:solidFill>
                  </a:tcPr>
                </a:tc>
                <a:tc>
                  <a:txBody>
                    <a:bodyPr/>
                    <a:lstStyle/>
                    <a:p>
                      <a:pPr algn="ctr"/>
                      <a:r>
                        <a:rPr lang="cs-CZ" sz="1400" dirty="0"/>
                        <a:t>0,9</a:t>
                      </a:r>
                    </a:p>
                  </a:txBody>
                  <a:tcPr/>
                </a:tc>
                <a:tc>
                  <a:txBody>
                    <a:bodyPr/>
                    <a:lstStyle/>
                    <a:p>
                      <a:pPr algn="ctr"/>
                      <a:r>
                        <a:rPr lang="cs-CZ" sz="1400" dirty="0"/>
                        <a:t>Kobalt</a:t>
                      </a:r>
                    </a:p>
                  </a:txBody>
                  <a:tcPr>
                    <a:solidFill>
                      <a:schemeClr val="bg1">
                        <a:lumMod val="95000"/>
                      </a:schemeClr>
                    </a:solidFill>
                  </a:tcPr>
                </a:tc>
                <a:tc>
                  <a:txBody>
                    <a:bodyPr/>
                    <a:lstStyle/>
                    <a:p>
                      <a:pPr algn="ctr"/>
                      <a:r>
                        <a:rPr lang="cs-CZ" sz="1400" dirty="0"/>
                        <a:t>0,2</a:t>
                      </a:r>
                    </a:p>
                  </a:txBody>
                  <a:tcPr/>
                </a:tc>
                <a:extLst>
                  <a:ext uri="{0D108BD9-81ED-4DB2-BD59-A6C34878D82A}">
                    <a16:rowId xmlns:a16="http://schemas.microsoft.com/office/drawing/2014/main" val="3749510661"/>
                  </a:ext>
                </a:extLst>
              </a:tr>
              <a:tr h="280800">
                <a:tc>
                  <a:txBody>
                    <a:bodyPr/>
                    <a:lstStyle/>
                    <a:p>
                      <a:pPr algn="ctr"/>
                      <a:r>
                        <a:rPr lang="cs-CZ" sz="1400" dirty="0"/>
                        <a:t>Křemík</a:t>
                      </a:r>
                    </a:p>
                  </a:txBody>
                  <a:tcPr>
                    <a:solidFill>
                      <a:schemeClr val="bg1">
                        <a:lumMod val="95000"/>
                      </a:schemeClr>
                    </a:solidFill>
                  </a:tcPr>
                </a:tc>
                <a:tc>
                  <a:txBody>
                    <a:bodyPr/>
                    <a:lstStyle/>
                    <a:p>
                      <a:pPr algn="ctr"/>
                      <a:r>
                        <a:rPr lang="cs-CZ" sz="1400" dirty="0"/>
                        <a:t>0,5</a:t>
                      </a:r>
                    </a:p>
                  </a:txBody>
                  <a:tcPr/>
                </a:tc>
                <a:tc>
                  <a:txBody>
                    <a:bodyPr/>
                    <a:lstStyle/>
                    <a:p>
                      <a:pPr algn="ctr"/>
                      <a:r>
                        <a:rPr lang="cs-CZ" sz="1400" dirty="0"/>
                        <a:t>Molybden</a:t>
                      </a:r>
                    </a:p>
                  </a:txBody>
                  <a:tcPr>
                    <a:solidFill>
                      <a:schemeClr val="bg1">
                        <a:lumMod val="95000"/>
                      </a:schemeClr>
                    </a:solidFill>
                  </a:tcPr>
                </a:tc>
                <a:tc>
                  <a:txBody>
                    <a:bodyPr/>
                    <a:lstStyle/>
                    <a:p>
                      <a:pPr algn="ctr"/>
                      <a:r>
                        <a:rPr lang="cs-CZ" sz="1400" dirty="0"/>
                        <a:t>0,1</a:t>
                      </a:r>
                    </a:p>
                  </a:txBody>
                  <a:tcPr/>
                </a:tc>
                <a:extLst>
                  <a:ext uri="{0D108BD9-81ED-4DB2-BD59-A6C34878D82A}">
                    <a16:rowId xmlns:a16="http://schemas.microsoft.com/office/drawing/2014/main" val="4215677917"/>
                  </a:ext>
                </a:extLst>
              </a:tr>
              <a:tr h="280800">
                <a:tc>
                  <a:txBody>
                    <a:bodyPr/>
                    <a:lstStyle/>
                    <a:p>
                      <a:pPr algn="ctr"/>
                      <a:r>
                        <a:rPr lang="cs-CZ" sz="1400" dirty="0"/>
                        <a:t>Nikl</a:t>
                      </a:r>
                    </a:p>
                  </a:txBody>
                  <a:tcPr>
                    <a:solidFill>
                      <a:schemeClr val="bg1">
                        <a:lumMod val="95000"/>
                      </a:schemeClr>
                    </a:solidFill>
                  </a:tcPr>
                </a:tc>
                <a:tc>
                  <a:txBody>
                    <a:bodyPr/>
                    <a:lstStyle/>
                    <a:p>
                      <a:pPr algn="ctr"/>
                      <a:r>
                        <a:rPr lang="cs-CZ" sz="1400" dirty="0"/>
                        <a:t>0,5</a:t>
                      </a:r>
                    </a:p>
                  </a:txBody>
                  <a:tcPr/>
                </a:tc>
                <a:tc>
                  <a:txBody>
                    <a:bodyPr/>
                    <a:lstStyle/>
                    <a:p>
                      <a:pPr algn="ctr"/>
                      <a:r>
                        <a:rPr lang="cs-CZ" sz="1400" dirty="0"/>
                        <a:t>Vanad</a:t>
                      </a:r>
                    </a:p>
                  </a:txBody>
                  <a:tcPr>
                    <a:solidFill>
                      <a:schemeClr val="bg1">
                        <a:lumMod val="95000"/>
                      </a:schemeClr>
                    </a:solidFill>
                  </a:tcPr>
                </a:tc>
                <a:tc>
                  <a:txBody>
                    <a:bodyPr/>
                    <a:lstStyle/>
                    <a:p>
                      <a:pPr algn="ctr"/>
                      <a:r>
                        <a:rPr lang="cs-CZ" sz="1400" dirty="0"/>
                        <a:t>0,1</a:t>
                      </a:r>
                    </a:p>
                  </a:txBody>
                  <a:tcPr/>
                </a:tc>
                <a:extLst>
                  <a:ext uri="{0D108BD9-81ED-4DB2-BD59-A6C34878D82A}">
                    <a16:rowId xmlns:a16="http://schemas.microsoft.com/office/drawing/2014/main" val="3270012457"/>
                  </a:ext>
                </a:extLst>
              </a:tr>
              <a:tr h="280800">
                <a:tc>
                  <a:txBody>
                    <a:bodyPr/>
                    <a:lstStyle/>
                    <a:p>
                      <a:pPr algn="ctr"/>
                      <a:r>
                        <a:rPr lang="cs-CZ" sz="1400" dirty="0"/>
                        <a:t>Chrom </a:t>
                      </a:r>
                    </a:p>
                  </a:txBody>
                  <a:tcPr>
                    <a:solidFill>
                      <a:schemeClr val="bg1">
                        <a:lumMod val="95000"/>
                      </a:schemeClr>
                    </a:solidFill>
                  </a:tcPr>
                </a:tc>
                <a:tc>
                  <a:txBody>
                    <a:bodyPr/>
                    <a:lstStyle/>
                    <a:p>
                      <a:pPr algn="ctr"/>
                      <a:r>
                        <a:rPr lang="cs-CZ" sz="1400" dirty="0"/>
                        <a:t>0,3</a:t>
                      </a:r>
                    </a:p>
                  </a:txBody>
                  <a:tcPr/>
                </a:tc>
                <a:tc>
                  <a:txBody>
                    <a:bodyPr/>
                    <a:lstStyle/>
                    <a:p>
                      <a:pPr algn="ctr"/>
                      <a:r>
                        <a:rPr lang="cs-CZ" sz="1400" dirty="0"/>
                        <a:t>Titan</a:t>
                      </a:r>
                    </a:p>
                  </a:txBody>
                  <a:tcPr>
                    <a:solidFill>
                      <a:schemeClr val="bg1">
                        <a:lumMod val="95000"/>
                      </a:schemeClr>
                    </a:solidFill>
                  </a:tcPr>
                </a:tc>
                <a:tc>
                  <a:txBody>
                    <a:bodyPr/>
                    <a:lstStyle/>
                    <a:p>
                      <a:pPr algn="ctr"/>
                      <a:r>
                        <a:rPr lang="cs-CZ" sz="1400" dirty="0"/>
                        <a:t>0,1</a:t>
                      </a:r>
                    </a:p>
                  </a:txBody>
                  <a:tcPr/>
                </a:tc>
                <a:extLst>
                  <a:ext uri="{0D108BD9-81ED-4DB2-BD59-A6C34878D82A}">
                    <a16:rowId xmlns:a16="http://schemas.microsoft.com/office/drawing/2014/main" val="3691025341"/>
                  </a:ext>
                </a:extLst>
              </a:tr>
              <a:tr h="280800">
                <a:tc>
                  <a:txBody>
                    <a:bodyPr/>
                    <a:lstStyle/>
                    <a:p>
                      <a:pPr algn="ctr"/>
                      <a:r>
                        <a:rPr lang="cs-CZ" sz="1400" dirty="0"/>
                        <a:t>Wolfram</a:t>
                      </a:r>
                    </a:p>
                  </a:txBody>
                  <a:tcPr>
                    <a:solidFill>
                      <a:schemeClr val="bg1">
                        <a:lumMod val="95000"/>
                      </a:schemeClr>
                    </a:solidFill>
                  </a:tcPr>
                </a:tc>
                <a:tc>
                  <a:txBody>
                    <a:bodyPr/>
                    <a:lstStyle/>
                    <a:p>
                      <a:pPr algn="ctr"/>
                      <a:r>
                        <a:rPr lang="cs-CZ" sz="1400" dirty="0"/>
                        <a:t>0,2</a:t>
                      </a:r>
                    </a:p>
                  </a:txBody>
                  <a:tcPr/>
                </a:tc>
                <a:tc>
                  <a:txBody>
                    <a:bodyPr/>
                    <a:lstStyle/>
                    <a:p>
                      <a:pPr algn="ctr"/>
                      <a:r>
                        <a:rPr lang="cs-CZ" sz="1400" dirty="0"/>
                        <a:t>Hliník</a:t>
                      </a:r>
                    </a:p>
                  </a:txBody>
                  <a:tcPr>
                    <a:solidFill>
                      <a:schemeClr val="bg1">
                        <a:lumMod val="95000"/>
                      </a:schemeClr>
                    </a:solidFill>
                  </a:tcPr>
                </a:tc>
                <a:tc>
                  <a:txBody>
                    <a:bodyPr/>
                    <a:lstStyle/>
                    <a:p>
                      <a:pPr algn="ctr"/>
                      <a:r>
                        <a:rPr lang="cs-CZ" sz="1400" dirty="0"/>
                        <a:t>0,1</a:t>
                      </a:r>
                    </a:p>
                  </a:txBody>
                  <a:tcPr/>
                </a:tc>
                <a:extLst>
                  <a:ext uri="{0D108BD9-81ED-4DB2-BD59-A6C34878D82A}">
                    <a16:rowId xmlns:a16="http://schemas.microsoft.com/office/drawing/2014/main" val="3085044006"/>
                  </a:ext>
                </a:extLst>
              </a:tr>
            </a:tbl>
          </a:graphicData>
        </a:graphic>
      </p:graphicFrame>
      <p:sp>
        <p:nvSpPr>
          <p:cNvPr id="5" name="Zástupný symbol pro číslo snímku 4">
            <a:extLst>
              <a:ext uri="{FF2B5EF4-FFF2-40B4-BE49-F238E27FC236}">
                <a16:creationId xmlns:a16="http://schemas.microsoft.com/office/drawing/2014/main" id="{ED07F101-0A02-42A8-A375-EBE9BC86FBD1}"/>
              </a:ext>
            </a:extLst>
          </p:cNvPr>
          <p:cNvSpPr>
            <a:spLocks noGrp="1"/>
          </p:cNvSpPr>
          <p:nvPr>
            <p:ph type="sldNum" sz="quarter" idx="12"/>
          </p:nvPr>
        </p:nvSpPr>
        <p:spPr/>
        <p:txBody>
          <a:bodyPr/>
          <a:lstStyle/>
          <a:p>
            <a:pPr>
              <a:defRPr/>
            </a:pPr>
            <a:fld id="{8B7A71C2-0F8F-7841-B85A-445BD80B66CF}" type="slidenum">
              <a:rPr lang="sk-SK" altLang="cs-CZ" smtClean="0"/>
              <a:pPr>
                <a:defRPr/>
              </a:pPr>
              <a:t>4</a:t>
            </a:fld>
            <a:r>
              <a:rPr lang="sk-SK" altLang="cs-CZ"/>
              <a:t>/38</a:t>
            </a:r>
            <a:endParaRPr lang="sk-SK" altLang="cs-CZ" dirty="0"/>
          </a:p>
        </p:txBody>
      </p:sp>
      <p:pic>
        <p:nvPicPr>
          <p:cNvPr id="6" name="Obrázek 5">
            <a:extLst>
              <a:ext uri="{FF2B5EF4-FFF2-40B4-BE49-F238E27FC236}">
                <a16:creationId xmlns:a16="http://schemas.microsoft.com/office/drawing/2014/main" id="{6A7627D9-E15D-41CA-98C7-6EA5269D305F}"/>
              </a:ext>
            </a:extLst>
          </p:cNvPr>
          <p:cNvPicPr>
            <a:picLocks noChangeAspect="1"/>
          </p:cNvPicPr>
          <p:nvPr/>
        </p:nvPicPr>
        <p:blipFill>
          <a:blip r:embed="rId4"/>
          <a:stretch>
            <a:fillRect/>
          </a:stretch>
        </p:blipFill>
        <p:spPr>
          <a:xfrm>
            <a:off x="7828547" y="1213823"/>
            <a:ext cx="3649580" cy="2737185"/>
          </a:xfrm>
          <a:prstGeom prst="rect">
            <a:avLst/>
          </a:prstGeom>
        </p:spPr>
      </p:pic>
      <p:pic>
        <p:nvPicPr>
          <p:cNvPr id="8" name="Obrázek 7">
            <a:extLst>
              <a:ext uri="{FF2B5EF4-FFF2-40B4-BE49-F238E27FC236}">
                <a16:creationId xmlns:a16="http://schemas.microsoft.com/office/drawing/2014/main" id="{5A8F5064-977B-4625-8E63-9C04759E4791}"/>
              </a:ext>
            </a:extLst>
          </p:cNvPr>
          <p:cNvPicPr>
            <a:picLocks noChangeAspect="1"/>
          </p:cNvPicPr>
          <p:nvPr/>
        </p:nvPicPr>
        <p:blipFill>
          <a:blip r:embed="rId5"/>
          <a:stretch>
            <a:fillRect/>
          </a:stretch>
        </p:blipFill>
        <p:spPr>
          <a:xfrm>
            <a:off x="5345574" y="4006383"/>
            <a:ext cx="3234815" cy="2426111"/>
          </a:xfrm>
          <a:prstGeom prst="rect">
            <a:avLst/>
          </a:prstGeom>
        </p:spPr>
      </p:pic>
      <p:pic>
        <p:nvPicPr>
          <p:cNvPr id="9" name="Obrázek 8">
            <a:extLst>
              <a:ext uri="{FF2B5EF4-FFF2-40B4-BE49-F238E27FC236}">
                <a16:creationId xmlns:a16="http://schemas.microsoft.com/office/drawing/2014/main" id="{2EA0871D-B764-47E3-8C76-29B0799459B7}"/>
              </a:ext>
            </a:extLst>
          </p:cNvPr>
          <p:cNvPicPr>
            <a:picLocks noChangeAspect="1"/>
          </p:cNvPicPr>
          <p:nvPr/>
        </p:nvPicPr>
        <p:blipFill>
          <a:blip r:embed="rId6"/>
          <a:stretch>
            <a:fillRect/>
          </a:stretch>
        </p:blipFill>
        <p:spPr>
          <a:xfrm>
            <a:off x="1072342" y="4006383"/>
            <a:ext cx="3639166" cy="2426111"/>
          </a:xfrm>
          <a:prstGeom prst="rect">
            <a:avLst/>
          </a:prstGeom>
        </p:spPr>
      </p:pic>
    </p:spTree>
    <p:extLst>
      <p:ext uri="{BB962C8B-B14F-4D97-AF65-F5344CB8AC3E}">
        <p14:creationId xmlns:p14="http://schemas.microsoft.com/office/powerpoint/2010/main" val="1238250849"/>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Charakteristika oceli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5</a:t>
            </a:fld>
            <a:fld id="{31E77A96-41B8-48BF-B2E4-2BF7EFD47B93}" type="slidenum">
              <a:rPr lang="cs-CZ" sz="1400" i="1">
                <a:solidFill>
                  <a:schemeClr val="bg1"/>
                </a:solidFill>
                <a:latin typeface="+mn-lt"/>
              </a:rPr>
              <a:t>5</a:t>
            </a:fld>
            <a:fld id="{97BBEA7B-813E-4FC7-ADFD-C970B934FBBD}" type="slidenum">
              <a:rPr lang="cs-CZ" sz="1400" i="1">
                <a:solidFill>
                  <a:schemeClr val="bg1"/>
                </a:solidFill>
                <a:latin typeface="+mn-lt"/>
              </a:rPr>
              <a:t>5</a:t>
            </a:fld>
            <a:endParaRPr lang="cs-CZ" sz="1400" i="1" dirty="0">
              <a:solidFill>
                <a:schemeClr val="bg1"/>
              </a:solidFill>
              <a:latin typeface="+mn-lt"/>
            </a:endParaRPr>
          </a:p>
        </p:txBody>
      </p:sp>
      <p:sp>
        <p:nvSpPr>
          <p:cNvPr id="12" name="Zástupný symbol pro obsah 2">
            <a:extLst>
              <a:ext uri="{FF2B5EF4-FFF2-40B4-BE49-F238E27FC236}">
                <a16:creationId xmlns:a16="http://schemas.microsoft.com/office/drawing/2014/main" id="{A5B39AFD-505D-4DBE-9AE9-7508EC3A0111}"/>
              </a:ext>
            </a:extLst>
          </p:cNvPr>
          <p:cNvSpPr>
            <a:spLocks noGrp="1" noChangeArrowheads="1"/>
          </p:cNvSpPr>
          <p:nvPr>
            <p:ph idx="1"/>
          </p:nvPr>
        </p:nvSpPr>
        <p:spPr>
          <a:xfrm>
            <a:off x="275304" y="965199"/>
            <a:ext cx="11641391" cy="5613401"/>
          </a:xfrm>
        </p:spPr>
        <p:txBody>
          <a:bodyPr>
            <a:normAutofit/>
          </a:bodyPr>
          <a:lstStyle/>
          <a:p>
            <a:pPr algn="just">
              <a:buClr>
                <a:srgbClr val="98141B"/>
              </a:buClr>
              <a:buFont typeface="Wingdings" panose="05000000000000000000" pitchFamily="2" charset="2"/>
              <a:buChar char="ü"/>
            </a:pPr>
            <a:r>
              <a:rPr lang="cs-CZ" altLang="cs-CZ" sz="1800" dirty="0"/>
              <a:t>Oceli lze zařadit mezi technické slitiny železa a obsahují celou řadu prvků, které ovlivňují jejich vlastnosti. Z hlediska vlivu prvků a jejich působení na vlastnosti ocelí je lze rozdělit následovně: </a:t>
            </a:r>
          </a:p>
          <a:p>
            <a:pPr lvl="1" algn="just">
              <a:buClr>
                <a:srgbClr val="98141B"/>
              </a:buClr>
              <a:buFont typeface="Wingdings" panose="05000000000000000000" pitchFamily="2" charset="2"/>
              <a:buChar char="Ø"/>
            </a:pPr>
            <a:r>
              <a:rPr lang="cs-CZ" altLang="cs-CZ" sz="1800" b="1" i="1" dirty="0"/>
              <a:t>Prospěšné (neškodlivé) prvky </a:t>
            </a:r>
            <a:r>
              <a:rPr lang="cs-CZ" altLang="cs-CZ" sz="1800" i="1" dirty="0"/>
              <a:t>– patří sem např. C, Mn, Si, Cr, V, Mo, W, Ti, Al. Všechny tyto prvky mohou pozitivně ovlivňovat určitým způsobem vlastnosti oceli, např. její pevnost, houževnatost, tažnost, tvrdost, obrobitelnost, korozivzdornost, žáruvzdornost a mnohé další</a:t>
            </a:r>
          </a:p>
          <a:p>
            <a:pPr lvl="1" algn="just">
              <a:buClr>
                <a:srgbClr val="98141B"/>
              </a:buClr>
              <a:buFont typeface="Wingdings" panose="05000000000000000000" pitchFamily="2" charset="2"/>
              <a:buChar char="Ø"/>
            </a:pPr>
            <a:r>
              <a:rPr lang="cs-CZ" altLang="cs-CZ" sz="1800" i="1" dirty="0"/>
              <a:t> </a:t>
            </a:r>
            <a:r>
              <a:rPr lang="cs-CZ" altLang="cs-CZ" sz="1800" b="1" i="1" dirty="0"/>
              <a:t>Škodlivé prvky </a:t>
            </a:r>
            <a:r>
              <a:rPr lang="cs-CZ" altLang="cs-CZ" sz="1800" i="1" dirty="0"/>
              <a:t>– patří zde fosfor, síra (obecně škodlivé prvky)</a:t>
            </a:r>
          </a:p>
          <a:p>
            <a:pPr lvl="1" algn="just">
              <a:buClr>
                <a:srgbClr val="98141B"/>
              </a:buClr>
              <a:buFont typeface="Wingdings" panose="05000000000000000000" pitchFamily="2" charset="2"/>
              <a:buChar char="Ø"/>
            </a:pPr>
            <a:r>
              <a:rPr lang="cs-CZ" altLang="cs-CZ" sz="1800" i="1" dirty="0"/>
              <a:t> </a:t>
            </a:r>
            <a:r>
              <a:rPr lang="cs-CZ" altLang="cs-CZ" sz="1800" b="1" i="1" dirty="0"/>
              <a:t>Plyny v oceli </a:t>
            </a:r>
            <a:r>
              <a:rPr lang="cs-CZ" altLang="cs-CZ" sz="1800" i="1" dirty="0"/>
              <a:t>– patří zde kyslík, dusík a vodík </a:t>
            </a:r>
          </a:p>
          <a:p>
            <a:pPr lvl="1" algn="just">
              <a:buClr>
                <a:srgbClr val="98141B"/>
              </a:buClr>
              <a:buFont typeface="Wingdings" panose="05000000000000000000" pitchFamily="2" charset="2"/>
              <a:buChar char="Ø"/>
            </a:pPr>
            <a:r>
              <a:rPr lang="cs-CZ" altLang="cs-CZ" sz="1800" i="1" dirty="0"/>
              <a:t> </a:t>
            </a:r>
            <a:r>
              <a:rPr lang="cs-CZ" altLang="cs-CZ" sz="1800" b="1" i="1" dirty="0"/>
              <a:t>Stopové neželezné kovy </a:t>
            </a:r>
            <a:r>
              <a:rPr lang="cs-CZ" altLang="cs-CZ" sz="1800" i="1" dirty="0"/>
              <a:t>– Cu, Sn, As, Sb, Bi, Zn a Pb. Ve většině případů zhoršují škodlivé prvky technologické a užitné vlastnosti oceli, a proto je snahou udržovat jejich obsah v oceli co nejnižší</a:t>
            </a:r>
          </a:p>
          <a:p>
            <a:pPr marL="0" indent="0">
              <a:buNone/>
            </a:pPr>
            <a:endParaRPr lang="cs-CZ" altLang="cs-CZ" sz="2400" dirty="0"/>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200" i="1" dirty="0">
                <a:solidFill>
                  <a:schemeClr val="bg1"/>
                </a:solidFill>
                <a:latin typeface="+mn-lt"/>
              </a:rPr>
              <a:t>Přednáška č. </a:t>
            </a:r>
            <a:r>
              <a:rPr lang="cs-CZ" sz="1200" i="1" dirty="0">
                <a:solidFill>
                  <a:schemeClr val="bg1"/>
                </a:solidFill>
              </a:rPr>
              <a:t>2 Charakteristika rozdělení a značení ocelí</a:t>
            </a:r>
            <a:endParaRPr lang="cs-CZ" sz="1200" i="1" dirty="0">
              <a:solidFill>
                <a:schemeClr val="bg1"/>
              </a:solidFill>
              <a:latin typeface="+mn-lt"/>
            </a:endParaRPr>
          </a:p>
          <a:p>
            <a:pPr algn="l">
              <a:defRPr/>
            </a:pPr>
            <a:endParaRPr lang="sk-SK" dirty="0"/>
          </a:p>
        </p:txBody>
      </p:sp>
      <p:pic>
        <p:nvPicPr>
          <p:cNvPr id="8" name="Obrázek 7">
            <a:extLst>
              <a:ext uri="{FF2B5EF4-FFF2-40B4-BE49-F238E27FC236}">
                <a16:creationId xmlns:a16="http://schemas.microsoft.com/office/drawing/2014/main" id="{F1D2AC1A-31DD-40D0-8FB8-27F336C7E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382" y="3828323"/>
            <a:ext cx="4647234" cy="2469673"/>
          </a:xfrm>
          <a:prstGeom prst="rect">
            <a:avLst/>
          </a:prstGeom>
        </p:spPr>
      </p:pic>
      <p:sp>
        <p:nvSpPr>
          <p:cNvPr id="5" name="Zástupný symbol pro číslo snímku 4">
            <a:extLst>
              <a:ext uri="{FF2B5EF4-FFF2-40B4-BE49-F238E27FC236}">
                <a16:creationId xmlns:a16="http://schemas.microsoft.com/office/drawing/2014/main" id="{D63691F4-8DAB-411F-9E91-413926C55EB5}"/>
              </a:ext>
            </a:extLst>
          </p:cNvPr>
          <p:cNvSpPr>
            <a:spLocks noGrp="1"/>
          </p:cNvSpPr>
          <p:nvPr>
            <p:ph type="sldNum" sz="quarter" idx="12"/>
          </p:nvPr>
        </p:nvSpPr>
        <p:spPr/>
        <p:txBody>
          <a:bodyPr/>
          <a:lstStyle/>
          <a:p>
            <a:pPr>
              <a:defRPr/>
            </a:pPr>
            <a:fld id="{8B7A71C2-0F8F-7841-B85A-445BD80B66CF}" type="slidenum">
              <a:rPr lang="sk-SK" altLang="cs-CZ" smtClean="0"/>
              <a:pPr>
                <a:defRPr/>
              </a:pPr>
              <a:t>5</a:t>
            </a:fld>
            <a:r>
              <a:rPr lang="sk-SK" altLang="cs-CZ"/>
              <a:t>/38</a:t>
            </a:r>
            <a:endParaRPr lang="sk-SK" altLang="cs-CZ" dirty="0"/>
          </a:p>
        </p:txBody>
      </p:sp>
    </p:spTree>
    <p:extLst>
      <p:ext uri="{BB962C8B-B14F-4D97-AF65-F5344CB8AC3E}">
        <p14:creationId xmlns:p14="http://schemas.microsoft.com/office/powerpoint/2010/main" val="1671699346"/>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Základní suroviny pro výrobu oceli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6</a:t>
            </a:fld>
            <a:fld id="{31E77A96-41B8-48BF-B2E4-2BF7EFD47B93}" type="slidenum">
              <a:rPr lang="cs-CZ" sz="1400" i="1">
                <a:solidFill>
                  <a:schemeClr val="bg1"/>
                </a:solidFill>
                <a:latin typeface="+mn-lt"/>
              </a:rPr>
              <a:t>6</a:t>
            </a:fld>
            <a:fld id="{97BBEA7B-813E-4FC7-ADFD-C970B934FBBD}" type="slidenum">
              <a:rPr lang="cs-CZ" sz="1400" i="1">
                <a:solidFill>
                  <a:schemeClr val="bg1"/>
                </a:solidFill>
                <a:latin typeface="+mn-lt"/>
              </a:rPr>
              <a:t>6</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normAutofit/>
          </a:bodyPr>
          <a:lstStyle/>
          <a:p>
            <a:pPr algn="just">
              <a:buClr>
                <a:srgbClr val="98141B"/>
              </a:buClr>
              <a:buFont typeface="Wingdings" panose="05000000000000000000" pitchFamily="2" charset="2"/>
              <a:buChar char="ü"/>
            </a:pPr>
            <a:r>
              <a:rPr lang="cs-CZ" sz="1800" spc="-100" dirty="0">
                <a:latin typeface="Calibri" panose="020F0502020204030204" pitchFamily="34" charset="0"/>
                <a:ea typeface="Calibri" panose="020F0502020204030204" pitchFamily="34" charset="0"/>
                <a:cs typeface="Calibri" panose="020F0502020204030204" pitchFamily="34" charset="0"/>
              </a:rPr>
              <a:t>Základní suroviny pro výrobu oceli  představuje surové železo a ocelový odpad. Surové železo je produkt zpracování železných rud ve vysoké peci</a:t>
            </a:r>
          </a:p>
          <a:p>
            <a:pPr algn="just">
              <a:buClr>
                <a:srgbClr val="98141B"/>
              </a:buClr>
              <a:buFont typeface="Wingdings" panose="05000000000000000000" pitchFamily="2" charset="2"/>
              <a:buChar char="ü"/>
            </a:pPr>
            <a:r>
              <a:rPr lang="cs-CZ" sz="1800" spc="-100" dirty="0">
                <a:latin typeface="Calibri" panose="020F0502020204030204" pitchFamily="34" charset="0"/>
                <a:ea typeface="Calibri" panose="020F0502020204030204" pitchFamily="34" charset="0"/>
                <a:cs typeface="Calibri" panose="020F0502020204030204" pitchFamily="34" charset="0"/>
              </a:rPr>
              <a:t>Ocelárenské surové železo obsahuje: C – 4,3 – 4,6 hm. %, Mn – 0,5 – 0,7 hm. %, Si – 0,5 - 0,7 hm. %, P – 0,10 – 0,17 hm. %, S – 0,010 – 0,025 hm. %. Toto chemické složení surového železa odpovídá vysokým pecím v České republice. Surové železo se používá do vsázky primárních agregátů v tekutém stavu. Pokud se sází do elektrických pecí, pak ve formě tuhých cihel </a:t>
            </a:r>
          </a:p>
          <a:p>
            <a:pPr algn="just">
              <a:buClr>
                <a:srgbClr val="98141B"/>
              </a:buClr>
              <a:buFont typeface="Wingdings" panose="05000000000000000000" pitchFamily="2" charset="2"/>
              <a:buChar char="ü"/>
            </a:pPr>
            <a:r>
              <a:rPr lang="cs-CZ" sz="1800" spc="-100" dirty="0">
                <a:latin typeface="Calibri" panose="020F0502020204030204" pitchFamily="34" charset="0"/>
                <a:ea typeface="Calibri" panose="020F0502020204030204" pitchFamily="34" charset="0"/>
                <a:cs typeface="Calibri" panose="020F0502020204030204" pitchFamily="34" charset="0"/>
              </a:rPr>
              <a:t>Ocelový odpad zanáší do ocelí prvky používané k dezoxidaci a legování oceli i tzv. stopové prvky, které zhoršují vlastnosti oceli i v nepatrných koncentracích (As, Sb, Pb apod. ). Ocelový odpad se musí třídit podle přítomných </a:t>
            </a:r>
            <a:r>
              <a:rPr lang="cs-CZ" sz="1800" spc="-100" dirty="0" err="1">
                <a:latin typeface="Calibri" panose="020F0502020204030204" pitchFamily="34" charset="0"/>
                <a:ea typeface="Calibri" panose="020F0502020204030204" pitchFamily="34" charset="0"/>
                <a:cs typeface="Calibri" panose="020F0502020204030204" pitchFamily="34" charset="0"/>
              </a:rPr>
              <a:t>legur</a:t>
            </a:r>
            <a:endParaRPr lang="cs-CZ" sz="1800" spc="-100" dirty="0">
              <a:latin typeface="Calibri" panose="020F0502020204030204" pitchFamily="34" charset="0"/>
              <a:ea typeface="Calibri" panose="020F0502020204030204" pitchFamily="34" charset="0"/>
              <a:cs typeface="Calibri" panose="020F0502020204030204" pitchFamily="34" charset="0"/>
            </a:endParaRPr>
          </a:p>
          <a:p>
            <a:pPr algn="just">
              <a:buClr>
                <a:srgbClr val="98141B"/>
              </a:buClr>
              <a:buFont typeface="Wingdings" panose="05000000000000000000" pitchFamily="2" charset="2"/>
              <a:buChar char="ü"/>
            </a:pPr>
            <a:r>
              <a:rPr lang="cs-CZ" sz="1800" b="1" i="1" spc="-100" dirty="0">
                <a:latin typeface="Calibri" panose="020F0502020204030204" pitchFamily="34" charset="0"/>
                <a:ea typeface="Calibri" panose="020F0502020204030204" pitchFamily="34" charset="0"/>
                <a:cs typeface="Calibri" panose="020F0502020204030204" pitchFamily="34" charset="0"/>
              </a:rPr>
              <a:t>Dezoxidační přísady a legury se do oceli přidávají jako: </a:t>
            </a:r>
          </a:p>
          <a:p>
            <a:pPr lvl="1" algn="just">
              <a:buClr>
                <a:srgbClr val="98141B"/>
              </a:buClr>
              <a:buFont typeface="Wingdings" panose="05000000000000000000" pitchFamily="2" charset="2"/>
              <a:buChar char="Ø"/>
            </a:pPr>
            <a:r>
              <a:rPr lang="cs-CZ" sz="1800" i="1" spc="-100" dirty="0">
                <a:latin typeface="Calibri" panose="020F0502020204030204" pitchFamily="34" charset="0"/>
                <a:ea typeface="Calibri" panose="020F0502020204030204" pitchFamily="34" charset="0"/>
                <a:cs typeface="Calibri" panose="020F0502020204030204" pitchFamily="34" charset="0"/>
              </a:rPr>
              <a:t>Feroslitiny (</a:t>
            </a:r>
            <a:r>
              <a:rPr lang="cs-CZ" sz="1800" i="1" spc="-100" dirty="0" err="1">
                <a:latin typeface="Calibri" panose="020F0502020204030204" pitchFamily="34" charset="0"/>
                <a:ea typeface="Calibri" panose="020F0502020204030204" pitchFamily="34" charset="0"/>
                <a:cs typeface="Calibri" panose="020F0502020204030204" pitchFamily="34" charset="0"/>
              </a:rPr>
              <a:t>FeMn</a:t>
            </a:r>
            <a:r>
              <a:rPr lang="cs-CZ" sz="1800" i="1" spc="-100" dirty="0">
                <a:latin typeface="Calibri" panose="020F0502020204030204" pitchFamily="34" charset="0"/>
                <a:ea typeface="Calibri" panose="020F0502020204030204" pitchFamily="34" charset="0"/>
                <a:cs typeface="Calibri" panose="020F0502020204030204" pitchFamily="34" charset="0"/>
              </a:rPr>
              <a:t>, </a:t>
            </a:r>
            <a:r>
              <a:rPr lang="cs-CZ" sz="1800" i="1" spc="-100" dirty="0" err="1">
                <a:latin typeface="Calibri" panose="020F0502020204030204" pitchFamily="34" charset="0"/>
                <a:ea typeface="Calibri" panose="020F0502020204030204" pitchFamily="34" charset="0"/>
                <a:cs typeface="Calibri" panose="020F0502020204030204" pitchFamily="34" charset="0"/>
              </a:rPr>
              <a:t>FeSi</a:t>
            </a:r>
            <a:r>
              <a:rPr lang="cs-CZ" sz="1800" i="1" spc="-100" dirty="0">
                <a:latin typeface="Calibri" panose="020F0502020204030204" pitchFamily="34" charset="0"/>
                <a:ea typeface="Calibri" panose="020F0502020204030204" pitchFamily="34" charset="0"/>
                <a:cs typeface="Calibri" panose="020F0502020204030204" pitchFamily="34" charset="0"/>
              </a:rPr>
              <a:t>, </a:t>
            </a:r>
            <a:r>
              <a:rPr lang="cs-CZ" sz="1800" i="1" spc="-100" dirty="0" err="1">
                <a:latin typeface="Calibri" panose="020F0502020204030204" pitchFamily="34" charset="0"/>
                <a:ea typeface="Calibri" panose="020F0502020204030204" pitchFamily="34" charset="0"/>
                <a:cs typeface="Calibri" panose="020F0502020204030204" pitchFamily="34" charset="0"/>
              </a:rPr>
              <a:t>FeMnSi</a:t>
            </a:r>
            <a:r>
              <a:rPr lang="cs-CZ" sz="1800" i="1" spc="-100" dirty="0">
                <a:latin typeface="Calibri" panose="020F0502020204030204" pitchFamily="34" charset="0"/>
                <a:ea typeface="Calibri" panose="020F0502020204030204" pitchFamily="34" charset="0"/>
                <a:cs typeface="Calibri" panose="020F0502020204030204" pitchFamily="34" charset="0"/>
              </a:rPr>
              <a:t>, </a:t>
            </a:r>
            <a:r>
              <a:rPr lang="cs-CZ" sz="1800" i="1" spc="-100" dirty="0" err="1">
                <a:latin typeface="Calibri" panose="020F0502020204030204" pitchFamily="34" charset="0"/>
                <a:ea typeface="Calibri" panose="020F0502020204030204" pitchFamily="34" charset="0"/>
                <a:cs typeface="Calibri" panose="020F0502020204030204" pitchFamily="34" charset="0"/>
              </a:rPr>
              <a:t>CaSi</a:t>
            </a:r>
            <a:r>
              <a:rPr lang="cs-CZ" sz="1800" i="1" spc="-100" dirty="0">
                <a:latin typeface="Calibri" panose="020F0502020204030204" pitchFamily="34" charset="0"/>
                <a:ea typeface="Calibri" panose="020F0502020204030204" pitchFamily="34" charset="0"/>
                <a:cs typeface="Calibri" panose="020F0502020204030204" pitchFamily="34" charset="0"/>
              </a:rPr>
              <a:t>, </a:t>
            </a:r>
            <a:r>
              <a:rPr lang="cs-CZ" sz="1800" i="1" spc="-100" dirty="0" err="1">
                <a:latin typeface="Calibri" panose="020F0502020204030204" pitchFamily="34" charset="0"/>
                <a:ea typeface="Calibri" panose="020F0502020204030204" pitchFamily="34" charset="0"/>
                <a:cs typeface="Calibri" panose="020F0502020204030204" pitchFamily="34" charset="0"/>
              </a:rPr>
              <a:t>FeTi</a:t>
            </a:r>
            <a:r>
              <a:rPr lang="cs-CZ" sz="1800" i="1" spc="-100" dirty="0">
                <a:latin typeface="Calibri" panose="020F0502020204030204" pitchFamily="34" charset="0"/>
                <a:ea typeface="Calibri" panose="020F0502020204030204" pitchFamily="34" charset="0"/>
                <a:cs typeface="Calibri" panose="020F0502020204030204" pitchFamily="34" charset="0"/>
              </a:rPr>
              <a:t>, </a:t>
            </a:r>
            <a:r>
              <a:rPr lang="cs-CZ" sz="1800" i="1" spc="-100" dirty="0" err="1">
                <a:latin typeface="Calibri" panose="020F0502020204030204" pitchFamily="34" charset="0"/>
                <a:ea typeface="Calibri" panose="020F0502020204030204" pitchFamily="34" charset="0"/>
                <a:cs typeface="Calibri" panose="020F0502020204030204" pitchFamily="34" charset="0"/>
              </a:rPr>
              <a:t>FeCr</a:t>
            </a:r>
            <a:r>
              <a:rPr lang="cs-CZ" sz="1800" i="1" spc="-100" dirty="0">
                <a:latin typeface="Calibri" panose="020F0502020204030204" pitchFamily="34" charset="0"/>
                <a:ea typeface="Calibri" panose="020F0502020204030204" pitchFamily="34" charset="0"/>
                <a:cs typeface="Calibri" panose="020F0502020204030204" pitchFamily="34" charset="0"/>
              </a:rPr>
              <a:t>, </a:t>
            </a:r>
            <a:r>
              <a:rPr lang="cs-CZ" sz="1800" i="1" spc="-100" dirty="0" err="1">
                <a:latin typeface="Calibri" panose="020F0502020204030204" pitchFamily="34" charset="0"/>
                <a:ea typeface="Calibri" panose="020F0502020204030204" pitchFamily="34" charset="0"/>
                <a:cs typeface="Calibri" panose="020F0502020204030204" pitchFamily="34" charset="0"/>
              </a:rPr>
              <a:t>FeMo</a:t>
            </a:r>
            <a:r>
              <a:rPr lang="cs-CZ" sz="1800" i="1" spc="-100" dirty="0">
                <a:latin typeface="Calibri" panose="020F0502020204030204" pitchFamily="34" charset="0"/>
                <a:ea typeface="Calibri" panose="020F0502020204030204" pitchFamily="34" charset="0"/>
                <a:cs typeface="Calibri" panose="020F0502020204030204" pitchFamily="34" charset="0"/>
              </a:rPr>
              <a:t>, </a:t>
            </a:r>
            <a:r>
              <a:rPr lang="cs-CZ" sz="1800" i="1" spc="-100" dirty="0" err="1">
                <a:latin typeface="Calibri" panose="020F0502020204030204" pitchFamily="34" charset="0"/>
                <a:ea typeface="Calibri" panose="020F0502020204030204" pitchFamily="34" charset="0"/>
                <a:cs typeface="Calibri" panose="020F0502020204030204" pitchFamily="34" charset="0"/>
              </a:rPr>
              <a:t>FeVb</a:t>
            </a:r>
            <a:r>
              <a:rPr lang="cs-CZ" sz="1800" i="1" spc="-100" dirty="0">
                <a:latin typeface="Calibri" panose="020F0502020204030204" pitchFamily="34" charset="0"/>
                <a:ea typeface="Calibri" panose="020F0502020204030204" pitchFamily="34" charset="0"/>
                <a:cs typeface="Calibri" panose="020F0502020204030204" pitchFamily="34" charset="0"/>
              </a:rPr>
              <a:t>, </a:t>
            </a:r>
            <a:r>
              <a:rPr lang="cs-CZ" sz="1800" i="1" spc="-100" dirty="0" err="1">
                <a:latin typeface="Calibri" panose="020F0502020204030204" pitchFamily="34" charset="0"/>
                <a:ea typeface="Calibri" panose="020F0502020204030204" pitchFamily="34" charset="0"/>
                <a:cs typeface="Calibri" panose="020F0502020204030204" pitchFamily="34" charset="0"/>
              </a:rPr>
              <a:t>FeB</a:t>
            </a:r>
            <a:r>
              <a:rPr lang="cs-CZ" sz="1800" i="1" spc="-100" dirty="0">
                <a:latin typeface="Calibri" panose="020F0502020204030204" pitchFamily="34" charset="0"/>
                <a:ea typeface="Calibri" panose="020F0502020204030204" pitchFamily="34" charset="0"/>
                <a:cs typeface="Calibri" panose="020F0502020204030204" pitchFamily="34" charset="0"/>
              </a:rPr>
              <a:t>, </a:t>
            </a:r>
            <a:r>
              <a:rPr lang="cs-CZ" sz="1800" i="1" spc="-100" dirty="0" err="1">
                <a:latin typeface="Calibri" panose="020F0502020204030204" pitchFamily="34" charset="0"/>
                <a:ea typeface="Calibri" panose="020F0502020204030204" pitchFamily="34" charset="0"/>
                <a:cs typeface="Calibri" panose="020F0502020204030204" pitchFamily="34" charset="0"/>
              </a:rPr>
              <a:t>FeV</a:t>
            </a:r>
            <a:r>
              <a:rPr lang="cs-CZ" sz="1800" i="1" spc="-100" dirty="0">
                <a:latin typeface="Calibri" panose="020F0502020204030204" pitchFamily="34" charset="0"/>
                <a:ea typeface="Calibri" panose="020F0502020204030204" pitchFamily="34" charset="0"/>
                <a:cs typeface="Calibri" panose="020F0502020204030204" pitchFamily="34" charset="0"/>
              </a:rPr>
              <a:t> apod.)</a:t>
            </a:r>
          </a:p>
          <a:p>
            <a:pPr lvl="1" algn="just">
              <a:buClr>
                <a:srgbClr val="98141B"/>
              </a:buClr>
              <a:buFont typeface="Wingdings" panose="05000000000000000000" pitchFamily="2" charset="2"/>
              <a:buChar char="Ø"/>
            </a:pPr>
            <a:r>
              <a:rPr lang="cs-CZ" sz="1800" i="1" spc="-100" dirty="0">
                <a:latin typeface="Calibri" panose="020F0502020204030204" pitchFamily="34" charset="0"/>
                <a:ea typeface="Calibri" panose="020F0502020204030204" pitchFamily="34" charset="0"/>
                <a:cs typeface="Calibri" panose="020F0502020204030204" pitchFamily="34" charset="0"/>
              </a:rPr>
              <a:t>Technicky čisté kovy (Al, Ni atd.) </a:t>
            </a:r>
          </a:p>
          <a:p>
            <a:pPr marL="0" indent="0">
              <a:buNone/>
            </a:pPr>
            <a:endParaRPr lang="cs-CZ" altLang="cs-CZ" sz="2400" dirty="0"/>
          </a:p>
        </p:txBody>
      </p:sp>
      <p:pic>
        <p:nvPicPr>
          <p:cNvPr id="12" name="Obrázek 11">
            <a:extLst>
              <a:ext uri="{FF2B5EF4-FFF2-40B4-BE49-F238E27FC236}">
                <a16:creationId xmlns:a16="http://schemas.microsoft.com/office/drawing/2014/main" id="{87B58DC6-BDEE-48C6-8763-A89123BAE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7178" y="3258164"/>
            <a:ext cx="3028928" cy="3028928"/>
          </a:xfrm>
          <a:prstGeom prst="rect">
            <a:avLst/>
          </a:prstGeom>
        </p:spPr>
      </p:pic>
      <p:sp>
        <p:nvSpPr>
          <p:cNvPr id="5" name="Zástupný symbol pro číslo snímku 4">
            <a:extLst>
              <a:ext uri="{FF2B5EF4-FFF2-40B4-BE49-F238E27FC236}">
                <a16:creationId xmlns:a16="http://schemas.microsoft.com/office/drawing/2014/main" id="{F02E7B25-5927-4527-B25E-0B7177EC785C}"/>
              </a:ext>
            </a:extLst>
          </p:cNvPr>
          <p:cNvSpPr>
            <a:spLocks noGrp="1"/>
          </p:cNvSpPr>
          <p:nvPr>
            <p:ph type="sldNum" sz="quarter" idx="12"/>
          </p:nvPr>
        </p:nvSpPr>
        <p:spPr/>
        <p:txBody>
          <a:bodyPr/>
          <a:lstStyle/>
          <a:p>
            <a:pPr>
              <a:defRPr/>
            </a:pPr>
            <a:fld id="{8B7A71C2-0F8F-7841-B85A-445BD80B66CF}" type="slidenum">
              <a:rPr lang="sk-SK" altLang="cs-CZ" smtClean="0"/>
              <a:pPr>
                <a:defRPr/>
              </a:pPr>
              <a:t>6</a:t>
            </a:fld>
            <a:r>
              <a:rPr lang="sk-SK" altLang="cs-CZ"/>
              <a:t>/38</a:t>
            </a:r>
            <a:endParaRPr lang="sk-SK" altLang="cs-CZ" dirty="0"/>
          </a:p>
        </p:txBody>
      </p:sp>
      <p:pic>
        <p:nvPicPr>
          <p:cNvPr id="6" name="Obrázek 5">
            <a:extLst>
              <a:ext uri="{FF2B5EF4-FFF2-40B4-BE49-F238E27FC236}">
                <a16:creationId xmlns:a16="http://schemas.microsoft.com/office/drawing/2014/main" id="{6F893846-0835-4B0C-B6D4-FDC71C8E0EFF}"/>
              </a:ext>
            </a:extLst>
          </p:cNvPr>
          <p:cNvPicPr>
            <a:picLocks noChangeAspect="1"/>
          </p:cNvPicPr>
          <p:nvPr/>
        </p:nvPicPr>
        <p:blipFill>
          <a:blip r:embed="rId5"/>
          <a:stretch>
            <a:fillRect/>
          </a:stretch>
        </p:blipFill>
        <p:spPr>
          <a:xfrm>
            <a:off x="4317660" y="3948538"/>
            <a:ext cx="3028929" cy="2478752"/>
          </a:xfrm>
          <a:prstGeom prst="rect">
            <a:avLst/>
          </a:prstGeom>
        </p:spPr>
      </p:pic>
    </p:spTree>
    <p:extLst>
      <p:ext uri="{BB962C8B-B14F-4D97-AF65-F5344CB8AC3E}">
        <p14:creationId xmlns:p14="http://schemas.microsoft.com/office/powerpoint/2010/main" val="1913917315"/>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Oceli </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dirty="0"/>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7</a:t>
            </a:fld>
            <a:fld id="{31E77A96-41B8-48BF-B2E4-2BF7EFD47B93}" type="slidenum">
              <a:rPr lang="cs-CZ" sz="1400" i="1">
                <a:solidFill>
                  <a:schemeClr val="bg1"/>
                </a:solidFill>
                <a:latin typeface="+mn-lt"/>
              </a:rPr>
              <a:t>7</a:t>
            </a:fld>
            <a:fld id="{97BBEA7B-813E-4FC7-ADFD-C970B934FBBD}" type="slidenum">
              <a:rPr lang="cs-CZ" sz="1400" i="1">
                <a:solidFill>
                  <a:schemeClr val="bg1"/>
                </a:solidFill>
                <a:latin typeface="+mn-lt"/>
              </a:rPr>
              <a:t>7</a:t>
            </a:fld>
            <a:endParaRPr lang="cs-CZ" sz="1400" i="1" dirty="0">
              <a:solidFill>
                <a:schemeClr val="bg1"/>
              </a:solidFill>
              <a:latin typeface="+mn-lt"/>
            </a:endParaRPr>
          </a:p>
        </p:txBody>
      </p:sp>
      <p:sp>
        <p:nvSpPr>
          <p:cNvPr id="12" name="Zástupný symbol pro obsah 2">
            <a:extLst>
              <a:ext uri="{FF2B5EF4-FFF2-40B4-BE49-F238E27FC236}">
                <a16:creationId xmlns:a16="http://schemas.microsoft.com/office/drawing/2014/main" id="{A5B39AFD-505D-4DBE-9AE9-7508EC3A0111}"/>
              </a:ext>
            </a:extLst>
          </p:cNvPr>
          <p:cNvSpPr>
            <a:spLocks noGrp="1" noChangeArrowheads="1"/>
          </p:cNvSpPr>
          <p:nvPr>
            <p:ph idx="1"/>
          </p:nvPr>
        </p:nvSpPr>
        <p:spPr>
          <a:xfrm>
            <a:off x="275304" y="965199"/>
            <a:ext cx="11641391" cy="5613401"/>
          </a:xfrm>
        </p:spPr>
        <p:txBody>
          <a:bodyPr>
            <a:normAutofit/>
          </a:bodyPr>
          <a:lstStyle/>
          <a:p>
            <a:pPr algn="just">
              <a:buClr>
                <a:srgbClr val="98141B"/>
              </a:buClr>
              <a:buFont typeface="Wingdings" panose="05000000000000000000" pitchFamily="2" charset="2"/>
              <a:buChar char="ü"/>
            </a:pPr>
            <a:r>
              <a:rPr lang="cs-CZ" altLang="cs-CZ" sz="1800" dirty="0"/>
              <a:t> Oceli jsou nejčastěji používanými kovovými materiály. Rozdílným způsobem výroby , legováním a kombinací tepelného a tepelně – mechanického zpracování je možno ovlivnit vlastnosti ocelí v širokém rozmezí a tak jejich vlastnosti přizpůsobit zamýšlenému použití </a:t>
            </a:r>
          </a:p>
          <a:p>
            <a:pPr algn="just">
              <a:buClr>
                <a:srgbClr val="98141B"/>
              </a:buClr>
              <a:buFont typeface="Wingdings" panose="05000000000000000000" pitchFamily="2" charset="2"/>
              <a:buChar char="ü"/>
            </a:pPr>
            <a:r>
              <a:rPr lang="cs-CZ" altLang="cs-CZ" sz="1800" dirty="0"/>
              <a:t> Oceli se vyrábí v následujících typech výrobků:  ploché výrobky (plechy), dlouhé výrobky (tyče, profily, kolejnice, dráty), speciální výrobky (kotle pro energetický průmysl, autoklávy pro chemický průmysl, trubky pro olejářský průmysl, roury pro dálkovody atd.)  </a:t>
            </a: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4" y="6663283"/>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pic>
        <p:nvPicPr>
          <p:cNvPr id="6" name="Obrázek 5">
            <a:extLst>
              <a:ext uri="{FF2B5EF4-FFF2-40B4-BE49-F238E27FC236}">
                <a16:creationId xmlns:a16="http://schemas.microsoft.com/office/drawing/2014/main" id="{E00D13B4-D6F6-4F85-AFFB-43427D8D29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26" y="2702312"/>
            <a:ext cx="1589338" cy="1589338"/>
          </a:xfrm>
          <a:prstGeom prst="rect">
            <a:avLst/>
          </a:prstGeom>
        </p:spPr>
      </p:pic>
      <p:pic>
        <p:nvPicPr>
          <p:cNvPr id="10" name="Obrázek 9">
            <a:extLst>
              <a:ext uri="{FF2B5EF4-FFF2-40B4-BE49-F238E27FC236}">
                <a16:creationId xmlns:a16="http://schemas.microsoft.com/office/drawing/2014/main" id="{604D2424-4EBB-4EF8-8E47-AAFC1493D8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1680" y="2709241"/>
            <a:ext cx="3211170" cy="1575480"/>
          </a:xfrm>
          <a:prstGeom prst="rect">
            <a:avLst/>
          </a:prstGeom>
        </p:spPr>
      </p:pic>
      <p:pic>
        <p:nvPicPr>
          <p:cNvPr id="13" name="Obrázek 12">
            <a:extLst>
              <a:ext uri="{FF2B5EF4-FFF2-40B4-BE49-F238E27FC236}">
                <a16:creationId xmlns:a16="http://schemas.microsoft.com/office/drawing/2014/main" id="{CA80F8DF-3C31-4653-BDD8-A9A7DAF5B5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7105" y="2709241"/>
            <a:ext cx="1564220" cy="1564220"/>
          </a:xfrm>
          <a:prstGeom prst="rect">
            <a:avLst/>
          </a:prstGeom>
        </p:spPr>
      </p:pic>
      <p:pic>
        <p:nvPicPr>
          <p:cNvPr id="17" name="Zástupný obsah 8">
            <a:extLst>
              <a:ext uri="{FF2B5EF4-FFF2-40B4-BE49-F238E27FC236}">
                <a16:creationId xmlns:a16="http://schemas.microsoft.com/office/drawing/2014/main" id="{C081769B-9F33-4D57-A8B4-839396FB00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9541" y="2716027"/>
            <a:ext cx="2780528" cy="1564221"/>
          </a:xfrm>
          <a:prstGeom prst="rect">
            <a:avLst/>
          </a:prstGeom>
        </p:spPr>
      </p:pic>
      <p:pic>
        <p:nvPicPr>
          <p:cNvPr id="19" name="Obrázek 18">
            <a:extLst>
              <a:ext uri="{FF2B5EF4-FFF2-40B4-BE49-F238E27FC236}">
                <a16:creationId xmlns:a16="http://schemas.microsoft.com/office/drawing/2014/main" id="{A01AA755-784A-4C82-8F75-E07E843A84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7726" y="4687780"/>
            <a:ext cx="2227790" cy="1475041"/>
          </a:xfrm>
          <a:prstGeom prst="rect">
            <a:avLst/>
          </a:prstGeom>
        </p:spPr>
      </p:pic>
      <p:pic>
        <p:nvPicPr>
          <p:cNvPr id="20" name="Obrázek 19">
            <a:extLst>
              <a:ext uri="{FF2B5EF4-FFF2-40B4-BE49-F238E27FC236}">
                <a16:creationId xmlns:a16="http://schemas.microsoft.com/office/drawing/2014/main" id="{4896E28A-E87E-4151-BC21-F739ED3ED4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10465" y="4713531"/>
            <a:ext cx="1966722" cy="1475041"/>
          </a:xfrm>
          <a:prstGeom prst="rect">
            <a:avLst/>
          </a:prstGeom>
        </p:spPr>
      </p:pic>
      <p:pic>
        <p:nvPicPr>
          <p:cNvPr id="9" name="Obrázek 8">
            <a:extLst>
              <a:ext uri="{FF2B5EF4-FFF2-40B4-BE49-F238E27FC236}">
                <a16:creationId xmlns:a16="http://schemas.microsoft.com/office/drawing/2014/main" id="{7E1B9204-8872-4891-88FE-AC94663915B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02137" y="4713531"/>
            <a:ext cx="1974156" cy="1480617"/>
          </a:xfrm>
          <a:prstGeom prst="rect">
            <a:avLst/>
          </a:prstGeom>
        </p:spPr>
      </p:pic>
      <p:pic>
        <p:nvPicPr>
          <p:cNvPr id="21" name="Obrázek 20">
            <a:extLst>
              <a:ext uri="{FF2B5EF4-FFF2-40B4-BE49-F238E27FC236}">
                <a16:creationId xmlns:a16="http://schemas.microsoft.com/office/drawing/2014/main" id="{AC247998-5C5E-4D75-8761-0783D09998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52722" y="4716694"/>
            <a:ext cx="1608711" cy="1471878"/>
          </a:xfrm>
          <a:prstGeom prst="rect">
            <a:avLst/>
          </a:prstGeom>
        </p:spPr>
      </p:pic>
      <p:sp>
        <p:nvSpPr>
          <p:cNvPr id="5" name="Zástupný symbol pro číslo snímku 4">
            <a:extLst>
              <a:ext uri="{FF2B5EF4-FFF2-40B4-BE49-F238E27FC236}">
                <a16:creationId xmlns:a16="http://schemas.microsoft.com/office/drawing/2014/main" id="{2AF04D65-C3C1-4232-B294-8BF03F95CC3E}"/>
              </a:ext>
            </a:extLst>
          </p:cNvPr>
          <p:cNvSpPr>
            <a:spLocks noGrp="1"/>
          </p:cNvSpPr>
          <p:nvPr>
            <p:ph type="sldNum" sz="quarter" idx="12"/>
          </p:nvPr>
        </p:nvSpPr>
        <p:spPr/>
        <p:txBody>
          <a:bodyPr/>
          <a:lstStyle/>
          <a:p>
            <a:pPr>
              <a:defRPr/>
            </a:pPr>
            <a:fld id="{8B7A71C2-0F8F-7841-B85A-445BD80B66CF}" type="slidenum">
              <a:rPr lang="sk-SK" altLang="cs-CZ" smtClean="0"/>
              <a:pPr>
                <a:defRPr/>
              </a:pPr>
              <a:t>7</a:t>
            </a:fld>
            <a:r>
              <a:rPr lang="sk-SK" altLang="cs-CZ"/>
              <a:t>/38</a:t>
            </a:r>
            <a:endParaRPr lang="sk-SK" altLang="cs-CZ" dirty="0"/>
          </a:p>
        </p:txBody>
      </p:sp>
    </p:spTree>
    <p:extLst>
      <p:ext uri="{BB962C8B-B14F-4D97-AF65-F5344CB8AC3E}">
        <p14:creationId xmlns:p14="http://schemas.microsoft.com/office/powerpoint/2010/main" val="1539920179"/>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Výrobky z oceli</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8</a:t>
            </a:fld>
            <a:fld id="{31E77A96-41B8-48BF-B2E4-2BF7EFD47B93}" type="slidenum">
              <a:rPr lang="cs-CZ" sz="1400" i="1">
                <a:solidFill>
                  <a:schemeClr val="bg1"/>
                </a:solidFill>
                <a:latin typeface="+mn-lt"/>
              </a:rPr>
              <a:t>8</a:t>
            </a:fld>
            <a:fld id="{97BBEA7B-813E-4FC7-ADFD-C970B934FBBD}" type="slidenum">
              <a:rPr lang="cs-CZ" sz="1400" i="1">
                <a:solidFill>
                  <a:schemeClr val="bg1"/>
                </a:solidFill>
                <a:latin typeface="+mn-lt"/>
              </a:rPr>
              <a:t>8</a:t>
            </a:fld>
            <a:endParaRPr lang="cs-CZ" sz="1400" i="1" dirty="0">
              <a:solidFill>
                <a:schemeClr val="bg1"/>
              </a:solidFill>
              <a:latin typeface="+mn-lt"/>
            </a:endParaRPr>
          </a:p>
        </p:txBody>
      </p:sp>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13" name="Zástupný symbol pro obsah 2">
            <a:extLst>
              <a:ext uri="{FF2B5EF4-FFF2-40B4-BE49-F238E27FC236}">
                <a16:creationId xmlns:a16="http://schemas.microsoft.com/office/drawing/2014/main" id="{4BB6F887-2560-4B01-9BE4-753BC9C41D63}"/>
              </a:ext>
            </a:extLst>
          </p:cNvPr>
          <p:cNvSpPr>
            <a:spLocks noGrp="1" noChangeArrowheads="1"/>
          </p:cNvSpPr>
          <p:nvPr>
            <p:ph idx="1"/>
          </p:nvPr>
        </p:nvSpPr>
        <p:spPr>
          <a:xfrm>
            <a:off x="275304" y="965199"/>
            <a:ext cx="11641391" cy="5613401"/>
          </a:xfrm>
        </p:spPr>
        <p:txBody>
          <a:bodyPr/>
          <a:lstStyle/>
          <a:p>
            <a:pPr algn="just">
              <a:buClr>
                <a:srgbClr val="98141B"/>
              </a:buClr>
              <a:buFont typeface="Wingdings" panose="05000000000000000000" pitchFamily="2" charset="2"/>
              <a:buChar char="ü"/>
            </a:pPr>
            <a:r>
              <a:rPr lang="cs-CZ" altLang="cs-CZ" sz="1800" dirty="0"/>
              <a:t>Ocel je materiál, který je pro dnešní dobu nenahraditelný. Je to především z důvodu větší pevnosti a kujnosti než mají jiné materiály </a:t>
            </a:r>
          </a:p>
          <a:p>
            <a:pPr algn="just">
              <a:buClr>
                <a:srgbClr val="98141B"/>
              </a:buClr>
              <a:buFont typeface="Wingdings" panose="05000000000000000000" pitchFamily="2" charset="2"/>
              <a:buChar char="ü"/>
            </a:pPr>
            <a:r>
              <a:rPr lang="cs-CZ" altLang="cs-CZ" sz="1800" dirty="0"/>
              <a:t> Ve strojírenské praxi se z oceli vyrábí například plechy, pásy, tyče, trubky, kolejnice, profily, dráty</a:t>
            </a:r>
          </a:p>
          <a:p>
            <a:pPr algn="just">
              <a:buClr>
                <a:srgbClr val="98141B"/>
              </a:buClr>
              <a:buFont typeface="Wingdings" panose="05000000000000000000" pitchFamily="2" charset="2"/>
              <a:buChar char="ü"/>
            </a:pPr>
            <a:r>
              <a:rPr lang="cs-CZ" altLang="cs-CZ" sz="1800" dirty="0"/>
              <a:t> Ocel se v různých podobách se vyskytuje v mnoha odvětvích jsou to například stavebnictví, doprava, lékařství ale i v potravinářském </a:t>
            </a:r>
          </a:p>
          <a:p>
            <a:pPr marL="0" indent="0">
              <a:buNone/>
            </a:pPr>
            <a:endParaRPr lang="cs-CZ" altLang="cs-CZ" sz="2400" dirty="0"/>
          </a:p>
        </p:txBody>
      </p:sp>
      <p:pic>
        <p:nvPicPr>
          <p:cNvPr id="10" name="Obrázek 9">
            <a:extLst>
              <a:ext uri="{FF2B5EF4-FFF2-40B4-BE49-F238E27FC236}">
                <a16:creationId xmlns:a16="http://schemas.microsoft.com/office/drawing/2014/main" id="{D6FD0513-0356-4B41-8630-EDFDA3061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0297" y="3222645"/>
            <a:ext cx="2529391" cy="2412621"/>
          </a:xfrm>
          <a:prstGeom prst="rect">
            <a:avLst/>
          </a:prstGeom>
        </p:spPr>
      </p:pic>
      <p:pic>
        <p:nvPicPr>
          <p:cNvPr id="11" name="Obrázek 10">
            <a:extLst>
              <a:ext uri="{FF2B5EF4-FFF2-40B4-BE49-F238E27FC236}">
                <a16:creationId xmlns:a16="http://schemas.microsoft.com/office/drawing/2014/main" id="{8DAD8A9E-6195-487D-A4EF-6E49F8A1D6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7537" y="3222645"/>
            <a:ext cx="4282761" cy="2412621"/>
          </a:xfrm>
          <a:prstGeom prst="rect">
            <a:avLst/>
          </a:prstGeom>
        </p:spPr>
      </p:pic>
      <p:pic>
        <p:nvPicPr>
          <p:cNvPr id="12" name="Obrázek 11">
            <a:extLst>
              <a:ext uri="{FF2B5EF4-FFF2-40B4-BE49-F238E27FC236}">
                <a16:creationId xmlns:a16="http://schemas.microsoft.com/office/drawing/2014/main" id="{64215C83-5271-4641-9B52-94CEFF0C12E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65" t="1356" r="1327" b="1335"/>
          <a:stretch/>
        </p:blipFill>
        <p:spPr bwMode="auto">
          <a:xfrm>
            <a:off x="746798" y="3222646"/>
            <a:ext cx="3570739" cy="2445086"/>
          </a:xfrm>
          <a:prstGeom prst="rect">
            <a:avLst/>
          </a:prstGeom>
          <a:noFill/>
          <a:ln>
            <a:noFill/>
          </a:ln>
          <a:extLst>
            <a:ext uri="{53640926-AAD7-44D8-BBD7-CCE9431645EC}">
              <a14:shadowObscured xmlns:a14="http://schemas.microsoft.com/office/drawing/2010/main"/>
            </a:ext>
          </a:extLst>
        </p:spPr>
      </p:pic>
      <p:sp>
        <p:nvSpPr>
          <p:cNvPr id="5" name="Zástupný symbol pro číslo snímku 4">
            <a:extLst>
              <a:ext uri="{FF2B5EF4-FFF2-40B4-BE49-F238E27FC236}">
                <a16:creationId xmlns:a16="http://schemas.microsoft.com/office/drawing/2014/main" id="{64C3F109-DDFD-4907-9D19-CB494B506C87}"/>
              </a:ext>
            </a:extLst>
          </p:cNvPr>
          <p:cNvSpPr>
            <a:spLocks noGrp="1"/>
          </p:cNvSpPr>
          <p:nvPr>
            <p:ph type="sldNum" sz="quarter" idx="12"/>
          </p:nvPr>
        </p:nvSpPr>
        <p:spPr/>
        <p:txBody>
          <a:bodyPr/>
          <a:lstStyle/>
          <a:p>
            <a:pPr>
              <a:defRPr/>
            </a:pPr>
            <a:fld id="{8B7A71C2-0F8F-7841-B85A-445BD80B66CF}" type="slidenum">
              <a:rPr lang="sk-SK" altLang="cs-CZ" smtClean="0"/>
              <a:pPr>
                <a:defRPr/>
              </a:pPr>
              <a:t>8</a:t>
            </a:fld>
            <a:r>
              <a:rPr lang="sk-SK" altLang="cs-CZ"/>
              <a:t>/38</a:t>
            </a:r>
            <a:endParaRPr lang="sk-SK" altLang="cs-CZ" dirty="0"/>
          </a:p>
        </p:txBody>
      </p:sp>
    </p:spTree>
    <p:extLst>
      <p:ext uri="{BB962C8B-B14F-4D97-AF65-F5344CB8AC3E}">
        <p14:creationId xmlns:p14="http://schemas.microsoft.com/office/powerpoint/2010/main" val="2780669972"/>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Nadpis 1">
            <a:extLst>
              <a:ext uri="{FF2B5EF4-FFF2-40B4-BE49-F238E27FC236}">
                <a16:creationId xmlns:a16="http://schemas.microsoft.com/office/drawing/2014/main" id="{E01879B6-1D86-4246-BF4B-9198A2A0A616}"/>
              </a:ext>
            </a:extLst>
          </p:cNvPr>
          <p:cNvSpPr>
            <a:spLocks noGrp="1" noChangeArrowheads="1"/>
          </p:cNvSpPr>
          <p:nvPr>
            <p:ph type="title"/>
          </p:nvPr>
        </p:nvSpPr>
        <p:spPr>
          <a:xfrm>
            <a:off x="1072342" y="279401"/>
            <a:ext cx="10844353" cy="685799"/>
          </a:xfrm>
        </p:spPr>
        <p:txBody>
          <a:bodyPr>
            <a:noAutofit/>
          </a:bodyPr>
          <a:lstStyle/>
          <a:p>
            <a:r>
              <a:rPr lang="cs-CZ" altLang="cs-CZ" sz="3600" b="1" dirty="0">
                <a:solidFill>
                  <a:srgbClr val="98141B"/>
                </a:solidFill>
              </a:rPr>
              <a:t>Vliv vybraných škodlivých prvků a plynů na vlastnosti oceli</a:t>
            </a:r>
          </a:p>
        </p:txBody>
      </p:sp>
      <p:pic>
        <p:nvPicPr>
          <p:cNvPr id="3075" name="Obrázek 2">
            <a:extLst>
              <a:ext uri="{FF2B5EF4-FFF2-40B4-BE49-F238E27FC236}">
                <a16:creationId xmlns:a16="http://schemas.microsoft.com/office/drawing/2014/main" id="{5ABCF3C4-E0BF-2E4C-8ED9-D7B94E14D690}"/>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5304" y="206375"/>
            <a:ext cx="623358" cy="623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bdélník 3">
            <a:extLst>
              <a:ext uri="{FF2B5EF4-FFF2-40B4-BE49-F238E27FC236}">
                <a16:creationId xmlns:a16="http://schemas.microsoft.com/office/drawing/2014/main" id="{97C07646-7446-284E-BAFD-51667D1FF2B8}"/>
              </a:ext>
            </a:extLst>
          </p:cNvPr>
          <p:cNvSpPr/>
          <p:nvPr/>
        </p:nvSpPr>
        <p:spPr>
          <a:xfrm>
            <a:off x="1072342" y="206375"/>
            <a:ext cx="10844354" cy="73026"/>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2" name="Obdélník 1">
            <a:extLst>
              <a:ext uri="{FF2B5EF4-FFF2-40B4-BE49-F238E27FC236}">
                <a16:creationId xmlns:a16="http://schemas.microsoft.com/office/drawing/2014/main" id="{CCC1E57E-65B0-49E8-86AF-08C90CD44CED}"/>
              </a:ext>
            </a:extLst>
          </p:cNvPr>
          <p:cNvSpPr/>
          <p:nvPr/>
        </p:nvSpPr>
        <p:spPr>
          <a:xfrm>
            <a:off x="0" y="6567488"/>
            <a:ext cx="12192000" cy="290512"/>
          </a:xfrm>
          <a:prstGeom prst="rect">
            <a:avLst/>
          </a:prstGeom>
          <a:solidFill>
            <a:srgbClr val="9814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a:extLst>
              <a:ext uri="{FF2B5EF4-FFF2-40B4-BE49-F238E27FC236}">
                <a16:creationId xmlns:a16="http://schemas.microsoft.com/office/drawing/2014/main" id="{517F44BB-0549-474E-9B05-FED59ACC545B}"/>
              </a:ext>
            </a:extLst>
          </p:cNvPr>
          <p:cNvSpPr txBox="1"/>
          <p:nvPr/>
        </p:nvSpPr>
        <p:spPr>
          <a:xfrm>
            <a:off x="2708672" y="5219439"/>
            <a:ext cx="7870625" cy="215444"/>
          </a:xfrm>
          <a:prstGeom prst="rect">
            <a:avLst/>
          </a:prstGeom>
          <a:noFill/>
        </p:spPr>
        <p:txBody>
          <a:bodyPr wrap="square" lIns="0" tIns="0" rIns="0" bIns="0" rtlCol="0">
            <a:spAutoFit/>
          </a:bodyPr>
          <a:lstStyle/>
          <a:p>
            <a:r>
              <a:rPr lang="cs-CZ" sz="1400" i="1" dirty="0">
                <a:solidFill>
                  <a:schemeClr val="bg1"/>
                </a:solidFill>
                <a:latin typeface="+mn-lt"/>
              </a:rPr>
              <a:t>Přednáška č. X: Doplnit název přednášky</a:t>
            </a:r>
            <a:fld id="{96245F91-E09F-41FE-BBD8-CF76BF98DE62}" type="slidenum">
              <a:rPr lang="cs-CZ" sz="1400" i="1">
                <a:solidFill>
                  <a:schemeClr val="bg1"/>
                </a:solidFill>
                <a:latin typeface="+mn-lt"/>
              </a:rPr>
              <a:t>9</a:t>
            </a:fld>
            <a:fld id="{31E77A96-41B8-48BF-B2E4-2BF7EFD47B93}" type="slidenum">
              <a:rPr lang="cs-CZ" sz="1400" i="1">
                <a:solidFill>
                  <a:schemeClr val="bg1"/>
                </a:solidFill>
                <a:latin typeface="+mn-lt"/>
              </a:rPr>
              <a:t>9</a:t>
            </a:fld>
            <a:fld id="{97BBEA7B-813E-4FC7-ADFD-C970B934FBBD}" type="slidenum">
              <a:rPr lang="cs-CZ" sz="1400" i="1">
                <a:solidFill>
                  <a:schemeClr val="bg1"/>
                </a:solidFill>
                <a:latin typeface="+mn-lt"/>
              </a:rPr>
              <a:t>9</a:t>
            </a:fld>
            <a:endParaRPr lang="cs-CZ" sz="1400" i="1" dirty="0">
              <a:solidFill>
                <a:schemeClr val="bg1"/>
              </a:solidFill>
              <a:latin typeface="+mn-lt"/>
            </a:endParaRPr>
          </a:p>
        </p:txBody>
      </p:sp>
      <p:graphicFrame>
        <p:nvGraphicFramePr>
          <p:cNvPr id="5" name="Tabulka 5">
            <a:extLst>
              <a:ext uri="{FF2B5EF4-FFF2-40B4-BE49-F238E27FC236}">
                <a16:creationId xmlns:a16="http://schemas.microsoft.com/office/drawing/2014/main" id="{84DEE307-8599-4B3F-81D1-171345CC7D59}"/>
              </a:ext>
            </a:extLst>
          </p:cNvPr>
          <p:cNvGraphicFramePr>
            <a:graphicFrameLocks noGrp="1"/>
          </p:cNvGraphicFramePr>
          <p:nvPr>
            <p:ph idx="1"/>
            <p:extLst>
              <p:ext uri="{D42A27DB-BD31-4B8C-83A1-F6EECF244321}">
                <p14:modId xmlns:p14="http://schemas.microsoft.com/office/powerpoint/2010/main" val="2326004955"/>
              </p:ext>
            </p:extLst>
          </p:nvPr>
        </p:nvGraphicFramePr>
        <p:xfrm>
          <a:off x="1431062" y="1423117"/>
          <a:ext cx="9329876" cy="4429573"/>
        </p:xfrm>
        <a:graphic>
          <a:graphicData uri="http://schemas.openxmlformats.org/drawingml/2006/table">
            <a:tbl>
              <a:tblPr firstRow="1" bandRow="1">
                <a:tableStyleId>{5940675A-B579-460E-94D1-54222C63F5DA}</a:tableStyleId>
              </a:tblPr>
              <a:tblGrid>
                <a:gridCol w="832625">
                  <a:extLst>
                    <a:ext uri="{9D8B030D-6E8A-4147-A177-3AD203B41FA5}">
                      <a16:colId xmlns:a16="http://schemas.microsoft.com/office/drawing/2014/main" val="1949453573"/>
                    </a:ext>
                  </a:extLst>
                </a:gridCol>
                <a:gridCol w="6706114">
                  <a:extLst>
                    <a:ext uri="{9D8B030D-6E8A-4147-A177-3AD203B41FA5}">
                      <a16:colId xmlns:a16="http://schemas.microsoft.com/office/drawing/2014/main" val="4227334749"/>
                    </a:ext>
                  </a:extLst>
                </a:gridCol>
                <a:gridCol w="1791137">
                  <a:extLst>
                    <a:ext uri="{9D8B030D-6E8A-4147-A177-3AD203B41FA5}">
                      <a16:colId xmlns:a16="http://schemas.microsoft.com/office/drawing/2014/main" val="2159418800"/>
                    </a:ext>
                  </a:extLst>
                </a:gridCol>
              </a:tblGrid>
              <a:tr h="625109">
                <a:tc>
                  <a:txBody>
                    <a:bodyPr/>
                    <a:lstStyle/>
                    <a:p>
                      <a:pPr algn="ctr"/>
                      <a:r>
                        <a:rPr lang="cs-CZ" sz="1400" b="1" dirty="0"/>
                        <a:t>Prvek </a:t>
                      </a:r>
                    </a:p>
                  </a:txBody>
                  <a:tcPr anchor="ctr">
                    <a:solidFill>
                      <a:schemeClr val="bg1">
                        <a:lumMod val="75000"/>
                      </a:schemeClr>
                    </a:solidFill>
                  </a:tcPr>
                </a:tc>
                <a:tc>
                  <a:txBody>
                    <a:bodyPr/>
                    <a:lstStyle/>
                    <a:p>
                      <a:pPr algn="ctr"/>
                      <a:r>
                        <a:rPr lang="cs-CZ" sz="1400" b="1" dirty="0"/>
                        <a:t>Vliv na vlastnosti oceli </a:t>
                      </a:r>
                    </a:p>
                  </a:txBody>
                  <a:tcPr anchor="ctr">
                    <a:solidFill>
                      <a:schemeClr val="bg1">
                        <a:lumMod val="75000"/>
                      </a:schemeClr>
                    </a:solidFill>
                  </a:tcPr>
                </a:tc>
                <a:tc>
                  <a:txBody>
                    <a:bodyPr/>
                    <a:lstStyle/>
                    <a:p>
                      <a:pPr algn="ctr"/>
                      <a:r>
                        <a:rPr lang="cs-CZ" sz="1400" b="1" dirty="0"/>
                        <a:t>Maximální obsah</a:t>
                      </a:r>
                    </a:p>
                    <a:p>
                      <a:pPr algn="ctr"/>
                      <a:r>
                        <a:rPr lang="cs-CZ" sz="1400" b="1" dirty="0"/>
                        <a:t>(</a:t>
                      </a:r>
                      <a:r>
                        <a:rPr lang="cs-CZ" sz="1400" b="1" dirty="0" err="1"/>
                        <a:t>ppm</a:t>
                      </a:r>
                      <a:r>
                        <a:rPr lang="cs-CZ" sz="1400" b="1" dirty="0"/>
                        <a:t>)</a:t>
                      </a:r>
                    </a:p>
                  </a:txBody>
                  <a:tcPr>
                    <a:solidFill>
                      <a:schemeClr val="bg1">
                        <a:lumMod val="75000"/>
                      </a:schemeClr>
                    </a:solidFill>
                  </a:tcPr>
                </a:tc>
                <a:extLst>
                  <a:ext uri="{0D108BD9-81ED-4DB2-BD59-A6C34878D82A}">
                    <a16:rowId xmlns:a16="http://schemas.microsoft.com/office/drawing/2014/main" val="4124931285"/>
                  </a:ext>
                </a:extLst>
              </a:tr>
              <a:tr h="391749">
                <a:tc>
                  <a:txBody>
                    <a:bodyPr/>
                    <a:lstStyle/>
                    <a:p>
                      <a:pPr algn="l"/>
                      <a:r>
                        <a:rPr lang="cs-CZ" sz="1400" b="0" dirty="0"/>
                        <a:t>C</a:t>
                      </a:r>
                    </a:p>
                  </a:txBody>
                  <a:tcPr anchor="ctr">
                    <a:solidFill>
                      <a:schemeClr val="bg1">
                        <a:lumMod val="95000"/>
                      </a:schemeClr>
                    </a:solidFill>
                  </a:tcPr>
                </a:tc>
                <a:tc>
                  <a:txBody>
                    <a:bodyPr/>
                    <a:lstStyle/>
                    <a:p>
                      <a:pPr marL="285750" indent="-285750" algn="l">
                        <a:buFont typeface="Wingdings" panose="05000000000000000000" pitchFamily="2" charset="2"/>
                        <a:buChar char="§"/>
                      </a:pPr>
                      <a:r>
                        <a:rPr lang="cs-CZ" sz="1400" dirty="0"/>
                        <a:t>hlubokotažnost</a:t>
                      </a:r>
                    </a:p>
                  </a:txBody>
                  <a:tcPr anchor="ctr"/>
                </a:tc>
                <a:tc>
                  <a:txBody>
                    <a:bodyPr/>
                    <a:lstStyle/>
                    <a:p>
                      <a:pPr algn="ctr"/>
                      <a:r>
                        <a:rPr lang="cs-CZ" sz="1400" dirty="0"/>
                        <a:t>25</a:t>
                      </a:r>
                    </a:p>
                  </a:txBody>
                  <a:tcPr anchor="ctr">
                    <a:solidFill>
                      <a:schemeClr val="bg1">
                        <a:lumMod val="95000"/>
                      </a:schemeClr>
                    </a:solidFill>
                  </a:tcPr>
                </a:tc>
                <a:extLst>
                  <a:ext uri="{0D108BD9-81ED-4DB2-BD59-A6C34878D82A}">
                    <a16:rowId xmlns:a16="http://schemas.microsoft.com/office/drawing/2014/main" val="3111849856"/>
                  </a:ext>
                </a:extLst>
              </a:tr>
              <a:tr h="882507">
                <a:tc>
                  <a:txBody>
                    <a:bodyPr/>
                    <a:lstStyle/>
                    <a:p>
                      <a:pPr algn="l"/>
                      <a:r>
                        <a:rPr lang="cs-CZ" sz="1400" b="0" dirty="0"/>
                        <a:t>S</a:t>
                      </a:r>
                    </a:p>
                  </a:txBody>
                  <a:tcPr anchor="ctr">
                    <a:solidFill>
                      <a:schemeClr val="bg1">
                        <a:lumMod val="95000"/>
                      </a:schemeClr>
                    </a:solidFill>
                  </a:tcPr>
                </a:tc>
                <a:tc>
                  <a:txBody>
                    <a:bodyPr/>
                    <a:lstStyle/>
                    <a:p>
                      <a:pPr marL="285750" indent="-285750" algn="l">
                        <a:buFont typeface="Wingdings" panose="05000000000000000000" pitchFamily="2" charset="2"/>
                        <a:buChar char="§"/>
                      </a:pPr>
                      <a:r>
                        <a:rPr lang="cs-CZ" sz="1400" dirty="0"/>
                        <a:t>zvýšení náchylnosti k praskání</a:t>
                      </a:r>
                    </a:p>
                    <a:p>
                      <a:pPr marL="285750" indent="-285750" algn="l">
                        <a:buFont typeface="Wingdings" panose="05000000000000000000" pitchFamily="2" charset="2"/>
                        <a:buChar char="§"/>
                      </a:pPr>
                      <a:r>
                        <a:rPr lang="cs-CZ" sz="1400" dirty="0"/>
                        <a:t>náchylnost k lámavosti za červeného žáru</a:t>
                      </a:r>
                    </a:p>
                    <a:p>
                      <a:pPr marL="285750" indent="-285750" algn="l">
                        <a:buFont typeface="Wingdings" panose="05000000000000000000" pitchFamily="2" charset="2"/>
                        <a:buChar char="§"/>
                      </a:pPr>
                      <a:r>
                        <a:rPr lang="cs-CZ" sz="1400" dirty="0"/>
                        <a:t>nižší obsah síry zlepšuje svařitelnost</a:t>
                      </a:r>
                    </a:p>
                  </a:txBody>
                  <a:tcPr anchor="ctr"/>
                </a:tc>
                <a:tc>
                  <a:txBody>
                    <a:bodyPr/>
                    <a:lstStyle/>
                    <a:p>
                      <a:pPr algn="ctr"/>
                      <a:r>
                        <a:rPr lang="cs-CZ" sz="1400" dirty="0"/>
                        <a:t>10–30</a:t>
                      </a:r>
                    </a:p>
                  </a:txBody>
                  <a:tcPr anchor="ctr">
                    <a:solidFill>
                      <a:schemeClr val="bg1">
                        <a:lumMod val="95000"/>
                      </a:schemeClr>
                    </a:solidFill>
                  </a:tcPr>
                </a:tc>
                <a:extLst>
                  <a:ext uri="{0D108BD9-81ED-4DB2-BD59-A6C34878D82A}">
                    <a16:rowId xmlns:a16="http://schemas.microsoft.com/office/drawing/2014/main" val="1219578772"/>
                  </a:ext>
                </a:extLst>
              </a:tr>
              <a:tr h="641525">
                <a:tc>
                  <a:txBody>
                    <a:bodyPr/>
                    <a:lstStyle/>
                    <a:p>
                      <a:pPr algn="l"/>
                      <a:r>
                        <a:rPr lang="cs-CZ" sz="1400" b="0" dirty="0"/>
                        <a:t>P</a:t>
                      </a:r>
                    </a:p>
                  </a:txBody>
                  <a:tcPr anchor="ctr">
                    <a:solidFill>
                      <a:schemeClr val="bg1">
                        <a:lumMod val="95000"/>
                      </a:schemeClr>
                    </a:solidFill>
                  </a:tcPr>
                </a:tc>
                <a:tc>
                  <a:txBody>
                    <a:bodyPr/>
                    <a:lstStyle/>
                    <a:p>
                      <a:pPr marL="285750" indent="-285750" algn="l">
                        <a:buFont typeface="Wingdings" panose="05000000000000000000" pitchFamily="2" charset="2"/>
                        <a:buChar char="§"/>
                      </a:pPr>
                      <a:r>
                        <a:rPr lang="cs-CZ" sz="1400" dirty="0"/>
                        <a:t> křehnutí struktury (v důsledku segregace při tuhnutí) </a:t>
                      </a:r>
                    </a:p>
                    <a:p>
                      <a:pPr marL="285750" indent="-285750" algn="l">
                        <a:buFont typeface="Wingdings" panose="05000000000000000000" pitchFamily="2" charset="2"/>
                        <a:buChar char="§"/>
                      </a:pPr>
                      <a:r>
                        <a:rPr lang="cs-CZ" sz="1400" dirty="0"/>
                        <a:t> lámavost za studena</a:t>
                      </a:r>
                    </a:p>
                  </a:txBody>
                  <a:tcPr anchor="ctr"/>
                </a:tc>
                <a:tc>
                  <a:txBody>
                    <a:bodyPr/>
                    <a:lstStyle/>
                    <a:p>
                      <a:pPr algn="ctr"/>
                      <a:r>
                        <a:rPr lang="cs-CZ" sz="1400" dirty="0"/>
                        <a:t>50–80</a:t>
                      </a:r>
                    </a:p>
                  </a:txBody>
                  <a:tcPr anchor="ctr">
                    <a:solidFill>
                      <a:schemeClr val="bg1">
                        <a:lumMod val="95000"/>
                      </a:schemeClr>
                    </a:solidFill>
                  </a:tcPr>
                </a:tc>
                <a:extLst>
                  <a:ext uri="{0D108BD9-81ED-4DB2-BD59-A6C34878D82A}">
                    <a16:rowId xmlns:a16="http://schemas.microsoft.com/office/drawing/2014/main" val="3352856618"/>
                  </a:ext>
                </a:extLst>
              </a:tr>
              <a:tr h="638623">
                <a:tc>
                  <a:txBody>
                    <a:bodyPr/>
                    <a:lstStyle/>
                    <a:p>
                      <a:pPr algn="l"/>
                      <a:r>
                        <a:rPr lang="cs-CZ" sz="1400" b="0" dirty="0"/>
                        <a:t>O</a:t>
                      </a:r>
                    </a:p>
                  </a:txBody>
                  <a:tcPr anchor="ctr">
                    <a:solidFill>
                      <a:schemeClr val="bg1">
                        <a:lumMod val="95000"/>
                      </a:schemeClr>
                    </a:solidFill>
                  </a:tcPr>
                </a:tc>
                <a:tc>
                  <a:txBody>
                    <a:bodyPr/>
                    <a:lstStyle/>
                    <a:p>
                      <a:pPr marL="285750" indent="-285750" algn="l">
                        <a:buFont typeface="Wingdings" panose="05000000000000000000" pitchFamily="2" charset="2"/>
                        <a:buChar char="§"/>
                      </a:pPr>
                      <a:r>
                        <a:rPr lang="cs-CZ" sz="1400" dirty="0"/>
                        <a:t> zvýšení citlivosti k lámavosti za studena (tvoří ostrohranné vměstky) </a:t>
                      </a:r>
                    </a:p>
                    <a:p>
                      <a:pPr marL="285750" indent="-285750" algn="l">
                        <a:buFont typeface="Wingdings" panose="05000000000000000000" pitchFamily="2" charset="2"/>
                        <a:buChar char="§"/>
                      </a:pPr>
                      <a:r>
                        <a:rPr lang="cs-CZ" sz="1400" dirty="0"/>
                        <a:t> ovlivnění kvality povrchu</a:t>
                      </a:r>
                    </a:p>
                  </a:txBody>
                  <a:tcPr anchor="ctr"/>
                </a:tc>
                <a:tc>
                  <a:txBody>
                    <a:bodyPr/>
                    <a:lstStyle/>
                    <a:p>
                      <a:pPr algn="ctr"/>
                      <a:r>
                        <a:rPr lang="cs-CZ" sz="1400" dirty="0"/>
                        <a:t>10–15</a:t>
                      </a:r>
                    </a:p>
                  </a:txBody>
                  <a:tcPr anchor="ctr">
                    <a:solidFill>
                      <a:schemeClr val="bg1">
                        <a:lumMod val="95000"/>
                      </a:schemeClr>
                    </a:solidFill>
                  </a:tcPr>
                </a:tc>
                <a:extLst>
                  <a:ext uri="{0D108BD9-81ED-4DB2-BD59-A6C34878D82A}">
                    <a16:rowId xmlns:a16="http://schemas.microsoft.com/office/drawing/2014/main" val="3492378556"/>
                  </a:ext>
                </a:extLst>
              </a:tr>
              <a:tr h="728607">
                <a:tc>
                  <a:txBody>
                    <a:bodyPr/>
                    <a:lstStyle/>
                    <a:p>
                      <a:pPr algn="l"/>
                      <a:r>
                        <a:rPr lang="cs-CZ" sz="1400" b="0" dirty="0"/>
                        <a:t>N</a:t>
                      </a:r>
                    </a:p>
                  </a:txBody>
                  <a:tcPr anchor="ctr">
                    <a:solidFill>
                      <a:schemeClr val="bg1">
                        <a:lumMod val="95000"/>
                      </a:schemeClr>
                    </a:solidFill>
                  </a:tcPr>
                </a:tc>
                <a:tc>
                  <a:txBody>
                    <a:bodyPr/>
                    <a:lstStyle/>
                    <a:p>
                      <a:pPr marL="285750" indent="-285750" algn="l">
                        <a:buFont typeface="Wingdings" panose="05000000000000000000" pitchFamily="2" charset="2"/>
                        <a:buChar char="§"/>
                      </a:pPr>
                      <a:r>
                        <a:rPr lang="cs-CZ" sz="1400" dirty="0"/>
                        <a:t> zvýšení tvrdosti při stárnutí </a:t>
                      </a:r>
                    </a:p>
                    <a:p>
                      <a:pPr marL="285750" indent="-285750" algn="l">
                        <a:buFont typeface="Wingdings" panose="05000000000000000000" pitchFamily="2" charset="2"/>
                        <a:buChar char="§"/>
                      </a:pPr>
                      <a:r>
                        <a:rPr lang="cs-CZ" sz="1400" dirty="0"/>
                        <a:t> snížení tažnosti a houževnatosti</a:t>
                      </a:r>
                    </a:p>
                  </a:txBody>
                  <a:tcPr anchor="ctr"/>
                </a:tc>
                <a:tc>
                  <a:txBody>
                    <a:bodyPr/>
                    <a:lstStyle/>
                    <a:p>
                      <a:pPr algn="ctr"/>
                      <a:r>
                        <a:rPr lang="cs-CZ" sz="1400" dirty="0"/>
                        <a:t>20–50</a:t>
                      </a:r>
                    </a:p>
                  </a:txBody>
                  <a:tcPr anchor="ctr">
                    <a:solidFill>
                      <a:schemeClr val="bg1">
                        <a:lumMod val="95000"/>
                      </a:schemeClr>
                    </a:solidFill>
                  </a:tcPr>
                </a:tc>
                <a:extLst>
                  <a:ext uri="{0D108BD9-81ED-4DB2-BD59-A6C34878D82A}">
                    <a16:rowId xmlns:a16="http://schemas.microsoft.com/office/drawing/2014/main" val="2078747953"/>
                  </a:ext>
                </a:extLst>
              </a:tr>
              <a:tr h="521453">
                <a:tc>
                  <a:txBody>
                    <a:bodyPr/>
                    <a:lstStyle/>
                    <a:p>
                      <a:pPr algn="l"/>
                      <a:r>
                        <a:rPr lang="cs-CZ" sz="1400" b="0" dirty="0"/>
                        <a:t>H</a:t>
                      </a:r>
                    </a:p>
                  </a:txBody>
                  <a:tcPr anchor="ctr">
                    <a:solidFill>
                      <a:schemeClr val="bg1">
                        <a:lumMod val="95000"/>
                      </a:schemeClr>
                    </a:solidFill>
                  </a:tcPr>
                </a:tc>
                <a:tc>
                  <a:txBody>
                    <a:bodyPr/>
                    <a:lstStyle/>
                    <a:p>
                      <a:pPr marL="285750" indent="-285750" algn="l">
                        <a:buFont typeface="Wingdings" panose="05000000000000000000" pitchFamily="2" charset="2"/>
                        <a:buChar char="§"/>
                      </a:pPr>
                      <a:r>
                        <a:rPr lang="cs-CZ" sz="1400" dirty="0"/>
                        <a:t> vodíková křehkost</a:t>
                      </a:r>
                    </a:p>
                  </a:txBody>
                  <a:tcPr anchor="ctr"/>
                </a:tc>
                <a:tc>
                  <a:txBody>
                    <a:bodyPr/>
                    <a:lstStyle/>
                    <a:p>
                      <a:pPr algn="ctr"/>
                      <a:r>
                        <a:rPr lang="cs-CZ" sz="1400" dirty="0"/>
                        <a:t>1–1,5</a:t>
                      </a:r>
                    </a:p>
                  </a:txBody>
                  <a:tcPr anchor="ctr">
                    <a:solidFill>
                      <a:schemeClr val="bg1">
                        <a:lumMod val="95000"/>
                      </a:schemeClr>
                    </a:solidFill>
                  </a:tcPr>
                </a:tc>
                <a:extLst>
                  <a:ext uri="{0D108BD9-81ED-4DB2-BD59-A6C34878D82A}">
                    <a16:rowId xmlns:a16="http://schemas.microsoft.com/office/drawing/2014/main" val="320177238"/>
                  </a:ext>
                </a:extLst>
              </a:tr>
            </a:tbl>
          </a:graphicData>
        </a:graphic>
      </p:graphicFrame>
      <p:sp>
        <p:nvSpPr>
          <p:cNvPr id="7" name="Zástupný symbol pro zápatí 6">
            <a:extLst>
              <a:ext uri="{FF2B5EF4-FFF2-40B4-BE49-F238E27FC236}">
                <a16:creationId xmlns:a16="http://schemas.microsoft.com/office/drawing/2014/main" id="{ABE1844F-BB77-4581-B2B3-5F7588A106F5}"/>
              </a:ext>
            </a:extLst>
          </p:cNvPr>
          <p:cNvSpPr>
            <a:spLocks noGrp="1"/>
          </p:cNvSpPr>
          <p:nvPr>
            <p:ph type="ftr" sz="quarter" idx="11"/>
          </p:nvPr>
        </p:nvSpPr>
        <p:spPr>
          <a:xfrm>
            <a:off x="275303" y="6702955"/>
            <a:ext cx="10140543" cy="155044"/>
          </a:xfrm>
        </p:spPr>
        <p:txBody>
          <a:bodyPr/>
          <a:lstStyle/>
          <a:p>
            <a:pPr algn="l">
              <a:defRPr/>
            </a:pPr>
            <a:r>
              <a:rPr lang="cs-CZ" sz="1300" i="1" dirty="0">
                <a:solidFill>
                  <a:schemeClr val="bg1"/>
                </a:solidFill>
                <a:latin typeface="+mn-lt"/>
              </a:rPr>
              <a:t>Přednáška č. </a:t>
            </a:r>
            <a:r>
              <a:rPr lang="cs-CZ" sz="1300" i="1" dirty="0">
                <a:solidFill>
                  <a:schemeClr val="bg1"/>
                </a:solidFill>
              </a:rPr>
              <a:t>2 Charakteristika rozdělení a značení ocelí</a:t>
            </a:r>
            <a:endParaRPr lang="cs-CZ" sz="1300" i="1" dirty="0">
              <a:solidFill>
                <a:schemeClr val="bg1"/>
              </a:solidFill>
              <a:latin typeface="+mn-lt"/>
            </a:endParaRPr>
          </a:p>
          <a:p>
            <a:pPr algn="l">
              <a:defRPr/>
            </a:pPr>
            <a:endParaRPr lang="sk-SK" dirty="0"/>
          </a:p>
        </p:txBody>
      </p:sp>
      <p:sp>
        <p:nvSpPr>
          <p:cNvPr id="6" name="Zástupný symbol pro číslo snímku 5">
            <a:extLst>
              <a:ext uri="{FF2B5EF4-FFF2-40B4-BE49-F238E27FC236}">
                <a16:creationId xmlns:a16="http://schemas.microsoft.com/office/drawing/2014/main" id="{6EFAC6B8-509C-4E09-B0DA-F11E21C901C2}"/>
              </a:ext>
            </a:extLst>
          </p:cNvPr>
          <p:cNvSpPr>
            <a:spLocks noGrp="1"/>
          </p:cNvSpPr>
          <p:nvPr>
            <p:ph type="sldNum" sz="quarter" idx="12"/>
          </p:nvPr>
        </p:nvSpPr>
        <p:spPr/>
        <p:txBody>
          <a:bodyPr/>
          <a:lstStyle/>
          <a:p>
            <a:pPr>
              <a:defRPr/>
            </a:pPr>
            <a:fld id="{8B7A71C2-0F8F-7841-B85A-445BD80B66CF}" type="slidenum">
              <a:rPr lang="sk-SK" altLang="cs-CZ" smtClean="0"/>
              <a:pPr>
                <a:defRPr/>
              </a:pPr>
              <a:t>9</a:t>
            </a:fld>
            <a:r>
              <a:rPr lang="sk-SK" altLang="cs-CZ"/>
              <a:t>/38</a:t>
            </a:r>
            <a:endParaRPr lang="sk-SK" altLang="cs-CZ" dirty="0"/>
          </a:p>
        </p:txBody>
      </p:sp>
    </p:spTree>
    <p:extLst>
      <p:ext uri="{BB962C8B-B14F-4D97-AF65-F5344CB8AC3E}">
        <p14:creationId xmlns:p14="http://schemas.microsoft.com/office/powerpoint/2010/main" val="1617275404"/>
      </p:ext>
    </p:extLst>
  </p:cSld>
  <p:clrMapOvr>
    <a:masterClrMapping/>
  </p:clrMapOvr>
  <p:transition spd="slow" advClick="0"/>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7664</TotalTime>
  <Words>4590</Words>
  <Application>Microsoft Office PowerPoint</Application>
  <PresentationFormat>Širokoúhlá obrazovka</PresentationFormat>
  <Paragraphs>590</Paragraphs>
  <Slides>38</Slides>
  <Notes>38</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38</vt:i4>
      </vt:variant>
    </vt:vector>
  </HeadingPairs>
  <TitlesOfParts>
    <vt:vector size="45" baseType="lpstr">
      <vt:lpstr>Arial</vt:lpstr>
      <vt:lpstr>Calibri</vt:lpstr>
      <vt:lpstr>Calibri Light</vt:lpstr>
      <vt:lpstr>Cambria Math</vt:lpstr>
      <vt:lpstr>Times New Roman</vt:lpstr>
      <vt:lpstr>Wingdings</vt:lpstr>
      <vt:lpstr>Motiv Office</vt:lpstr>
      <vt:lpstr> Vysoká škola technická a ekonomická v Českých Budějovicích</vt:lpstr>
      <vt:lpstr> Vysoká škola technická a ekonomická v Českých Budějovicích</vt:lpstr>
      <vt:lpstr>Charakteristika oceli </vt:lpstr>
      <vt:lpstr>Obsah přísad v legovaných ocelích</vt:lpstr>
      <vt:lpstr>Charakteristika oceli </vt:lpstr>
      <vt:lpstr>Základní suroviny pro výrobu oceli </vt:lpstr>
      <vt:lpstr>Oceli </vt:lpstr>
      <vt:lpstr>Výrobky z oceli</vt:lpstr>
      <vt:lpstr>Vliv vybraných škodlivých prvků a plynů na vlastnosti oceli</vt:lpstr>
      <vt:lpstr>Zkujňování v kyslíkovém konvertoru </vt:lpstr>
      <vt:lpstr>Zkujňování v kyslíkovém konvertoru </vt:lpstr>
      <vt:lpstr>Základní suroviny pro výrobu oceli </vt:lpstr>
      <vt:lpstr> Rozdělení ocelí dle ČSN EN 10020</vt:lpstr>
      <vt:lpstr>Rozdělení ocelí ČSN EN 10020</vt:lpstr>
      <vt:lpstr> Rozdělení ocelí ČSN EN 10020</vt:lpstr>
      <vt:lpstr> Mezní obsahy prvků dle ČSN EN 10020</vt:lpstr>
      <vt:lpstr>Označování ocelí dle ČSN EN 10027-1 </vt:lpstr>
      <vt:lpstr>Označování ocelí dle ČSN EN 10027-1 skupina 1</vt:lpstr>
      <vt:lpstr>Označování ocelí dle ČSN EN 10027-1 skupina 1</vt:lpstr>
      <vt:lpstr>Oceli ČSN EN 10027-1 skupina 1 oceli na potrubí </vt:lpstr>
      <vt:lpstr>Oceli ČSN EN 10027-1 skupina 1 oceli pro tlakové nádoby</vt:lpstr>
      <vt:lpstr>Označování ocelí dle ČSN EN 10027-1</vt:lpstr>
      <vt:lpstr>Označování ocelí dle ČSN EN 10027-1 skupina 2</vt:lpstr>
      <vt:lpstr>Označování ocelí dle ČSN EN 10027-1 skupina 2</vt:lpstr>
      <vt:lpstr>Označování ocelí dle ČSN EN 10027-1 skupina 2</vt:lpstr>
      <vt:lpstr>Označování ocelí dle ČSN EN 10027-1 skupina 2</vt:lpstr>
      <vt:lpstr>Označování ocelí dle ČSN EN 10027-1 skupina 2</vt:lpstr>
      <vt:lpstr>Označování ocelí dle ČSN EN 10027-1 skupina 2</vt:lpstr>
      <vt:lpstr>Označování ocelí dle ČSN EN 10027-1 skupina 2</vt:lpstr>
      <vt:lpstr> Označování ocelí dle ČSN  EN 10027-1</vt:lpstr>
      <vt:lpstr>Označování ocelí dle ČSN EN 10027-2</vt:lpstr>
      <vt:lpstr>Porovnání značek norem ČSN EN 10027-1 a ČSN 42 0002</vt:lpstr>
      <vt:lpstr> Označování ocelí dle ČSN  42 0002</vt:lpstr>
      <vt:lpstr> Označování ocelí dle ČSN 42 0002 </vt:lpstr>
      <vt:lpstr> Označování ocelí dle ČSN</vt:lpstr>
      <vt:lpstr>Použití oceli </vt:lpstr>
      <vt:lpstr>Použitá literatura </vt:lpstr>
      <vt:lpstr>Zdroje obrázků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Monika</dc:creator>
  <cp:lastModifiedBy>Ladislav Socha</cp:lastModifiedBy>
  <cp:revision>252</cp:revision>
  <dcterms:created xsi:type="dcterms:W3CDTF">2015-10-09T09:08:26Z</dcterms:created>
  <dcterms:modified xsi:type="dcterms:W3CDTF">2022-01-13T06:48:34Z</dcterms:modified>
</cp:coreProperties>
</file>