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4" r:id="rId1"/>
  </p:sldMasterIdLst>
  <p:notesMasterIdLst>
    <p:notesMasterId r:id="rId30"/>
  </p:notesMasterIdLst>
  <p:sldIdLst>
    <p:sldId id="331" r:id="rId2"/>
    <p:sldId id="334" r:id="rId3"/>
    <p:sldId id="345" r:id="rId4"/>
    <p:sldId id="342" r:id="rId5"/>
    <p:sldId id="346" r:id="rId6"/>
    <p:sldId id="376" r:id="rId7"/>
    <p:sldId id="378" r:id="rId8"/>
    <p:sldId id="340" r:id="rId9"/>
    <p:sldId id="366" r:id="rId10"/>
    <p:sldId id="367" r:id="rId11"/>
    <p:sldId id="372" r:id="rId12"/>
    <p:sldId id="347" r:id="rId13"/>
    <p:sldId id="369" r:id="rId14"/>
    <p:sldId id="368" r:id="rId15"/>
    <p:sldId id="348" r:id="rId16"/>
    <p:sldId id="375" r:id="rId17"/>
    <p:sldId id="341" r:id="rId18"/>
    <p:sldId id="371" r:id="rId19"/>
    <p:sldId id="374" r:id="rId20"/>
    <p:sldId id="355" r:id="rId21"/>
    <p:sldId id="370" r:id="rId22"/>
    <p:sldId id="381" r:id="rId23"/>
    <p:sldId id="344" r:id="rId24"/>
    <p:sldId id="338" r:id="rId25"/>
    <p:sldId id="377" r:id="rId26"/>
    <p:sldId id="380" r:id="rId27"/>
    <p:sldId id="365" r:id="rId28"/>
    <p:sldId id="37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41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redný štý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0" autoAdjust="0"/>
    <p:restoredTop sz="97444" autoAdjust="0"/>
  </p:normalViewPr>
  <p:slideViewPr>
    <p:cSldViewPr snapToGrid="0">
      <p:cViewPr varScale="1">
        <p:scale>
          <a:sx n="155" d="100"/>
          <a:sy n="155" d="100"/>
        </p:scale>
        <p:origin x="7632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2664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V&#253;robn&#237;%20technologie%20pro%20ekonomy\p&#345;edn&#225;&#353;ka%2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V&#253;robn&#237;%20technologie%20pro%20ekonomy\P&#345;edchoz&#237;%20verze%20p&#345;edn&#225;&#353;ek\p&#345;edn&#225;&#353;ka%20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V&#253;robn&#237;%20technologie%20pro%20ekonomy\P&#345;edchoz&#237;%20verze%20p&#345;edn&#225;&#353;ek\p&#345;edn&#225;&#353;ka%20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V&#253;robn&#237;%20technologie%20pro%20ekonomy\P&#345;edchoz&#237;%20verze%20p&#345;edn&#225;&#353;ek\p&#345;edn&#225;&#353;ka%20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82-4B59-959B-B5CEFCE6D32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82-4B59-959B-B5CEFCE6D32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982-4B59-959B-B5CEFCE6D32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982-4B59-959B-B5CEFCE6D32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982-4B59-959B-B5CEFCE6D32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982-4B59-959B-B5CEFCE6D320}"/>
              </c:ext>
            </c:extLst>
          </c:dPt>
          <c:val>
            <c:numRef>
              <c:f>List1!$L$37:$L$42</c:f>
              <c:numCache>
                <c:formatCode>General</c:formatCode>
                <c:ptCount val="6"/>
                <c:pt idx="0">
                  <c:v>4.9000000000000004</c:v>
                </c:pt>
                <c:pt idx="1">
                  <c:v>7.7</c:v>
                </c:pt>
                <c:pt idx="2">
                  <c:v>8.5</c:v>
                </c:pt>
                <c:pt idx="3">
                  <c:v>12.2</c:v>
                </c:pt>
                <c:pt idx="4">
                  <c:v>29.1</c:v>
                </c:pt>
                <c:pt idx="5">
                  <c:v>37.6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982-4B59-959B-B5CEFCE6D3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400" b="1">
                <a:solidFill>
                  <a:sysClr val="windowText" lastClr="000000"/>
                </a:solidFill>
              </a:rPr>
              <a:t>Světová výroba litiny</a:t>
            </a:r>
          </a:p>
        </c:rich>
      </c:tx>
      <c:layout>
        <c:manualLayout>
          <c:xMode val="edge"/>
          <c:yMode val="edge"/>
          <c:x val="0.38570122484689412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1078837551316632"/>
          <c:y val="0.16941410899033241"/>
          <c:w val="0.67708267939576361"/>
          <c:h val="0.62836431904345291"/>
        </c:manualLayout>
      </c:layout>
      <c:barChart>
        <c:barDir val="col"/>
        <c:grouping val="clustered"/>
        <c:varyColors val="0"/>
        <c:ser>
          <c:idx val="0"/>
          <c:order val="0"/>
          <c:tx>
            <c:v>Šedá litina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Lit>
              <c:formatCode>General</c:formatCode>
              <c:ptCount val="3"/>
              <c:pt idx="0">
                <c:v>2011</c:v>
              </c:pt>
              <c:pt idx="1">
                <c:v>2014</c:v>
              </c:pt>
              <c:pt idx="2">
                <c:v>2015</c:v>
              </c:pt>
            </c:numLit>
          </c:cat>
          <c:val>
            <c:numRef>
              <c:f>List1!$B$4:$D$4</c:f>
              <c:numCache>
                <c:formatCode>General</c:formatCode>
                <c:ptCount val="3"/>
                <c:pt idx="0">
                  <c:v>45995817</c:v>
                </c:pt>
                <c:pt idx="1">
                  <c:v>47795820</c:v>
                </c:pt>
                <c:pt idx="2">
                  <c:v>46738654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3A-4593-8EB3-B8EA604B4CA5}"/>
            </c:ext>
          </c:extLst>
        </c:ser>
        <c:ser>
          <c:idx val="1"/>
          <c:order val="1"/>
          <c:tx>
            <c:v>Tvárná litina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Lit>
              <c:formatCode>General</c:formatCode>
              <c:ptCount val="3"/>
              <c:pt idx="0">
                <c:v>2011</c:v>
              </c:pt>
              <c:pt idx="1">
                <c:v>2014</c:v>
              </c:pt>
              <c:pt idx="2">
                <c:v>2015</c:v>
              </c:pt>
            </c:numLit>
          </c:cat>
          <c:val>
            <c:numRef>
              <c:f>List1!$B$5:$D$5</c:f>
              <c:numCache>
                <c:formatCode>General</c:formatCode>
                <c:ptCount val="3"/>
                <c:pt idx="0">
                  <c:v>25167222</c:v>
                </c:pt>
                <c:pt idx="1">
                  <c:v>25682246</c:v>
                </c:pt>
                <c:pt idx="2">
                  <c:v>25575894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3A-4593-8EB3-B8EA604B4CA5}"/>
            </c:ext>
          </c:extLst>
        </c:ser>
        <c:ser>
          <c:idx val="2"/>
          <c:order val="2"/>
          <c:tx>
            <c:v>Litá ocel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Lit>
              <c:formatCode>General</c:formatCode>
              <c:ptCount val="3"/>
              <c:pt idx="0">
                <c:v>2011</c:v>
              </c:pt>
              <c:pt idx="1">
                <c:v>2014</c:v>
              </c:pt>
              <c:pt idx="2">
                <c:v>2015</c:v>
              </c:pt>
            </c:numLit>
          </c:cat>
          <c:val>
            <c:numRef>
              <c:f>List1!$B$6:$D$6</c:f>
              <c:numCache>
                <c:formatCode>General</c:formatCode>
                <c:ptCount val="3"/>
                <c:pt idx="0">
                  <c:v>11299044</c:v>
                </c:pt>
                <c:pt idx="1">
                  <c:v>11318922</c:v>
                </c:pt>
                <c:pt idx="2">
                  <c:v>10887948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3A-4593-8EB3-B8EA604B4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40046384"/>
        <c:axId val="698127376"/>
      </c:barChart>
      <c:catAx>
        <c:axId val="7400463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300" b="1">
                    <a:solidFill>
                      <a:sysClr val="windowText" lastClr="000000"/>
                    </a:solidFill>
                  </a:rPr>
                  <a:t>Rok</a:t>
                </a:r>
              </a:p>
            </c:rich>
          </c:tx>
          <c:layout>
            <c:manualLayout>
              <c:xMode val="edge"/>
              <c:yMode val="edge"/>
              <c:x val="0.51634339457567802"/>
              <c:y val="0.887939632545931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98127376"/>
        <c:crosses val="autoZero"/>
        <c:auto val="1"/>
        <c:lblAlgn val="ctr"/>
        <c:lblOffset val="100"/>
        <c:noMultiLvlLbl val="0"/>
      </c:catAx>
      <c:valAx>
        <c:axId val="6981273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300" b="1">
                    <a:solidFill>
                      <a:sysClr val="windowText" lastClr="000000"/>
                    </a:solidFill>
                  </a:rPr>
                  <a:t>Vyrobené množství (t)</a:t>
                </a:r>
              </a:p>
            </c:rich>
          </c:tx>
          <c:layout>
            <c:manualLayout>
              <c:xMode val="edge"/>
              <c:yMode val="edge"/>
              <c:x val="9.687072361401974E-3"/>
              <c:y val="0.264265545625457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40046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9135608048993877"/>
          <c:y val="0.12093649752114319"/>
          <c:w val="0.50031058617672786"/>
          <c:h val="0.14178404782735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b="1" dirty="0">
                <a:solidFill>
                  <a:schemeClr val="tx1"/>
                </a:solidFill>
              </a:rPr>
              <a:t>Produkce šedé a tvárné litiny </a:t>
            </a:r>
          </a:p>
          <a:p>
            <a:pPr>
              <a:defRPr b="1">
                <a:solidFill>
                  <a:schemeClr val="tx1"/>
                </a:solidFill>
              </a:defRPr>
            </a:pPr>
            <a:r>
              <a:rPr lang="cs-CZ" b="1" dirty="0">
                <a:solidFill>
                  <a:schemeClr val="tx1"/>
                </a:solidFill>
              </a:rPr>
              <a:t>za</a:t>
            </a:r>
            <a:r>
              <a:rPr lang="cs-CZ" b="1" baseline="0" dirty="0">
                <a:solidFill>
                  <a:schemeClr val="tx1"/>
                </a:solidFill>
              </a:rPr>
              <a:t> rok 2011</a:t>
            </a:r>
            <a:endParaRPr lang="cs-CZ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3873054378303724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498385934081472"/>
          <c:y val="0.11158703541686917"/>
          <c:w val="0.78895930306691442"/>
          <c:h val="0.69820583769621392"/>
        </c:manualLayout>
      </c:layout>
      <c:barChart>
        <c:barDir val="col"/>
        <c:grouping val="clustered"/>
        <c:varyColors val="0"/>
        <c:ser>
          <c:idx val="0"/>
          <c:order val="0"/>
          <c:tx>
            <c:v>Šedá litina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Lit>
              <c:ptCount val="5"/>
              <c:pt idx="0">
                <c:v>Čína</c:v>
              </c:pt>
              <c:pt idx="1">
                <c:v> USA</c:v>
              </c:pt>
              <c:pt idx="2">
                <c:v> Indie</c:v>
              </c:pt>
              <c:pt idx="3">
                <c:v> Japonsko</c:v>
              </c:pt>
              <c:pt idx="4">
                <c:v> Německo</c:v>
              </c:pt>
            </c:strLit>
          </c:cat>
          <c:val>
            <c:numRef>
              <c:f>List2!$K$4:$K$8</c:f>
              <c:numCache>
                <c:formatCode>General</c:formatCode>
                <c:ptCount val="5"/>
                <c:pt idx="0">
                  <c:v>20.100000000000001</c:v>
                </c:pt>
                <c:pt idx="1">
                  <c:v>4.2960000000000003</c:v>
                </c:pt>
                <c:pt idx="2">
                  <c:v>6.2539999999999996</c:v>
                </c:pt>
                <c:pt idx="3">
                  <c:v>2.2090000000000001</c:v>
                </c:pt>
                <c:pt idx="4">
                  <c:v>2.3929999999999998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A3-44A0-8C3D-8121E8B59B86}"/>
            </c:ext>
          </c:extLst>
        </c:ser>
        <c:ser>
          <c:idx val="1"/>
          <c:order val="1"/>
          <c:tx>
            <c:v>Tvárná litina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Lit>
              <c:ptCount val="5"/>
              <c:pt idx="0">
                <c:v>Čína</c:v>
              </c:pt>
              <c:pt idx="1">
                <c:v> USA</c:v>
              </c:pt>
              <c:pt idx="2">
                <c:v> Indie</c:v>
              </c:pt>
              <c:pt idx="3">
                <c:v> Japonsko</c:v>
              </c:pt>
              <c:pt idx="4">
                <c:v> Německo</c:v>
              </c:pt>
            </c:strLit>
          </c:cat>
          <c:val>
            <c:numRef>
              <c:f>List2!$L$4:$L$8</c:f>
              <c:numCache>
                <c:formatCode>General</c:formatCode>
                <c:ptCount val="5"/>
                <c:pt idx="0">
                  <c:v>10.9</c:v>
                </c:pt>
                <c:pt idx="1">
                  <c:v>4.4800000000000004</c:v>
                </c:pt>
                <c:pt idx="2">
                  <c:v>0.98099999999999998</c:v>
                </c:pt>
                <c:pt idx="3">
                  <c:v>1.377</c:v>
                </c:pt>
                <c:pt idx="4">
                  <c:v>1.6419999999999999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A3-44A0-8C3D-8121E8B59B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6736928"/>
        <c:axId val="906722784"/>
      </c:barChart>
      <c:catAx>
        <c:axId val="9067369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300" b="1">
                    <a:solidFill>
                      <a:sysClr val="windowText" lastClr="000000"/>
                    </a:solidFill>
                  </a:rPr>
                  <a:t>Země</a:t>
                </a:r>
              </a:p>
            </c:rich>
          </c:tx>
          <c:layout>
            <c:manualLayout>
              <c:xMode val="edge"/>
              <c:yMode val="edge"/>
              <c:x val="0.45131671041119859"/>
              <c:y val="0.912638888888888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06722784"/>
        <c:crosses val="autoZero"/>
        <c:auto val="1"/>
        <c:lblAlgn val="ctr"/>
        <c:lblOffset val="100"/>
        <c:noMultiLvlLbl val="0"/>
      </c:catAx>
      <c:valAx>
        <c:axId val="9067227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300" b="1">
                    <a:solidFill>
                      <a:sysClr val="windowText" lastClr="000000"/>
                    </a:solidFill>
                  </a:rPr>
                  <a:t>Produkce (Mt)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0673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397822431287001"/>
          <c:y val="0.3046330146231721"/>
          <c:w val="0.20075837111270181"/>
          <c:h val="0.189847623213764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 dirty="0">
                <a:solidFill>
                  <a:schemeClr val="tx1"/>
                </a:solidFill>
              </a:rPr>
              <a:t>Celosvětová</a:t>
            </a:r>
            <a:r>
              <a:rPr lang="cs-CZ" b="1" baseline="0" dirty="0">
                <a:solidFill>
                  <a:schemeClr val="tx1"/>
                </a:solidFill>
              </a:rPr>
              <a:t> v</a:t>
            </a:r>
            <a:r>
              <a:rPr lang="cs-CZ" b="1" dirty="0">
                <a:solidFill>
                  <a:schemeClr val="tx1"/>
                </a:solidFill>
              </a:rPr>
              <a:t>ýroba neželezných kovů</a:t>
            </a:r>
          </a:p>
        </c:rich>
      </c:tx>
      <c:layout>
        <c:manualLayout>
          <c:xMode val="edge"/>
          <c:yMode val="edge"/>
          <c:x val="0.30357455318085241"/>
          <c:y val="4.33358528596623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2092825896762905"/>
          <c:y val="0.17171296296296296"/>
          <c:w val="0.68026093613298333"/>
          <c:h val="0.62271617089530473"/>
        </c:manualLayout>
      </c:layout>
      <c:barChart>
        <c:barDir val="col"/>
        <c:grouping val="clustered"/>
        <c:varyColors val="0"/>
        <c:ser>
          <c:idx val="0"/>
          <c:order val="0"/>
          <c:tx>
            <c:v>Měď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Lit>
              <c:formatCode>General</c:formatCode>
              <c:ptCount val="3"/>
              <c:pt idx="0">
                <c:v>2011</c:v>
              </c:pt>
              <c:pt idx="1">
                <c:v>2014</c:v>
              </c:pt>
              <c:pt idx="2">
                <c:v>2015</c:v>
              </c:pt>
            </c:numLit>
          </c:cat>
          <c:val>
            <c:numRef>
              <c:f>List3!$A$2:$A$4</c:f>
              <c:numCache>
                <c:formatCode>General</c:formatCode>
                <c:ptCount val="3"/>
                <c:pt idx="0">
                  <c:v>1743817</c:v>
                </c:pt>
                <c:pt idx="1">
                  <c:v>1745611</c:v>
                </c:pt>
                <c:pt idx="2">
                  <c:v>1761182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EA-471F-A5C3-9371376CB319}"/>
            </c:ext>
          </c:extLst>
        </c:ser>
        <c:ser>
          <c:idx val="1"/>
          <c:order val="1"/>
          <c:tx>
            <c:v>Hliník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Lit>
              <c:formatCode>General</c:formatCode>
              <c:ptCount val="3"/>
              <c:pt idx="0">
                <c:v>2011</c:v>
              </c:pt>
              <c:pt idx="1">
                <c:v>2014</c:v>
              </c:pt>
              <c:pt idx="2">
                <c:v>2015</c:v>
              </c:pt>
            </c:numLit>
          </c:cat>
          <c:val>
            <c:numRef>
              <c:f>List3!$B$2:$B$4</c:f>
              <c:numCache>
                <c:formatCode>General</c:formatCode>
                <c:ptCount val="3"/>
                <c:pt idx="0">
                  <c:v>14051924</c:v>
                </c:pt>
                <c:pt idx="1">
                  <c:v>16324073</c:v>
                </c:pt>
                <c:pt idx="2">
                  <c:v>16053014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EA-471F-A5C3-9371376CB319}"/>
            </c:ext>
          </c:extLst>
        </c:ser>
        <c:ser>
          <c:idx val="2"/>
          <c:order val="2"/>
          <c:tx>
            <c:v>Hořčík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Lit>
              <c:formatCode>General</c:formatCode>
              <c:ptCount val="3"/>
              <c:pt idx="0">
                <c:v>2011</c:v>
              </c:pt>
              <c:pt idx="1">
                <c:v>2014</c:v>
              </c:pt>
              <c:pt idx="2">
                <c:v>2015</c:v>
              </c:pt>
            </c:numLit>
          </c:cat>
          <c:val>
            <c:numRef>
              <c:f>List3!$C$2:$C$4</c:f>
              <c:numCache>
                <c:formatCode>General</c:formatCode>
                <c:ptCount val="3"/>
                <c:pt idx="0">
                  <c:v>226673</c:v>
                </c:pt>
                <c:pt idx="1">
                  <c:v>160808</c:v>
                </c:pt>
                <c:pt idx="2">
                  <c:v>198121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EA-471F-A5C3-9371376CB319}"/>
            </c:ext>
          </c:extLst>
        </c:ser>
        <c:ser>
          <c:idx val="3"/>
          <c:order val="3"/>
          <c:tx>
            <c:v>Zinek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Lit>
              <c:formatCode>General</c:formatCode>
              <c:ptCount val="3"/>
              <c:pt idx="0">
                <c:v>2011</c:v>
              </c:pt>
              <c:pt idx="1">
                <c:v>2014</c:v>
              </c:pt>
              <c:pt idx="2">
                <c:v>2015</c:v>
              </c:pt>
            </c:numLit>
          </c:cat>
          <c:val>
            <c:numRef>
              <c:f>List3!$D$2:$D$4</c:f>
              <c:numCache>
                <c:formatCode>General</c:formatCode>
                <c:ptCount val="3"/>
                <c:pt idx="0">
                  <c:v>587947</c:v>
                </c:pt>
                <c:pt idx="1">
                  <c:v>545661</c:v>
                </c:pt>
                <c:pt idx="2">
                  <c:v>675022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EA-471F-A5C3-9371376CB319}"/>
            </c:ext>
          </c:extLst>
        </c:ser>
        <c:ser>
          <c:idx val="4"/>
          <c:order val="4"/>
          <c:tx>
            <c:v>Ostatní NŽ kovy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Lit>
              <c:formatCode>General</c:formatCode>
              <c:ptCount val="3"/>
              <c:pt idx="0">
                <c:v>2011</c:v>
              </c:pt>
              <c:pt idx="1">
                <c:v>2014</c:v>
              </c:pt>
              <c:pt idx="2">
                <c:v>2015</c:v>
              </c:pt>
            </c:numLit>
          </c:cat>
          <c:val>
            <c:numRef>
              <c:f>List3!$E$2:$E$4</c:f>
              <c:numCache>
                <c:formatCode>General</c:formatCode>
                <c:ptCount val="3"/>
                <c:pt idx="0">
                  <c:v>486764</c:v>
                </c:pt>
                <c:pt idx="1">
                  <c:v>496779</c:v>
                </c:pt>
                <c:pt idx="2">
                  <c:v>1354841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EA-471F-A5C3-9371376CB3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670064"/>
        <c:axId val="159675472"/>
      </c:barChart>
      <c:catAx>
        <c:axId val="1596700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300" b="1">
                    <a:solidFill>
                      <a:schemeClr val="tx1"/>
                    </a:solidFill>
                  </a:rPr>
                  <a:t>Rok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9675472"/>
        <c:crosses val="autoZero"/>
        <c:auto val="1"/>
        <c:lblAlgn val="ctr"/>
        <c:lblOffset val="100"/>
        <c:noMultiLvlLbl val="0"/>
      </c:catAx>
      <c:valAx>
        <c:axId val="1596754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300" b="1">
                    <a:solidFill>
                      <a:schemeClr val="tx1"/>
                    </a:solidFill>
                  </a:rPr>
                  <a:t>Vyrobené množství (t)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967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563363954505673"/>
          <c:y val="0.16600539515893845"/>
          <c:w val="0.20436636045494314"/>
          <c:h val="0.390627734033245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1600" b="1" dirty="0">
                <a:solidFill>
                  <a:schemeClr val="tx1"/>
                </a:solidFill>
              </a:rPr>
              <a:t>Vývoj celosvětové</a:t>
            </a:r>
            <a:r>
              <a:rPr lang="cs-CZ" sz="1600" b="1" baseline="0" dirty="0">
                <a:solidFill>
                  <a:schemeClr val="tx1"/>
                </a:solidFill>
              </a:rPr>
              <a:t> produkce primárního hliníku</a:t>
            </a:r>
            <a:endParaRPr lang="cs-CZ" sz="16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9116444579043004"/>
          <c:y val="1.06837606837606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2054142270677704"/>
          <c:y val="0.16173447069116356"/>
          <c:w val="0.72783464566929135"/>
          <c:h val="0.66783543082755681"/>
        </c:manualLayout>
      </c:layout>
      <c:scatterChart>
        <c:scatterStyle val="lineMarker"/>
        <c:varyColors val="0"/>
        <c:ser>
          <c:idx val="0"/>
          <c:order val="0"/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List4!$Q$2:$Q$44</c:f>
              <c:numCache>
                <c:formatCode>General</c:formatCode>
                <c:ptCount val="43"/>
                <c:pt idx="0">
                  <c:v>1974</c:v>
                </c:pt>
                <c:pt idx="1">
                  <c:v>1975</c:v>
                </c:pt>
                <c:pt idx="2">
                  <c:v>1976</c:v>
                </c:pt>
                <c:pt idx="3">
                  <c:v>1977</c:v>
                </c:pt>
                <c:pt idx="4">
                  <c:v>1978</c:v>
                </c:pt>
                <c:pt idx="5">
                  <c:v>1979</c:v>
                </c:pt>
                <c:pt idx="6">
                  <c:v>1980</c:v>
                </c:pt>
                <c:pt idx="7">
                  <c:v>1981</c:v>
                </c:pt>
                <c:pt idx="8">
                  <c:v>1982</c:v>
                </c:pt>
                <c:pt idx="9">
                  <c:v>1983</c:v>
                </c:pt>
                <c:pt idx="10">
                  <c:v>1984</c:v>
                </c:pt>
                <c:pt idx="11">
                  <c:v>1985</c:v>
                </c:pt>
                <c:pt idx="12">
                  <c:v>1986</c:v>
                </c:pt>
                <c:pt idx="13">
                  <c:v>1987</c:v>
                </c:pt>
                <c:pt idx="14">
                  <c:v>1988</c:v>
                </c:pt>
                <c:pt idx="15">
                  <c:v>1989</c:v>
                </c:pt>
                <c:pt idx="16">
                  <c:v>1990</c:v>
                </c:pt>
                <c:pt idx="17">
                  <c:v>1991</c:v>
                </c:pt>
                <c:pt idx="18">
                  <c:v>1992</c:v>
                </c:pt>
                <c:pt idx="19">
                  <c:v>1993</c:v>
                </c:pt>
                <c:pt idx="20">
                  <c:v>1994</c:v>
                </c:pt>
                <c:pt idx="21">
                  <c:v>1995</c:v>
                </c:pt>
                <c:pt idx="22">
                  <c:v>1996</c:v>
                </c:pt>
                <c:pt idx="23">
                  <c:v>1997</c:v>
                </c:pt>
                <c:pt idx="24">
                  <c:v>1998</c:v>
                </c:pt>
                <c:pt idx="25">
                  <c:v>1999</c:v>
                </c:pt>
                <c:pt idx="26">
                  <c:v>2000</c:v>
                </c:pt>
                <c:pt idx="27">
                  <c:v>2001</c:v>
                </c:pt>
                <c:pt idx="28">
                  <c:v>2002</c:v>
                </c:pt>
                <c:pt idx="29">
                  <c:v>2003</c:v>
                </c:pt>
                <c:pt idx="30">
                  <c:v>2004</c:v>
                </c:pt>
                <c:pt idx="31">
                  <c:v>2005</c:v>
                </c:pt>
                <c:pt idx="32">
                  <c:v>2006</c:v>
                </c:pt>
                <c:pt idx="33">
                  <c:v>2007</c:v>
                </c:pt>
                <c:pt idx="34">
                  <c:v>2008</c:v>
                </c:pt>
                <c:pt idx="35">
                  <c:v>2009</c:v>
                </c:pt>
                <c:pt idx="36">
                  <c:v>2010</c:v>
                </c:pt>
                <c:pt idx="37">
                  <c:v>2011</c:v>
                </c:pt>
                <c:pt idx="38">
                  <c:v>2012</c:v>
                </c:pt>
                <c:pt idx="39">
                  <c:v>2013</c:v>
                </c:pt>
                <c:pt idx="40">
                  <c:v>2014</c:v>
                </c:pt>
                <c:pt idx="41">
                  <c:v>2015</c:v>
                </c:pt>
                <c:pt idx="42">
                  <c:v>2016</c:v>
                </c:pt>
              </c:numCache>
            </c:numRef>
          </c:xVal>
          <c:yVal>
            <c:numRef>
              <c:f>List4!$R$2:$R$44</c:f>
              <c:numCache>
                <c:formatCode>General</c:formatCode>
                <c:ptCount val="43"/>
                <c:pt idx="0">
                  <c:v>13000</c:v>
                </c:pt>
                <c:pt idx="1">
                  <c:v>14000</c:v>
                </c:pt>
                <c:pt idx="2">
                  <c:v>12500</c:v>
                </c:pt>
                <c:pt idx="3">
                  <c:v>13500</c:v>
                </c:pt>
                <c:pt idx="4">
                  <c:v>14000</c:v>
                </c:pt>
                <c:pt idx="5">
                  <c:v>14500</c:v>
                </c:pt>
                <c:pt idx="6">
                  <c:v>15000</c:v>
                </c:pt>
                <c:pt idx="7">
                  <c:v>15500</c:v>
                </c:pt>
                <c:pt idx="8">
                  <c:v>14000</c:v>
                </c:pt>
                <c:pt idx="9">
                  <c:v>14500</c:v>
                </c:pt>
                <c:pt idx="10">
                  <c:v>15500</c:v>
                </c:pt>
                <c:pt idx="11">
                  <c:v>15300</c:v>
                </c:pt>
                <c:pt idx="12">
                  <c:v>15300</c:v>
                </c:pt>
                <c:pt idx="13">
                  <c:v>17000</c:v>
                </c:pt>
                <c:pt idx="14">
                  <c:v>20000</c:v>
                </c:pt>
                <c:pt idx="15">
                  <c:v>21000</c:v>
                </c:pt>
                <c:pt idx="16">
                  <c:v>21300</c:v>
                </c:pt>
                <c:pt idx="17">
                  <c:v>21500</c:v>
                </c:pt>
                <c:pt idx="18">
                  <c:v>21300</c:v>
                </c:pt>
                <c:pt idx="19">
                  <c:v>21500</c:v>
                </c:pt>
                <c:pt idx="20">
                  <c:v>20500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24500</c:v>
                </c:pt>
                <c:pt idx="25">
                  <c:v>25500</c:v>
                </c:pt>
                <c:pt idx="26">
                  <c:v>26500</c:v>
                </c:pt>
                <c:pt idx="27">
                  <c:v>26300</c:v>
                </c:pt>
                <c:pt idx="28">
                  <c:v>27500</c:v>
                </c:pt>
                <c:pt idx="29">
                  <c:v>30500</c:v>
                </c:pt>
                <c:pt idx="30">
                  <c:v>32500</c:v>
                </c:pt>
                <c:pt idx="31">
                  <c:v>34750</c:v>
                </c:pt>
                <c:pt idx="32">
                  <c:v>37000</c:v>
                </c:pt>
                <c:pt idx="33">
                  <c:v>41000</c:v>
                </c:pt>
                <c:pt idx="34">
                  <c:v>44000</c:v>
                </c:pt>
                <c:pt idx="35">
                  <c:v>40750</c:v>
                </c:pt>
                <c:pt idx="36">
                  <c:v>45500</c:v>
                </c:pt>
                <c:pt idx="37">
                  <c:v>50000</c:v>
                </c:pt>
                <c:pt idx="38">
                  <c:v>53000</c:v>
                </c:pt>
                <c:pt idx="39">
                  <c:v>56500</c:v>
                </c:pt>
                <c:pt idx="40">
                  <c:v>58000</c:v>
                </c:pt>
                <c:pt idx="41">
                  <c:v>62500</c:v>
                </c:pt>
                <c:pt idx="42">
                  <c:v>63000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8EB-4BD7-843A-99EABAE6FC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3952496"/>
        <c:axId val="313952912"/>
      </c:scatterChart>
      <c:valAx>
        <c:axId val="3139524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500" b="1">
                    <a:solidFill>
                      <a:schemeClr val="tx1"/>
                    </a:solidFill>
                  </a:rPr>
                  <a:t>Rok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13952912"/>
        <c:crosses val="autoZero"/>
        <c:crossBetween val="midCat"/>
      </c:valAx>
      <c:valAx>
        <c:axId val="3139529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500" b="1">
                    <a:solidFill>
                      <a:schemeClr val="tx1"/>
                    </a:solidFill>
                  </a:rPr>
                  <a:t>Celkové vyrobené množství hliníku v 10</a:t>
                </a:r>
                <a:r>
                  <a:rPr lang="cs-CZ" sz="1500" b="1" baseline="30000">
                    <a:solidFill>
                      <a:schemeClr val="tx1"/>
                    </a:solidFill>
                  </a:rPr>
                  <a:t>3</a:t>
                </a:r>
                <a:r>
                  <a:rPr lang="cs-CZ" sz="1500" b="1" baseline="0">
                    <a:solidFill>
                      <a:schemeClr val="tx1"/>
                    </a:solidFill>
                  </a:rPr>
                  <a:t> tun/rok</a:t>
                </a:r>
                <a:endParaRPr lang="cs-CZ" sz="1500" b="1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2.7777777777777776E-2"/>
              <c:y val="0.108402960046660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139524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>
            <a:extLst>
              <a:ext uri="{FF2B5EF4-FFF2-40B4-BE49-F238E27FC236}">
                <a16:creationId xmlns:a16="http://schemas.microsoft.com/office/drawing/2014/main" id="{E169075B-CC2A-A246-9BE2-44B3792662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dátumu 2">
            <a:extLst>
              <a:ext uri="{FF2B5EF4-FFF2-40B4-BE49-F238E27FC236}">
                <a16:creationId xmlns:a16="http://schemas.microsoft.com/office/drawing/2014/main" id="{0D72DE7B-9807-304E-B113-07106B5FE3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66E3F7-B81A-E347-899F-ECE6E9467646}" type="datetimeFigureOut">
              <a:rPr lang="cs-CZ"/>
              <a:pPr>
                <a:defRPr/>
              </a:pPr>
              <a:t>13.01.2022</a:t>
            </a:fld>
            <a:endParaRPr lang="cs-CZ"/>
          </a:p>
        </p:txBody>
      </p:sp>
      <p:sp>
        <p:nvSpPr>
          <p:cNvPr id="4" name="Zástupný symbol obrazu snímky 3">
            <a:extLst>
              <a:ext uri="{FF2B5EF4-FFF2-40B4-BE49-F238E27FC236}">
                <a16:creationId xmlns:a16="http://schemas.microsoft.com/office/drawing/2014/main" id="{7C452DB2-D0A0-9048-BA12-FEF1EBDB4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oznámok 4">
            <a:extLst>
              <a:ext uri="{FF2B5EF4-FFF2-40B4-BE49-F238E27FC236}">
                <a16:creationId xmlns:a16="http://schemas.microsoft.com/office/drawing/2014/main" id="{F1CC6C1C-37F6-1445-88D8-C0C315223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/>
              <a:t>Upravte štýl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  <a:endParaRPr lang="cs-CZ" noProof="0"/>
          </a:p>
        </p:txBody>
      </p:sp>
      <p:sp>
        <p:nvSpPr>
          <p:cNvPr id="6" name="Zástupný symbol päty 5">
            <a:extLst>
              <a:ext uri="{FF2B5EF4-FFF2-40B4-BE49-F238E27FC236}">
                <a16:creationId xmlns:a16="http://schemas.microsoft.com/office/drawing/2014/main" id="{22E57085-77BB-3B47-9F92-3AF9F2BD46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čísla snímky 6">
            <a:extLst>
              <a:ext uri="{FF2B5EF4-FFF2-40B4-BE49-F238E27FC236}">
                <a16:creationId xmlns:a16="http://schemas.microsoft.com/office/drawing/2014/main" id="{5A75D23F-AD84-E848-AE8A-0ADFDF92E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6AC7EC-89F2-3946-BE34-997CEAFD66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6799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1136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0906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180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2091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0637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8635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88328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14238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3146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9735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3328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0364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25680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0222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523271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4967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77093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645772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31424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5992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4644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5686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7871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6978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3976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8929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10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76E1CA-8C7F-4F4B-86E9-C0D1AD3F621C}" type="datetime1">
              <a:rPr lang="sk-SK" smtClean="0"/>
              <a:t>13. 1. 2022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1: Úvod do výrobních technologií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CB1D7E-5C34-B64F-BD06-258E36215471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294546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690263-2367-4AB4-AE54-B7C57162AAA2}" type="datetime1">
              <a:rPr lang="sk-SK" smtClean="0"/>
              <a:t>13. 1. 2022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1: Úvod do výrobních technologií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86F83-658E-734E-B2D6-C089A0C8927C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559438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C9B4E0-54C0-4C22-AB73-126E13C97E25}" type="datetime1">
              <a:rPr lang="sk-SK" smtClean="0"/>
              <a:t>13. 1. 2022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1: Úvod do výrobních technologií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3E346-8FF3-E940-B041-3BCDA563A3A6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37018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A91537-17ED-4630-9C38-F8A0A9DA3CA5}" type="datetime1">
              <a:rPr lang="sk-SK" smtClean="0"/>
              <a:t>13. 1. 2022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1: Úvod do výrobních technologií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538912"/>
            <a:ext cx="2743200" cy="30405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‹#›</a:t>
            </a:fld>
            <a:r>
              <a:rPr lang="sk-SK" altLang="cs-CZ" dirty="0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646641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F93B2C-7E7F-4739-A19C-B3D0731E4AF2}" type="datetime1">
              <a:rPr lang="sk-SK" smtClean="0"/>
              <a:t>13. 1. 2022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1: Úvod do výrobních technologií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D6F78-11B3-2F44-8E28-F00375AFEB20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3905422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D1FDA2-BE17-404F-8D34-FAA9560462CA}" type="datetime1">
              <a:rPr lang="sk-SK" smtClean="0"/>
              <a:t>13. 1. 2022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1: Úvod do výrobních technologií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9CFDD-4BB7-E040-A703-D885B8F7A5F8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558951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D8567E-14D8-42F9-8A50-8BDFE354B8F9}" type="datetime1">
              <a:rPr lang="sk-SK" smtClean="0"/>
              <a:t>13. 1. 2022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1: Úvod do výrobních technologií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AB8B44-A719-9A43-BC2A-4E13B0219636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0471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9C4C18-6B00-4A4F-BE8D-9FF1A4881CA8}" type="datetime1">
              <a:rPr lang="sk-SK" smtClean="0"/>
              <a:t>13. 1. 2022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1: Úvod do výrobních technologií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9CACA-88A4-DF48-B2B1-21296B9A5FCD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95081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E5579-106F-4443-89E6-ACB528A0F859}" type="datetime1">
              <a:rPr lang="sk-SK" smtClean="0"/>
              <a:t>13. 1. 2022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1: Úvod do výrobních technologií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C4A00B-BB65-9541-BBE2-F2C7D3CA9B0B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57867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343426-A272-4ADD-ACC7-44CF0DD9DF05}" type="datetime1">
              <a:rPr lang="sk-SK" smtClean="0"/>
              <a:t>13. 1. 2022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1: Úvod do výrobních technologií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B17D85-8CDA-5F43-89CD-3D83123EFD9B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114179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81A820-3DC2-442B-950A-FFD877E5D68D}" type="datetime1">
              <a:rPr lang="sk-SK" smtClean="0"/>
              <a:t>13. 1. 2022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1: Úvod do výrobních technologií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303C0-B19C-2B48-9660-EBD0F9BC4F1E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80949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46CAC2C-3928-4BF4-AF14-655AFD20FB07}" type="datetime1">
              <a:rPr lang="sk-SK" smtClean="0"/>
              <a:t>13. 1. 2022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sk-SK"/>
              <a:t>Přednáška č. 1: Úvod do výrobních technologií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EEBE5B-DA56-624C-A424-F3D277D4DBAD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77591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chart" Target="../charts/chart4.xml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chart" Target="../charts/char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/>
          <a:lstStyle/>
          <a:p>
            <a:r>
              <a:rPr lang="cs-CZ" altLang="cs-CZ" sz="2400" b="1" spc="100" dirty="0">
                <a:solidFill>
                  <a:srgbClr val="98141B"/>
                </a:solidFill>
              </a:rPr>
              <a:t> Vysoká škola technická a ekonomická v Českých Budějovicích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6954" y="1787237"/>
            <a:ext cx="11116394" cy="1990612"/>
          </a:xfrm>
        </p:spPr>
        <p:txBody>
          <a:bodyPr anchor="b" anchorCtr="0"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Moderní slévárenské</a:t>
            </a: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technologie</a:t>
            </a:r>
            <a:endParaRPr lang="cs-CZ" altLang="cs-CZ" sz="66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A826A9D-9A51-43E2-9423-81616755B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54" y="4023360"/>
            <a:ext cx="11116394" cy="152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i="1" spc="100" dirty="0">
                <a:solidFill>
                  <a:srgbClr val="9814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Přednášky pro studijní program Strojírenství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spc="100" dirty="0">
                <a:solidFill>
                  <a:srgbClr val="9814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Doc. Ing. Ladislav SOCHA, Ph.D. a kol.</a:t>
            </a:r>
            <a:endParaRPr lang="cs-CZ" altLang="cs-CZ" sz="2400" b="1" spc="100" dirty="0">
              <a:solidFill>
                <a:srgbClr val="98141B"/>
              </a:solidFill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F7C352C-EE08-4B71-B4D5-543525C3B5F9}"/>
              </a:ext>
            </a:extLst>
          </p:cNvPr>
          <p:cNvCxnSpPr>
            <a:cxnSpLocks/>
          </p:cNvCxnSpPr>
          <p:nvPr/>
        </p:nvCxnSpPr>
        <p:spPr>
          <a:xfrm>
            <a:off x="556954" y="3849329"/>
            <a:ext cx="11116394" cy="0"/>
          </a:xfrm>
          <a:prstGeom prst="line">
            <a:avLst/>
          </a:prstGeom>
          <a:ln>
            <a:solidFill>
              <a:srgbClr val="9814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623083"/>
      </p:ext>
    </p:ext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Ocel ve světě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10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10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10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880C307-A3D1-437B-A874-348C0D7070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501537" cy="2025425"/>
          </a:xfrm>
        </p:spPr>
        <p:txBody>
          <a:bodyPr/>
          <a:lstStyle/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Momentálně je ve světě velký přebytek výrobců oceli, v roce 2015 se odhadovalo, že existuje přebytečná výrobní kapacita v objemu přes 700 milionů tun</a:t>
            </a: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Hlavním světovým producentem oceli je Čína, která tvoří asi polovinu celosvětové výroby</a:t>
            </a: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spc="-10" dirty="0">
                <a:latin typeface="Calibri" panose="020F0502020204030204" pitchFamily="34" charset="0"/>
                <a:cs typeface="Calibri" panose="020F0502020204030204" pitchFamily="34" charset="0"/>
              </a:rPr>
              <a:t>Z Evropské unie můžeme mezi prvními deseti výrobci oceli najít Německo a Itálii</a:t>
            </a: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spc="-10" dirty="0">
                <a:latin typeface="Calibri" panose="020F0502020204030204" pitchFamily="34" charset="0"/>
                <a:cs typeface="Calibri" panose="020F0502020204030204" pitchFamily="34" charset="0"/>
              </a:rPr>
              <a:t>Z celosvětové výroby oceli připadá na EU celkově okolo 10 % </a:t>
            </a:r>
          </a:p>
          <a:p>
            <a:pPr marL="0" indent="0">
              <a:buNone/>
            </a:pPr>
            <a:endParaRPr lang="cs-CZ" altLang="cs-CZ" sz="2400" dirty="0"/>
          </a:p>
        </p:txBody>
      </p:sp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6C3FA5CE-BA74-4E22-8AA2-0F34122778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303610"/>
              </p:ext>
            </p:extLst>
          </p:nvPr>
        </p:nvGraphicFramePr>
        <p:xfrm>
          <a:off x="577372" y="2925463"/>
          <a:ext cx="5366227" cy="300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5780">
                  <a:extLst>
                    <a:ext uri="{9D8B030D-6E8A-4147-A177-3AD203B41FA5}">
                      <a16:colId xmlns:a16="http://schemas.microsoft.com/office/drawing/2014/main" val="650307280"/>
                    </a:ext>
                  </a:extLst>
                </a:gridCol>
                <a:gridCol w="986540">
                  <a:extLst>
                    <a:ext uri="{9D8B030D-6E8A-4147-A177-3AD203B41FA5}">
                      <a16:colId xmlns:a16="http://schemas.microsoft.com/office/drawing/2014/main" val="4101811591"/>
                    </a:ext>
                  </a:extLst>
                </a:gridCol>
                <a:gridCol w="984261">
                  <a:extLst>
                    <a:ext uri="{9D8B030D-6E8A-4147-A177-3AD203B41FA5}">
                      <a16:colId xmlns:a16="http://schemas.microsoft.com/office/drawing/2014/main" val="3030752971"/>
                    </a:ext>
                  </a:extLst>
                </a:gridCol>
                <a:gridCol w="908326">
                  <a:extLst>
                    <a:ext uri="{9D8B030D-6E8A-4147-A177-3AD203B41FA5}">
                      <a16:colId xmlns:a16="http://schemas.microsoft.com/office/drawing/2014/main" val="3929614382"/>
                    </a:ext>
                  </a:extLst>
                </a:gridCol>
                <a:gridCol w="893434">
                  <a:extLst>
                    <a:ext uri="{9D8B030D-6E8A-4147-A177-3AD203B41FA5}">
                      <a16:colId xmlns:a16="http://schemas.microsoft.com/office/drawing/2014/main" val="3873527584"/>
                    </a:ext>
                  </a:extLst>
                </a:gridCol>
                <a:gridCol w="967886">
                  <a:extLst>
                    <a:ext uri="{9D8B030D-6E8A-4147-A177-3AD203B41FA5}">
                      <a16:colId xmlns:a16="http://schemas.microsoft.com/office/drawing/2014/main" val="4066877004"/>
                    </a:ext>
                  </a:extLst>
                </a:gridCol>
              </a:tblGrid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Pořadí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Země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56038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cs-CZ" sz="14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Čína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808,4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831,7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928,3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1064,8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476073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Japonsko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104,8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104,7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104,3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83,2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15114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Indie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95,5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101,4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106,5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100,3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58464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USA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78,5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81,6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86,6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72,7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724813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Rusko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70,5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71,3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71,7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71,6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04108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Jižní Korea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68,6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71,1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72,5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67,1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93438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Německo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42,1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43,6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42,4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35,7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637016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Turecko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33,2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37,5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37,3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35,8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162212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Brazílie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31,3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34,4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34,9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31,0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324688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Itálie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23,4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24,0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24,5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20,4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870614"/>
                  </a:ext>
                </a:extLst>
              </a:tr>
            </a:tbl>
          </a:graphicData>
        </a:graphic>
      </p:graphicFrame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71E01C-7F84-40E3-882D-5EADEE9A7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10</a:t>
            </a:fld>
            <a:r>
              <a:rPr lang="sk-SK" altLang="cs-CZ"/>
              <a:t>/28</a:t>
            </a:r>
            <a:endParaRPr lang="sk-SK" altLang="cs-CZ" dirty="0"/>
          </a:p>
        </p:txBody>
      </p:sp>
      <p:pic>
        <p:nvPicPr>
          <p:cNvPr id="3074" name="Picture 2" descr="BAOWU uses EB digital configuration design">
            <a:extLst>
              <a:ext uri="{FF2B5EF4-FFF2-40B4-BE49-F238E27FC236}">
                <a16:creationId xmlns:a16="http://schemas.microsoft.com/office/drawing/2014/main" id="{BB6386CB-472E-42E1-B434-B51094647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925" y="3235494"/>
            <a:ext cx="5696295" cy="227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6992E86-CA56-40BB-8C58-6F31A2300AE1}"/>
              </a:ext>
            </a:extLst>
          </p:cNvPr>
          <p:cNvSpPr txBox="1"/>
          <p:nvPr/>
        </p:nvSpPr>
        <p:spPr>
          <a:xfrm>
            <a:off x="8071999" y="5570350"/>
            <a:ext cx="2343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Čínská ocelárna Baowu</a:t>
            </a:r>
          </a:p>
        </p:txBody>
      </p:sp>
    </p:spTree>
    <p:extLst>
      <p:ext uri="{BB962C8B-B14F-4D97-AF65-F5344CB8AC3E}">
        <p14:creationId xmlns:p14="http://schemas.microsoft.com/office/powerpoint/2010/main" val="1048961213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Ocel ve světě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880C307-A3D1-437B-A874-348C0D7070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501537" cy="2025425"/>
          </a:xfrm>
        </p:spPr>
        <p:txBody>
          <a:bodyPr/>
          <a:lstStyle/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tabulce je uvedeno 10 největších světových výrobců oceli spolu s jejich celkovou produkcí za rok 2018 </a:t>
            </a: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6C3FA5CE-BA74-4E22-8AA2-0F34122778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679512"/>
              </p:ext>
            </p:extLst>
          </p:nvPr>
        </p:nvGraphicFramePr>
        <p:xfrm>
          <a:off x="589351" y="1491221"/>
          <a:ext cx="4391291" cy="300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5453">
                  <a:extLst>
                    <a:ext uri="{9D8B030D-6E8A-4147-A177-3AD203B41FA5}">
                      <a16:colId xmlns:a16="http://schemas.microsoft.com/office/drawing/2014/main" val="650307280"/>
                    </a:ext>
                  </a:extLst>
                </a:gridCol>
                <a:gridCol w="1957095">
                  <a:extLst>
                    <a:ext uri="{9D8B030D-6E8A-4147-A177-3AD203B41FA5}">
                      <a16:colId xmlns:a16="http://schemas.microsoft.com/office/drawing/2014/main" val="4101811591"/>
                    </a:ext>
                  </a:extLst>
                </a:gridCol>
                <a:gridCol w="1078743">
                  <a:extLst>
                    <a:ext uri="{9D8B030D-6E8A-4147-A177-3AD203B41FA5}">
                      <a16:colId xmlns:a16="http://schemas.microsoft.com/office/drawing/2014/main" val="3030752971"/>
                    </a:ext>
                  </a:extLst>
                </a:gridCol>
              </a:tblGrid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Pořadí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Společnost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Výroba (Mt)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56038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cs-CZ" sz="14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ArcelorMittal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96,42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476073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China Baowu Group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67,43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15114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Nippon Steel Corporation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49,22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58464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HBIS Group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46,80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724813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POSCO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42,86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04108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Shagang Group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40,66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93438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Ansteel Group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37,36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637016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JFE Steel Corporation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29,15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162212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Jianlong Group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27,88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324688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Shougang Group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27,34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870614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5E0ACCC0-85C3-4A84-AB00-C3C97E702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496" y="1412006"/>
            <a:ext cx="3143251" cy="16208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B8997DC-6467-43EA-9553-AB28B28A8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3591" y="1350885"/>
            <a:ext cx="3143250" cy="2286000"/>
          </a:xfrm>
          <a:prstGeom prst="rect">
            <a:avLst/>
          </a:prstGeom>
        </p:spPr>
      </p:pic>
      <p:pic>
        <p:nvPicPr>
          <p:cNvPr id="1026" name="Picture 2" descr="Products | NIPPON STEEL CORPORATION">
            <a:extLst>
              <a:ext uri="{FF2B5EF4-FFF2-40B4-BE49-F238E27FC236}">
                <a16:creationId xmlns:a16="http://schemas.microsoft.com/office/drawing/2014/main" id="{AAE556CA-48D2-4897-92BD-040C5455C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69" y="2990624"/>
            <a:ext cx="3810000" cy="138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BIS GROUP HENGSHUI STRIP PROCESSING CO., LTD. | LinkedIn">
            <a:extLst>
              <a:ext uri="{FF2B5EF4-FFF2-40B4-BE49-F238E27FC236}">
                <a16:creationId xmlns:a16="http://schemas.microsoft.com/office/drawing/2014/main" id="{756FB79A-B93F-47CF-9140-D179AC2E9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615" y="437746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660880A-37DE-4599-BBA8-680A353401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9241" y="4443776"/>
            <a:ext cx="3657600" cy="2057400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04D20C9-CB84-4745-87D1-BB1C124E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11</a:t>
            </a:fld>
            <a:r>
              <a:rPr lang="sk-SK" altLang="cs-CZ"/>
              <a:t>/28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117778876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Celosvětové využití nerezové oceli v roce 2019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5" y="965199"/>
            <a:ext cx="6140064" cy="561340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Významným druhem oceli je ocel nerezová, která se využívá napříč nejrůznějšími odvětvími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Největší využití nerezová ocel nachází při výrobě kovových výrobků (37,6 %), dále ve strojírenství (29,1 %), ve stavebnictví (12,2 %), v automobilovém průmyslu (8,5 %), na elektrické nástroje (7,7 %) a ostatní dopravu (4,9 %)</a:t>
            </a: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graphicFrame>
        <p:nvGraphicFramePr>
          <p:cNvPr id="22" name="Graf 21">
            <a:extLst>
              <a:ext uri="{FF2B5EF4-FFF2-40B4-BE49-F238E27FC236}">
                <a16:creationId xmlns:a16="http://schemas.microsoft.com/office/drawing/2014/main" id="{E678B96C-B7FD-4E57-AF64-B648837AD4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93728" y="1335062"/>
          <a:ext cx="5179200" cy="5184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787DCFD4-A645-42A1-8D02-0B680BA7383F}"/>
              </a:ext>
            </a:extLst>
          </p:cNvPr>
          <p:cNvSpPr txBox="1"/>
          <p:nvPr/>
        </p:nvSpPr>
        <p:spPr>
          <a:xfrm>
            <a:off x="7513144" y="3397012"/>
            <a:ext cx="157184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dirty="0"/>
              <a:t>Kovové výrobky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FDD19E7-A70F-41D2-A9BB-825CEFF51968}"/>
              </a:ext>
            </a:extLst>
          </p:cNvPr>
          <p:cNvSpPr txBox="1"/>
          <p:nvPr/>
        </p:nvSpPr>
        <p:spPr>
          <a:xfrm>
            <a:off x="10501624" y="3957114"/>
            <a:ext cx="7655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dirty="0"/>
              <a:t>Stavby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E3F72C0-D989-4D7D-A38D-144BE297BFD3}"/>
              </a:ext>
            </a:extLst>
          </p:cNvPr>
          <p:cNvSpPr txBox="1"/>
          <p:nvPr/>
        </p:nvSpPr>
        <p:spPr>
          <a:xfrm rot="19912650">
            <a:off x="10041819" y="2838478"/>
            <a:ext cx="172002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700" dirty="0"/>
              <a:t>Motorová vozidla</a:t>
            </a:r>
          </a:p>
          <a:p>
            <a:pPr algn="r"/>
            <a:r>
              <a:rPr lang="cs-CZ" sz="1700" dirty="0"/>
              <a:t> a jejich součásti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CE1D333-A5F7-4BC7-9890-607C00B85D05}"/>
              </a:ext>
            </a:extLst>
          </p:cNvPr>
          <p:cNvSpPr txBox="1"/>
          <p:nvPr/>
        </p:nvSpPr>
        <p:spPr>
          <a:xfrm rot="18148083">
            <a:off x="9463198" y="2471812"/>
            <a:ext cx="159563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dirty="0"/>
              <a:t>Elektrické stroje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5D436871-76E7-424D-ACAE-7F575681C5F0}"/>
              </a:ext>
            </a:extLst>
          </p:cNvPr>
          <p:cNvSpPr txBox="1"/>
          <p:nvPr/>
        </p:nvSpPr>
        <p:spPr>
          <a:xfrm>
            <a:off x="8828982" y="5294181"/>
            <a:ext cx="124662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dirty="0"/>
              <a:t>Strojírenství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AA7D717-3E28-44BE-8FAD-7FD233A594EE}"/>
              </a:ext>
            </a:extLst>
          </p:cNvPr>
          <p:cNvSpPr txBox="1"/>
          <p:nvPr/>
        </p:nvSpPr>
        <p:spPr>
          <a:xfrm rot="16669759">
            <a:off x="8906636" y="2154847"/>
            <a:ext cx="158485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dirty="0"/>
              <a:t>Ostatní doprava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B92C331-5A99-4E97-BC3F-9D3DDBA6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12</a:t>
            </a:fld>
            <a:r>
              <a:rPr lang="sk-SK" altLang="cs-CZ"/>
              <a:t>/28</a:t>
            </a:r>
            <a:endParaRPr lang="sk-SK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0169228-ADA6-4502-A3B2-E0583C814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065" y="2983094"/>
            <a:ext cx="4347893" cy="289859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BFCC373-4D1D-4420-9F2D-9FE0502E5F73}"/>
              </a:ext>
            </a:extLst>
          </p:cNvPr>
          <p:cNvSpPr txBox="1"/>
          <p:nvPr/>
        </p:nvSpPr>
        <p:spPr>
          <a:xfrm>
            <a:off x="2370292" y="5989601"/>
            <a:ext cx="2765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Konstrukce z nerezové oceli</a:t>
            </a:r>
          </a:p>
        </p:txBody>
      </p:sp>
    </p:spTree>
    <p:extLst>
      <p:ext uri="{BB962C8B-B14F-4D97-AF65-F5344CB8AC3E}">
        <p14:creationId xmlns:p14="http://schemas.microsoft.com/office/powerpoint/2010/main" val="2957007463"/>
      </p:ext>
    </p:extLst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Ocel v ČR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880C307-A3D1-437B-A874-348C0D7070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5" y="965199"/>
            <a:ext cx="6319460" cy="546682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Centrem výroby oceli v ČR jsou Třinecké železárny a Liberty Ostrava (dříve ArcelorMittal Ostrava)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V ČR se vyrobí okolo 5 milionů tun surové oceli ročně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V Česku se vyrábí řada konečných ocelových výrobků jako kolejnice, dráty, nejrůznější tyče, plechy, svodidla nebo tlusté plechy pro větrné elektrárny a lodě</a:t>
            </a:r>
          </a:p>
          <a:p>
            <a:pPr marL="0" indent="0">
              <a:buNone/>
            </a:pPr>
            <a:endParaRPr lang="cs-CZ" altLang="cs-CZ" sz="180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BE6F4D4-912B-4AB4-AB52-BF7D0219B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13</a:t>
            </a:fld>
            <a:r>
              <a:rPr lang="sk-SK" altLang="cs-CZ"/>
              <a:t>/28</a:t>
            </a:r>
            <a:endParaRPr lang="sk-SK" altLang="cs-CZ" dirty="0"/>
          </a:p>
        </p:txBody>
      </p:sp>
      <p:pic>
        <p:nvPicPr>
          <p:cNvPr id="4098" name="Picture 2" descr="Reference - Progress Language Institute">
            <a:extLst>
              <a:ext uri="{FF2B5EF4-FFF2-40B4-BE49-F238E27FC236}">
                <a16:creationId xmlns:a16="http://schemas.microsoft.com/office/drawing/2014/main" id="{ACDBDD1A-5F55-457E-BC8B-EA80064F7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6" b="17463"/>
          <a:stretch/>
        </p:blipFill>
        <p:spPr bwMode="auto">
          <a:xfrm>
            <a:off x="6275311" y="1136905"/>
            <a:ext cx="3238500" cy="146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E25BC52-972A-46C9-AE83-4C4B2C4EC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811" y="832641"/>
            <a:ext cx="2130972" cy="2130972"/>
          </a:xfrm>
          <a:prstGeom prst="rect">
            <a:avLst/>
          </a:prstGeom>
        </p:spPr>
      </p:pic>
      <p:pic>
        <p:nvPicPr>
          <p:cNvPr id="4100" name="Picture 4" descr="Kolejnice | Třinecké Železárny - Moravia Steel">
            <a:extLst>
              <a:ext uri="{FF2B5EF4-FFF2-40B4-BE49-F238E27FC236}">
                <a16:creationId xmlns:a16="http://schemas.microsoft.com/office/drawing/2014/main" id="{011610BF-6288-4309-A9E5-EB3F1CA8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83" y="3397714"/>
            <a:ext cx="3613805" cy="236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5EAAFD3-5D50-4315-8242-E743807A2402}"/>
              </a:ext>
            </a:extLst>
          </p:cNvPr>
          <p:cNvSpPr txBox="1"/>
          <p:nvPr/>
        </p:nvSpPr>
        <p:spPr>
          <a:xfrm>
            <a:off x="917263" y="5832490"/>
            <a:ext cx="2953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Kolejnice – Třinecké železárny</a:t>
            </a:r>
          </a:p>
        </p:txBody>
      </p:sp>
      <p:pic>
        <p:nvPicPr>
          <p:cNvPr id="4102" name="Picture 6" descr="Galerie | Třinecké Železárny - Moravia Steel">
            <a:extLst>
              <a:ext uri="{FF2B5EF4-FFF2-40B4-BE49-F238E27FC236}">
                <a16:creationId xmlns:a16="http://schemas.microsoft.com/office/drawing/2014/main" id="{6F57FAFC-7ADE-4F9D-90D8-FE68077FD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466" y="3410264"/>
            <a:ext cx="3594661" cy="23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0FD58BF-1817-4108-AE1A-98C3B368A930}"/>
              </a:ext>
            </a:extLst>
          </p:cNvPr>
          <p:cNvSpPr txBox="1"/>
          <p:nvPr/>
        </p:nvSpPr>
        <p:spPr>
          <a:xfrm>
            <a:off x="5003637" y="5836701"/>
            <a:ext cx="2612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Dráty – Třinecké železárny</a:t>
            </a:r>
          </a:p>
        </p:txBody>
      </p:sp>
      <p:pic>
        <p:nvPicPr>
          <p:cNvPr id="4104" name="Picture 8" descr="Silniční svodidla - LIBERTY Steel Czech Republic">
            <a:extLst>
              <a:ext uri="{FF2B5EF4-FFF2-40B4-BE49-F238E27FC236}">
                <a16:creationId xmlns:a16="http://schemas.microsoft.com/office/drawing/2014/main" id="{AF8954D9-8B37-45E8-9ABC-594F195DD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30"/>
          <a:stretch/>
        </p:blipFill>
        <p:spPr bwMode="auto">
          <a:xfrm>
            <a:off x="8542239" y="3021757"/>
            <a:ext cx="3238500" cy="27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747AEB2-7D36-4CF2-BEC3-8FC0CF5645A3}"/>
              </a:ext>
            </a:extLst>
          </p:cNvPr>
          <p:cNvSpPr txBox="1"/>
          <p:nvPr/>
        </p:nvSpPr>
        <p:spPr>
          <a:xfrm>
            <a:off x="8858889" y="5832490"/>
            <a:ext cx="26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Svodidla – Liberty Ostrava</a:t>
            </a:r>
          </a:p>
        </p:txBody>
      </p:sp>
    </p:spTree>
    <p:extLst>
      <p:ext uri="{BB962C8B-B14F-4D97-AF65-F5344CB8AC3E}">
        <p14:creationId xmlns:p14="http://schemas.microsoft.com/office/powerpoint/2010/main" val="3173104509"/>
      </p:ext>
    </p:extLst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Oceli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14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14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14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Ocel je slitina železa s obsahem uhlíku pod 2,14 % 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Oceli tvoří zhruba 90 % slitin železa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spc="-10" dirty="0">
                <a:latin typeface="Calibri" panose="020F0502020204030204" pitchFamily="34" charset="0"/>
                <a:cs typeface="Calibri" panose="020F0502020204030204" pitchFamily="34" charset="0"/>
              </a:rPr>
              <a:t>Pomocí různých způsobů výroby, legováním a odpovídajícím tepelným zpracováním lze dosáhnout naprosto odlišných vlastností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spc="-10" dirty="0">
                <a:latin typeface="Calibri" panose="020F0502020204030204" pitchFamily="34" charset="0"/>
                <a:cs typeface="Calibri" panose="020F0502020204030204" pitchFamily="34" charset="0"/>
              </a:rPr>
              <a:t>Lze vyrobit oceli s následujícími vlastnostmi: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Vysoká pevnost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Dobrá tvářitelnost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Tvrdost a odolnost proti opotřebení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Dobrá obrobitelnost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Dobrá slévatelnost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Žádoucí magnetické vlastnosti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spc="-10" dirty="0">
                <a:latin typeface="Calibri" panose="020F0502020204030204" pitchFamily="34" charset="0"/>
                <a:cs typeface="Calibri" panose="020F0502020204030204" pitchFamily="34" charset="0"/>
              </a:rPr>
              <a:t>Mezi další typické vlastnosti ocelí patří: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Recyklovatelnost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Odolnost proti korozi získaná legováním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Náchylnost proti korozi u nelegovaných ocelí</a:t>
            </a:r>
          </a:p>
          <a:p>
            <a:pPr marL="268288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3EBA5C22-C115-40EB-9CC7-A8F732FB5F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118" y="2124770"/>
            <a:ext cx="3489837" cy="196206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37F4080-EDBE-4908-8199-45641A72D8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18" y="4268568"/>
            <a:ext cx="2225070" cy="222507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99797CD3-1F53-4533-91A1-EEC2814B2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183" y="4268568"/>
            <a:ext cx="2242297" cy="2242297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BC8A2E-376E-49DC-A120-1478E196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14</a:t>
            </a:fld>
            <a:r>
              <a:rPr lang="sk-SK" altLang="cs-CZ"/>
              <a:t>/28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339962594"/>
      </p:ext>
    </p:extLst>
  </p:cSld>
  <p:clrMapOvr>
    <a:masterClrMapping/>
  </p:clrMapOvr>
  <p:transition spd="slow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Rozdělení oceli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880C307-A3D1-437B-A874-348C0D7070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3" y="982259"/>
            <a:ext cx="11675592" cy="5466822"/>
          </a:xfrm>
        </p:spPr>
        <p:txBody>
          <a:bodyPr>
            <a:normAutofit/>
          </a:bodyPr>
          <a:lstStyle/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Oceli dělíme do tří skupin podle množství legujících prvků na oceli nelegované, nízkolegované a vysoce legované: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spc="-10" dirty="0">
                <a:latin typeface="Calibri" panose="020F0502020204030204" pitchFamily="34" charset="0"/>
                <a:cs typeface="Calibri" panose="020F0502020204030204" pitchFamily="34" charset="0"/>
              </a:rPr>
              <a:t>Oceli nelegované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Zvané uhlíkové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Nelegované oceli představují většinu všech vyrobených ocelí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Obsah legujících prvků je nižší než je tabelovaná hodnota pro daný prvek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Příkladem nízkolegované </a:t>
            </a:r>
            <a:r>
              <a:rPr lang="cs-CZ" altLang="cs-CZ" sz="1800" i="1">
                <a:latin typeface="Calibri" panose="020F0502020204030204" pitchFamily="34" charset="0"/>
                <a:cs typeface="Times New Roman" panose="02020603050405020304" pitchFamily="18" charset="0"/>
              </a:rPr>
              <a:t>oceli může </a:t>
            </a: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být </a:t>
            </a:r>
            <a:r>
              <a:rPr lang="cs-CZ" altLang="cs-CZ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roxor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800" dirty="0"/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Mezní obsah legujících prvků oddělující nelegované a nízkolegované oceli:</a:t>
            </a:r>
          </a:p>
          <a:p>
            <a:pPr marL="0" indent="0">
              <a:buNone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cs-CZ" altLang="cs-CZ" sz="1800" dirty="0"/>
          </a:p>
          <a:p>
            <a:pPr marL="0" indent="0">
              <a:buNone/>
            </a:pPr>
            <a:endParaRPr lang="cs-CZ" altLang="cs-CZ" sz="18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18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18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18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1800" dirty="0"/>
          </a:p>
        </p:txBody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AACFCCFD-8091-4933-904F-925DD44E0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676026"/>
              </p:ext>
            </p:extLst>
          </p:nvPr>
        </p:nvGraphicFramePr>
        <p:xfrm>
          <a:off x="586983" y="3911958"/>
          <a:ext cx="5735204" cy="218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4785">
                  <a:extLst>
                    <a:ext uri="{9D8B030D-6E8A-4147-A177-3AD203B41FA5}">
                      <a16:colId xmlns:a16="http://schemas.microsoft.com/office/drawing/2014/main" val="650307280"/>
                    </a:ext>
                  </a:extLst>
                </a:gridCol>
                <a:gridCol w="1884556">
                  <a:extLst>
                    <a:ext uri="{9D8B030D-6E8A-4147-A177-3AD203B41FA5}">
                      <a16:colId xmlns:a16="http://schemas.microsoft.com/office/drawing/2014/main" val="4101811591"/>
                    </a:ext>
                  </a:extLst>
                </a:gridCol>
                <a:gridCol w="970156">
                  <a:extLst>
                    <a:ext uri="{9D8B030D-6E8A-4147-A177-3AD203B41FA5}">
                      <a16:colId xmlns:a16="http://schemas.microsoft.com/office/drawing/2014/main" val="2384684671"/>
                    </a:ext>
                  </a:extLst>
                </a:gridCol>
                <a:gridCol w="1895707">
                  <a:extLst>
                    <a:ext uri="{9D8B030D-6E8A-4147-A177-3AD203B41FA5}">
                      <a16:colId xmlns:a16="http://schemas.microsoft.com/office/drawing/2014/main" val="2177157944"/>
                    </a:ext>
                  </a:extLst>
                </a:gridCol>
              </a:tblGrid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Prvek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Mezní obsah [hm. %]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Prvek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Mezní obsah [hm. %]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56038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8476073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Pb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015114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0,50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28516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962942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Mn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58464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724813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Nb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0,06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Zr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041085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A2C658BE-F613-41F0-9804-CE928B7B6C4D}"/>
              </a:ext>
            </a:extLst>
          </p:cNvPr>
          <p:cNvSpPr txBox="1"/>
          <p:nvPr/>
        </p:nvSpPr>
        <p:spPr>
          <a:xfrm>
            <a:off x="8793454" y="4840988"/>
            <a:ext cx="1940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i="1" dirty="0" err="1"/>
              <a:t>Roxorové</a:t>
            </a:r>
            <a:r>
              <a:rPr lang="cs-CZ" i="1" dirty="0"/>
              <a:t> tyče </a:t>
            </a:r>
          </a:p>
          <a:p>
            <a:pPr algn="ctr"/>
            <a:r>
              <a:rPr lang="cs-CZ" i="1" dirty="0"/>
              <a:t>(výztuž do betonu)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A24290F-54E8-4614-A918-429DE5FB9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15</a:t>
            </a:fld>
            <a:r>
              <a:rPr lang="sk-SK" altLang="cs-CZ"/>
              <a:t>/28</a:t>
            </a:r>
            <a:endParaRPr lang="sk-SK" altLang="cs-CZ" dirty="0"/>
          </a:p>
        </p:txBody>
      </p:sp>
      <p:pic>
        <p:nvPicPr>
          <p:cNvPr id="5122" name="Picture 2" descr="odmítnout samet rakovina kari site roxory - 66gallery.cz">
            <a:extLst>
              <a:ext uri="{FF2B5EF4-FFF2-40B4-BE49-F238E27FC236}">
                <a16:creationId xmlns:a16="http://schemas.microsoft.com/office/drawing/2014/main" id="{D0707020-7639-41B7-A804-3975E0AFA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066" y="186508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36267"/>
      </p:ext>
    </p:extLst>
  </p:cSld>
  <p:clrMapOvr>
    <a:masterClrMapping/>
  </p:clrMapOvr>
  <p:transition spd="slow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Rozdělení oceli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880C307-A3D1-437B-A874-348C0D7070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8828979" cy="5466822"/>
          </a:xfrm>
        </p:spPr>
        <p:txBody>
          <a:bodyPr>
            <a:normAutofit/>
          </a:bodyPr>
          <a:lstStyle/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Oceli dělíme do tří skupin podle množství legujících prvků na oceli nelegované, nízkolegované a vysoce legované: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spc="-10" dirty="0">
                <a:latin typeface="Calibri" panose="020F0502020204030204" pitchFamily="34" charset="0"/>
                <a:cs typeface="Calibri" panose="020F0502020204030204" pitchFamily="34" charset="0"/>
              </a:rPr>
              <a:t>Oceli nízkolegované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Obsah legujících prvků je po odečtení uhlíku nižší než 5 % hm.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cs typeface="Times New Roman" panose="02020603050405020304" pitchFamily="18" charset="0"/>
              </a:rPr>
              <a:t>Mechanické vlastnosti legovaných </a:t>
            </a:r>
            <a:r>
              <a:rPr lang="cs-CZ" altLang="cs-CZ" sz="1800" i="1" dirty="0"/>
              <a:t>ocelí je možné modifikovat buď  tepelným (žíhání, kalení, popouštění), tepelně-mechanickým nebo tepelně chemickým zpracováním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cs typeface="Times New Roman" panose="02020603050405020304" pitchFamily="18" charset="0"/>
              </a:rPr>
              <a:t>Na mechanické </a:t>
            </a:r>
            <a:r>
              <a:rPr lang="cs-CZ" altLang="cs-CZ" sz="1800" i="1" dirty="0"/>
              <a:t>vlastnosti oceli má významný vliv obsah uhlíku, spolu s obsahem uhlíku se zvyšuje pevnost</a:t>
            </a:r>
            <a:endParaRPr lang="cs-CZ" altLang="cs-CZ" sz="1800" dirty="0"/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b="1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spc="-10" dirty="0">
                <a:latin typeface="Calibri" panose="020F0502020204030204" pitchFamily="34" charset="0"/>
                <a:cs typeface="Calibri" panose="020F0502020204030204" pitchFamily="34" charset="0"/>
              </a:rPr>
              <a:t>Vysoce legované oceli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Obsah legujících prvků je po odečtení uhlíku vyšší než 5 % hm.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Kombinací </a:t>
            </a:r>
            <a:r>
              <a:rPr lang="cs-CZ" altLang="cs-CZ" sz="1800" i="1" dirty="0"/>
              <a:t>legujících prvků je dosaženo požadovaných vlastností oceli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Mezi vysoce legované oceli patří i nerezová ocel</a:t>
            </a:r>
          </a:p>
          <a:p>
            <a:pPr marL="0" indent="0">
              <a:spcBef>
                <a:spcPts val="300"/>
              </a:spcBef>
              <a:buNone/>
            </a:pPr>
            <a:endParaRPr lang="cs-CZ" altLang="cs-CZ" sz="1800" b="1" i="1" dirty="0"/>
          </a:p>
          <a:p>
            <a:pPr marL="0" indent="0">
              <a:buNone/>
            </a:pPr>
            <a:endParaRPr lang="cs-CZ" altLang="cs-CZ" sz="18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18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18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18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4D8AB5-B0B2-440F-99F3-E76ACC5B5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0865" y="623246"/>
            <a:ext cx="2096429" cy="194606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B102645-8A85-4B5F-B298-0197742BFE2C}"/>
              </a:ext>
            </a:extLst>
          </p:cNvPr>
          <p:cNvSpPr txBox="1"/>
          <p:nvPr/>
        </p:nvSpPr>
        <p:spPr>
          <a:xfrm>
            <a:off x="9213218" y="2522488"/>
            <a:ext cx="2846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Nízkolegovaný ocelový profil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D604D03-5F03-46BC-B4F6-16F041983463}"/>
              </a:ext>
            </a:extLst>
          </p:cNvPr>
          <p:cNvSpPr txBox="1"/>
          <p:nvPr/>
        </p:nvSpPr>
        <p:spPr>
          <a:xfrm>
            <a:off x="9183553" y="6017156"/>
            <a:ext cx="185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Nerezové zábradlí</a:t>
            </a: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2B2D970B-70F1-418C-8290-1F1A5E423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16</a:t>
            </a:fld>
            <a:r>
              <a:rPr lang="sk-SK" altLang="cs-CZ"/>
              <a:t>/28</a:t>
            </a:r>
            <a:endParaRPr lang="sk-SK" altLang="cs-CZ" dirty="0"/>
          </a:p>
        </p:txBody>
      </p:sp>
      <p:pic>
        <p:nvPicPr>
          <p:cNvPr id="6148" name="Picture 4" descr="Zábradlí venkovní - AnticoroČižmár">
            <a:extLst>
              <a:ext uri="{FF2B5EF4-FFF2-40B4-BE49-F238E27FC236}">
                <a16:creationId xmlns:a16="http://schemas.microsoft.com/office/drawing/2014/main" id="{560470C3-8A21-4B42-B9A3-E25DE5C71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855" y="3243249"/>
            <a:ext cx="3615840" cy="271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416907"/>
      </p:ext>
    </p:extLst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Litina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1892545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9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Litiny bývají označovány jako slitiny železa se zvýšeným obsahem uhlíku (nad 2,14 %)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9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Litiny mívají i vysoký obsah křemíku, který podporuje tuhnutí litin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9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Narozdíl od ocelí se litiny zpracovávají pouze odléváním, jelikož mají výbornou slévatelnost a je možné z nich odlévat tvarově velmi složité odlitky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9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litiny se odlévají například bloky spalovacích motorů, pístní kroužky, vložky válců, skříně čerpadel, potrubí, topná tělesa, sloupy atd.</a:t>
            </a: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pic>
        <p:nvPicPr>
          <p:cNvPr id="3076" name="Picture 4" descr="Litina">
            <a:extLst>
              <a:ext uri="{FF2B5EF4-FFF2-40B4-BE49-F238E27FC236}">
                <a16:creationId xmlns:a16="http://schemas.microsoft.com/office/drawing/2014/main" id="{09F87BBD-0E36-4067-890C-547AE20DA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83" y="3362326"/>
            <a:ext cx="3657600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itinový radiátor Bohemia R 800/220 s nohou">
            <a:extLst>
              <a:ext uri="{FF2B5EF4-FFF2-40B4-BE49-F238E27FC236}">
                <a16:creationId xmlns:a16="http://schemas.microsoft.com/office/drawing/2014/main" id="{5DFB5404-B33D-4BC9-8BBA-F541F189F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491" y="3197067"/>
            <a:ext cx="3771900" cy="28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itina | Tribon - plastové potrubní systémy GF">
            <a:extLst>
              <a:ext uri="{FF2B5EF4-FFF2-40B4-BE49-F238E27FC236}">
                <a16:creationId xmlns:a16="http://schemas.microsoft.com/office/drawing/2014/main" id="{10A17116-1A0E-44AF-A1CE-B7C925618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299" y="3634791"/>
            <a:ext cx="2566988" cy="191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F205F8-F089-42AB-8EEA-C1455AAC4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17</a:t>
            </a:fld>
            <a:r>
              <a:rPr lang="sk-SK" altLang="cs-CZ"/>
              <a:t>/28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163848198"/>
      </p:ext>
    </p:extLst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Výroba litých kovů ve světě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18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18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18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880C307-A3D1-437B-A874-348C0D7070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6078199" cy="1886285"/>
          </a:xfrm>
        </p:spPr>
        <p:txBody>
          <a:bodyPr/>
          <a:lstStyle/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spc="-10" dirty="0">
                <a:latin typeface="Calibri" panose="020F0502020204030204" pitchFamily="34" charset="0"/>
                <a:cs typeface="Calibri" panose="020F0502020204030204" pitchFamily="34" charset="0"/>
              </a:rPr>
              <a:t>Výroba litých kovů ve světě v letech 2011, 2014 a 2015 v tunách/rok</a:t>
            </a: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6C3FA5CE-BA74-4E22-8AA2-0F34122778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418944"/>
              </p:ext>
            </p:extLst>
          </p:nvPr>
        </p:nvGraphicFramePr>
        <p:xfrm>
          <a:off x="594594" y="1593335"/>
          <a:ext cx="6078200" cy="109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5290">
                  <a:extLst>
                    <a:ext uri="{9D8B030D-6E8A-4147-A177-3AD203B41FA5}">
                      <a16:colId xmlns:a16="http://schemas.microsoft.com/office/drawing/2014/main" val="650307280"/>
                    </a:ext>
                  </a:extLst>
                </a:gridCol>
                <a:gridCol w="1340069">
                  <a:extLst>
                    <a:ext uri="{9D8B030D-6E8A-4147-A177-3AD203B41FA5}">
                      <a16:colId xmlns:a16="http://schemas.microsoft.com/office/drawing/2014/main" val="410181159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56412353"/>
                    </a:ext>
                  </a:extLst>
                </a:gridCol>
                <a:gridCol w="1261241">
                  <a:extLst>
                    <a:ext uri="{9D8B030D-6E8A-4147-A177-3AD203B41FA5}">
                      <a16:colId xmlns:a16="http://schemas.microsoft.com/office/drawing/2014/main" val="915167995"/>
                    </a:ext>
                  </a:extLst>
                </a:gridCol>
              </a:tblGrid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Kov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56038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Šedá litina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45 995 817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47 795 820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46 738 654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8476073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Tvárná litina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25 167 222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25 682 246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25 575 894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015114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Litá ocel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11 299 044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11 318 922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10 887 948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584645"/>
                  </a:ext>
                </a:extLst>
              </a:tr>
            </a:tbl>
          </a:graphicData>
        </a:graphic>
      </p:graphicFrame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715AB51-A123-4D36-ABDA-6DB23C6C3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18</a:t>
            </a:fld>
            <a:r>
              <a:rPr lang="sk-SK" altLang="cs-CZ"/>
              <a:t>/28</a:t>
            </a:r>
            <a:endParaRPr lang="sk-SK" altLang="cs-CZ" dirty="0"/>
          </a:p>
        </p:txBody>
      </p:sp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DF9C689A-5CB3-4D83-A17B-78A964B6DE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7473224"/>
              </p:ext>
            </p:extLst>
          </p:nvPr>
        </p:nvGraphicFramePr>
        <p:xfrm>
          <a:off x="503130" y="2902474"/>
          <a:ext cx="6261128" cy="3791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493493AE-4FEC-44CE-91B5-03930DD1E0C6}"/>
              </a:ext>
            </a:extLst>
          </p:cNvPr>
          <p:cNvSpPr txBox="1"/>
          <p:nvPr/>
        </p:nvSpPr>
        <p:spPr>
          <a:xfrm>
            <a:off x="6353502" y="3769782"/>
            <a:ext cx="5335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spc="-10" dirty="0">
                <a:latin typeface="Calibri" panose="020F0502020204030204" pitchFamily="34" charset="0"/>
                <a:cs typeface="Calibri" panose="020F0502020204030204" pitchFamily="34" charset="0"/>
              </a:rPr>
              <a:t>Největší podíl při výrobě odlitků zabírá šedá litina (asi 46 %), na druhém místě je tvárná litina (asi 26 %) </a:t>
            </a:r>
            <a:endParaRPr lang="cs-CZ" alt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6128131"/>
      </p:ext>
    </p:extLst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Největší světoví výrobci šedé a tvárné litiny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19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19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19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880C307-A3D1-437B-A874-348C0D7070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466821"/>
          </a:xfrm>
        </p:spPr>
        <p:txBody>
          <a:bodyPr/>
          <a:lstStyle/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spc="-10" dirty="0">
                <a:latin typeface="Calibri" panose="020F0502020204030204" pitchFamily="34" charset="0"/>
                <a:cs typeface="Calibri" panose="020F0502020204030204" pitchFamily="34" charset="0"/>
              </a:rPr>
              <a:t>Výroba šedé a tvárné litiny za rok 2011</a:t>
            </a: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6C3FA5CE-BA74-4E22-8AA2-0F34122778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611044"/>
              </p:ext>
            </p:extLst>
          </p:nvPr>
        </p:nvGraphicFramePr>
        <p:xfrm>
          <a:off x="586983" y="1371211"/>
          <a:ext cx="4868197" cy="164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2759">
                  <a:extLst>
                    <a:ext uri="{9D8B030D-6E8A-4147-A177-3AD203B41FA5}">
                      <a16:colId xmlns:a16="http://schemas.microsoft.com/office/drawing/2014/main" val="650307280"/>
                    </a:ext>
                  </a:extLst>
                </a:gridCol>
                <a:gridCol w="1289538">
                  <a:extLst>
                    <a:ext uri="{9D8B030D-6E8A-4147-A177-3AD203B41FA5}">
                      <a16:colId xmlns:a16="http://schemas.microsoft.com/office/drawing/2014/main" val="4101811591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1356412353"/>
                    </a:ext>
                  </a:extLst>
                </a:gridCol>
              </a:tblGrid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Země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Šedá litina (Mt)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Tvárná litina (Mt) 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56038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Čína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20,100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10,9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476073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Spojené státy americké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4,296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4,48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15114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Indie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6,254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0,981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58464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Japonsko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2,209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1,377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724813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Německo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2,393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1,642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041085"/>
                  </a:ext>
                </a:extLst>
              </a:tr>
            </a:tbl>
          </a:graphicData>
        </a:graphic>
      </p:graphicFrame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FEC87899-BAD8-493A-95F0-6A31C85942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7701678"/>
              </p:ext>
            </p:extLst>
          </p:nvPr>
        </p:nvGraphicFramePr>
        <p:xfrm>
          <a:off x="5143500" y="2858928"/>
          <a:ext cx="6336792" cy="3456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C348D0-CF15-4AC4-B6F3-266558747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19</a:t>
            </a:fld>
            <a:r>
              <a:rPr lang="sk-SK" altLang="cs-CZ"/>
              <a:t>/28</a:t>
            </a:r>
            <a:endParaRPr lang="sk-SK" altLang="cs-CZ" dirty="0"/>
          </a:p>
        </p:txBody>
      </p:sp>
      <p:pic>
        <p:nvPicPr>
          <p:cNvPr id="7170" name="Picture 2" descr="Iron Foundry Sand Casting Parts | Custom Cast Iron Products Supplier">
            <a:extLst>
              <a:ext uri="{FF2B5EF4-FFF2-40B4-BE49-F238E27FC236}">
                <a16:creationId xmlns:a16="http://schemas.microsoft.com/office/drawing/2014/main" id="{86863F16-65EB-4E93-BF81-B93D0E9CD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77" y="3247938"/>
            <a:ext cx="2609790" cy="294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unshan - GF Casting Solutions">
            <a:extLst>
              <a:ext uri="{FF2B5EF4-FFF2-40B4-BE49-F238E27FC236}">
                <a16:creationId xmlns:a16="http://schemas.microsoft.com/office/drawing/2014/main" id="{052E7AFB-CD26-41C1-BFCC-E94BB30E1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777" y="1038226"/>
            <a:ext cx="3748520" cy="163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316128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/>
          <a:lstStyle/>
          <a:p>
            <a:r>
              <a:rPr lang="cs-CZ" altLang="cs-CZ" sz="2400" b="1" spc="100" dirty="0">
                <a:solidFill>
                  <a:srgbClr val="98141B"/>
                </a:solidFill>
              </a:rPr>
              <a:t> Vysoká škola technická a ekonomická v Českých Budějovicích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6954" y="1787237"/>
            <a:ext cx="11116394" cy="1990612"/>
          </a:xfrm>
        </p:spPr>
        <p:txBody>
          <a:bodyPr anchor="b" anchorCtr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Úvod do výrobních technologií</a:t>
            </a:r>
            <a:endParaRPr lang="cs-CZ" altLang="cs-CZ" sz="66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2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2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2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A826A9D-9A51-43E2-9423-81616755B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54" y="4023360"/>
            <a:ext cx="11116394" cy="152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spc="100" dirty="0">
                <a:solidFill>
                  <a:srgbClr val="9814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Přednáška č. 1</a:t>
            </a:r>
            <a:endParaRPr lang="cs-CZ" altLang="cs-CZ" sz="2400" b="1" spc="100" dirty="0">
              <a:solidFill>
                <a:srgbClr val="98141B"/>
              </a:solidFill>
            </a:endParaRPr>
          </a:p>
          <a:p>
            <a:pPr marL="0" indent="0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sz="2400" b="1" spc="50" dirty="0">
              <a:solidFill>
                <a:srgbClr val="98141B"/>
              </a:solidFill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F7C352C-EE08-4B71-B4D5-543525C3B5F9}"/>
              </a:ext>
            </a:extLst>
          </p:cNvPr>
          <p:cNvCxnSpPr>
            <a:cxnSpLocks/>
          </p:cNvCxnSpPr>
          <p:nvPr/>
        </p:nvCxnSpPr>
        <p:spPr>
          <a:xfrm>
            <a:off x="556954" y="3849329"/>
            <a:ext cx="11116394" cy="0"/>
          </a:xfrm>
          <a:prstGeom prst="line">
            <a:avLst/>
          </a:prstGeom>
          <a:ln>
            <a:solidFill>
              <a:srgbClr val="9814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573198"/>
      </p:ext>
    </p:extLst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Litiny – rozdělení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20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20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20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5" y="965199"/>
            <a:ext cx="5352986" cy="561340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Litinu dělíme do 5 základních skupin: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Šedá litina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Dobré kluzné vlastnosti, snadná obrobitelnost, schopnost tlumit vibrace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Obsah uhlíku 2,6 až 3,6 % - dobrá slévatelnost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Nejpoužívanější materiál pro výrobu odlitků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u="sng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Použití</a:t>
            </a: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rámy a saně obráběcích strojů, tělesa převodovek a klikové skříně</a:t>
            </a: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Tvárná litina</a:t>
            </a:r>
          </a:p>
          <a:p>
            <a:pPr marL="554400" indent="-2844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Vysoká pevnost a dobrá tažnost, z litin se vlastnostmi nejvíce blíží oceli</a:t>
            </a:r>
          </a:p>
          <a:p>
            <a:pPr marL="554400" indent="-2844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u="sng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Použití</a:t>
            </a: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ozubená kola, klikové hřídele, skříně řízení, skříně zadní nápravy, skříně čerpadel a turbín</a:t>
            </a:r>
            <a:endParaRPr lang="cs-CZ" sz="1800" i="1" u="sng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sz="18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68288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sz="18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pic>
        <p:nvPicPr>
          <p:cNvPr id="10" name="Picture 8" descr="eshop.ameco.cz">
            <a:extLst>
              <a:ext uri="{FF2B5EF4-FFF2-40B4-BE49-F238E27FC236}">
                <a16:creationId xmlns:a16="http://schemas.microsoft.com/office/drawing/2014/main" id="{D904DA72-252D-4EAF-8337-D2044D4C1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87" y="3730115"/>
            <a:ext cx="1664744" cy="166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B0BC3F-7E48-4024-826F-F023C129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20</a:t>
            </a:fld>
            <a:r>
              <a:rPr lang="sk-SK" altLang="cs-CZ"/>
              <a:t>/28</a:t>
            </a:r>
            <a:endParaRPr lang="sk-SK" altLang="cs-CZ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20CB487-DBA6-448B-B6D3-C57103866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278" y="562913"/>
            <a:ext cx="1679710" cy="162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0D6261B-9A05-49E4-9E0B-E874B8243C0A}"/>
              </a:ext>
            </a:extLst>
          </p:cNvPr>
          <p:cNvSpPr txBox="1"/>
          <p:nvPr/>
        </p:nvSpPr>
        <p:spPr>
          <a:xfrm>
            <a:off x="6884413" y="5451942"/>
            <a:ext cx="1505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Ozubená kola </a:t>
            </a:r>
          </a:p>
          <a:p>
            <a:r>
              <a:rPr lang="cs-CZ" i="1" dirty="0"/>
              <a:t>z tvárné litiny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115EDEC-BEBF-4238-9AA8-89FB96FAA1E6}"/>
              </a:ext>
            </a:extLst>
          </p:cNvPr>
          <p:cNvSpPr txBox="1"/>
          <p:nvPr/>
        </p:nvSpPr>
        <p:spPr>
          <a:xfrm>
            <a:off x="7653190" y="2289911"/>
            <a:ext cx="191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Skříně z šedé litiny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53E3C7E-DF0E-4C1D-B923-0326CED0D2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26" t="8841" r="18367" b="12737"/>
          <a:stretch/>
        </p:blipFill>
        <p:spPr>
          <a:xfrm>
            <a:off x="8610600" y="492863"/>
            <a:ext cx="2087813" cy="18041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B722177-C68E-451D-A89E-38614FFBE1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167" r="14672" b="12565"/>
          <a:stretch/>
        </p:blipFill>
        <p:spPr>
          <a:xfrm>
            <a:off x="8901243" y="3719564"/>
            <a:ext cx="1797170" cy="162815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2FD626D-293D-4622-9354-FBCBEA262E64}"/>
              </a:ext>
            </a:extLst>
          </p:cNvPr>
          <p:cNvSpPr txBox="1"/>
          <p:nvPr/>
        </p:nvSpPr>
        <p:spPr>
          <a:xfrm>
            <a:off x="8901243" y="5434883"/>
            <a:ext cx="2043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i="1" dirty="0"/>
              <a:t>Kompresorová skříň</a:t>
            </a:r>
          </a:p>
          <a:p>
            <a:pPr algn="ctr"/>
            <a:r>
              <a:rPr lang="cs-CZ" i="1" dirty="0"/>
              <a:t>z tvárné litiny</a:t>
            </a:r>
          </a:p>
        </p:txBody>
      </p:sp>
    </p:spTree>
    <p:extLst>
      <p:ext uri="{BB962C8B-B14F-4D97-AF65-F5344CB8AC3E}">
        <p14:creationId xmlns:p14="http://schemas.microsoft.com/office/powerpoint/2010/main" val="4072871101"/>
      </p:ext>
    </p:extLst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Litiny – rozdělení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5" y="965199"/>
            <a:ext cx="4338388" cy="561340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Bílá litina</a:t>
            </a:r>
          </a:p>
          <a:p>
            <a:pPr marL="554400" indent="-2844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Vysoká tvrdost, křehkost</a:t>
            </a:r>
          </a:p>
          <a:p>
            <a:pPr marL="554400" indent="-2844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Výchozí materiál pro temperovanou litinu</a:t>
            </a:r>
          </a:p>
          <a:p>
            <a:pPr marL="554400" indent="-2844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u="sng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Použití</a:t>
            </a: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mlecí desky, mlecí tělesa nebo rošty</a:t>
            </a: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Temperovaná litina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Dobře slévatelná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u="sng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Použití</a:t>
            </a: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ojnice, sloupky řízení a řadicí vidlice automobilů, páky ve strojírenství</a:t>
            </a:r>
            <a:endParaRPr lang="cs-CZ" sz="1800" i="1" u="sng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Vermikulární litina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Modifikace šedé litiny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u="sng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Použití</a:t>
            </a: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tepelně namáhané součásti – bloky a hlavy válců spalovacích motorů a součásti brzd</a:t>
            </a:r>
          </a:p>
          <a:p>
            <a:pPr marL="268288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sz="18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68288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sz="18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0BF9ED-A3C1-4B89-B0AB-83E687118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21</a:t>
            </a:fld>
            <a:r>
              <a:rPr lang="sk-SK" altLang="cs-CZ"/>
              <a:t>/28</a:t>
            </a:r>
            <a:endParaRPr lang="sk-SK" altLang="cs-CZ" dirty="0"/>
          </a:p>
        </p:txBody>
      </p:sp>
      <p:pic>
        <p:nvPicPr>
          <p:cNvPr id="2052" name="Picture 4" descr="Fitink 30,3 mm (Rp 1) x 24,1 mm (Rp 3/4) temperovaná litina 90 stupňů  nakoupit u OBI">
            <a:extLst>
              <a:ext uri="{FF2B5EF4-FFF2-40B4-BE49-F238E27FC236}">
                <a16:creationId xmlns:a16="http://schemas.microsoft.com/office/drawing/2014/main" id="{CFC9B4D1-5F2C-48A4-9761-39EB015BA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14381"/>
          <a:stretch/>
        </p:blipFill>
        <p:spPr bwMode="auto">
          <a:xfrm>
            <a:off x="8847074" y="2484235"/>
            <a:ext cx="2012028" cy="144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A3900C8-579B-42DD-A785-E06215260233}"/>
              </a:ext>
            </a:extLst>
          </p:cNvPr>
          <p:cNvSpPr txBox="1"/>
          <p:nvPr/>
        </p:nvSpPr>
        <p:spPr>
          <a:xfrm>
            <a:off x="8511952" y="3930903"/>
            <a:ext cx="277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Fitinka z temperované litiny</a:t>
            </a:r>
          </a:p>
        </p:txBody>
      </p:sp>
      <p:pic>
        <p:nvPicPr>
          <p:cNvPr id="2054" name="Picture 6" descr="Křídlová matice DIN 315 temperovaná litina | Engelbert Strauss">
            <a:extLst>
              <a:ext uri="{FF2B5EF4-FFF2-40B4-BE49-F238E27FC236}">
                <a16:creationId xmlns:a16="http://schemas.microsoft.com/office/drawing/2014/main" id="{E8B650D3-E395-4B69-9160-FBCFC54BE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 t="12098" r="4414" b="14074"/>
          <a:stretch/>
        </p:blipFill>
        <p:spPr bwMode="auto">
          <a:xfrm>
            <a:off x="6343813" y="2609430"/>
            <a:ext cx="1615563" cy="115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86EF064-308C-4D8D-9066-38A0A6E32611}"/>
              </a:ext>
            </a:extLst>
          </p:cNvPr>
          <p:cNvSpPr txBox="1"/>
          <p:nvPr/>
        </p:nvSpPr>
        <p:spPr>
          <a:xfrm>
            <a:off x="6122276" y="3781284"/>
            <a:ext cx="209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i="1" dirty="0"/>
              <a:t>Křídlová matice </a:t>
            </a:r>
          </a:p>
          <a:p>
            <a:pPr algn="ctr"/>
            <a:r>
              <a:rPr lang="cs-CZ" i="1" dirty="0"/>
              <a:t>z temperované litiny</a:t>
            </a: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8B9F6887-5688-453F-9BAC-9DE56C436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1" t="14759" r="11804" b="17163"/>
          <a:stretch/>
        </p:blipFill>
        <p:spPr bwMode="auto">
          <a:xfrm>
            <a:off x="7072765" y="4557491"/>
            <a:ext cx="1439187" cy="20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A095ED1-3BA5-45E4-835F-5E303CFF2D0D}"/>
              </a:ext>
            </a:extLst>
          </p:cNvPr>
          <p:cNvSpPr txBox="1"/>
          <p:nvPr/>
        </p:nvSpPr>
        <p:spPr>
          <a:xfrm>
            <a:off x="8372594" y="5218299"/>
            <a:ext cx="2043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i="1" dirty="0"/>
              <a:t>Kompresorová skříň</a:t>
            </a:r>
          </a:p>
          <a:p>
            <a:pPr algn="ctr"/>
            <a:r>
              <a:rPr lang="cs-CZ" i="1" dirty="0"/>
              <a:t>z vermikulární litiny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89BB7AC9-4576-4257-B9AB-7431DFAA60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9201" y="804672"/>
            <a:ext cx="1737179" cy="109103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5D3F957-5BC5-43DA-9253-4E1A7B191243}"/>
              </a:ext>
            </a:extLst>
          </p:cNvPr>
          <p:cNvSpPr txBox="1"/>
          <p:nvPr/>
        </p:nvSpPr>
        <p:spPr>
          <a:xfrm>
            <a:off x="5930560" y="1832590"/>
            <a:ext cx="2635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i="1" dirty="0"/>
              <a:t>Vložka do kulového mlýnu</a:t>
            </a:r>
          </a:p>
          <a:p>
            <a:pPr algn="ctr"/>
            <a:r>
              <a:rPr lang="cs-CZ" i="1" dirty="0"/>
              <a:t>z bílé litiny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DA0BCED8-2798-4A16-BE7D-0CCA42A52D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5286" y="802548"/>
            <a:ext cx="1583962" cy="1093157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9316C5F3-6254-414F-A44B-8D6A00E297EF}"/>
              </a:ext>
            </a:extLst>
          </p:cNvPr>
          <p:cNvSpPr txBox="1"/>
          <p:nvPr/>
        </p:nvSpPr>
        <p:spPr>
          <a:xfrm>
            <a:off x="8654779" y="1829141"/>
            <a:ext cx="2484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i="1" dirty="0"/>
              <a:t>Součást těžebního drtiče</a:t>
            </a:r>
          </a:p>
          <a:p>
            <a:pPr algn="ctr"/>
            <a:r>
              <a:rPr lang="cs-CZ" i="1" dirty="0"/>
              <a:t>z bílé litiny</a:t>
            </a:r>
          </a:p>
        </p:txBody>
      </p:sp>
    </p:spTree>
    <p:extLst>
      <p:ext uri="{BB962C8B-B14F-4D97-AF65-F5344CB8AC3E}">
        <p14:creationId xmlns:p14="http://schemas.microsoft.com/office/powerpoint/2010/main" val="1716649222"/>
      </p:ext>
    </p:extLst>
  </p:cSld>
  <p:clrMapOvr>
    <a:masterClrMapping/>
  </p:clrMapOvr>
  <p:transition spd="slow"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Litina – MOTOR JIKOV – slévárna litiny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D6F43B2-65DB-493C-8551-797AC8BF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22</a:t>
            </a:fld>
            <a:r>
              <a:rPr lang="sk-SK" altLang="cs-CZ"/>
              <a:t>/28</a:t>
            </a:r>
            <a:endParaRPr lang="sk-SK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5C21390-22DA-4782-9EE2-AA750F9A7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83" y="1190022"/>
            <a:ext cx="2971359" cy="222851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E8207A3-8777-479B-910A-F249B6EA6BB7}"/>
              </a:ext>
            </a:extLst>
          </p:cNvPr>
          <p:cNvSpPr txBox="1"/>
          <p:nvPr/>
        </p:nvSpPr>
        <p:spPr>
          <a:xfrm>
            <a:off x="971238" y="3435600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Řez odlitkem kardanu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DBA4219-3455-44DD-AA61-6E96FD775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973" y="1068861"/>
            <a:ext cx="2971360" cy="222852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FAE92EE-23FA-4512-970A-4067C5E43DD9}"/>
              </a:ext>
            </a:extLst>
          </p:cNvPr>
          <p:cNvSpPr txBox="1"/>
          <p:nvPr/>
        </p:nvSpPr>
        <p:spPr>
          <a:xfrm>
            <a:off x="4022300" y="3418541"/>
            <a:ext cx="2998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Prvky řízení pro golfové vozíky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BFA3D6-7D5F-4C60-9AD7-787D2F980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356" y="1068862"/>
            <a:ext cx="2971360" cy="222852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55B71EB-1E20-4CD6-B418-4E4E36518096}"/>
              </a:ext>
            </a:extLst>
          </p:cNvPr>
          <p:cNvSpPr txBox="1"/>
          <p:nvPr/>
        </p:nvSpPr>
        <p:spPr>
          <a:xfrm>
            <a:off x="8682747" y="3435600"/>
            <a:ext cx="1682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Díly převodovky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352E7A0A-C65C-43B7-8B28-98F1EEDAF0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52" y="3989689"/>
            <a:ext cx="2703289" cy="202746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ED3B0D8-3F5F-4FDC-B988-693D223E2C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1653" y="4114147"/>
            <a:ext cx="2391290" cy="1793467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12462E2B-6E6D-47DB-984A-B0D1E3174F12}"/>
              </a:ext>
            </a:extLst>
          </p:cNvPr>
          <p:cNvSpPr txBox="1"/>
          <p:nvPr/>
        </p:nvSpPr>
        <p:spPr>
          <a:xfrm>
            <a:off x="3841225" y="6017247"/>
            <a:ext cx="336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Náboje průmyslových převodovek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0C1EB885-40F2-484B-A0B7-6428F7E413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983" y="4034391"/>
            <a:ext cx="2588387" cy="1941290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87A9E5D4-A99C-41C3-9DCC-19B22638D646}"/>
              </a:ext>
            </a:extLst>
          </p:cNvPr>
          <p:cNvSpPr txBox="1"/>
          <p:nvPr/>
        </p:nvSpPr>
        <p:spPr>
          <a:xfrm>
            <a:off x="1258752" y="6053802"/>
            <a:ext cx="1627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Držáky blatníků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1AF7DB24-A879-418B-BBE7-D1D59F04DC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6427" y="3940399"/>
            <a:ext cx="2703289" cy="2027467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01FB36B1-B230-40B3-8394-C186ACDA5656}"/>
              </a:ext>
            </a:extLst>
          </p:cNvPr>
          <p:cNvSpPr txBox="1"/>
          <p:nvPr/>
        </p:nvSpPr>
        <p:spPr>
          <a:xfrm>
            <a:off x="8191522" y="6017247"/>
            <a:ext cx="2665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Dílec pro uchycení kolejnic</a:t>
            </a:r>
          </a:p>
        </p:txBody>
      </p:sp>
    </p:spTree>
    <p:extLst>
      <p:ext uri="{BB962C8B-B14F-4D97-AF65-F5344CB8AC3E}">
        <p14:creationId xmlns:p14="http://schemas.microsoft.com/office/powerpoint/2010/main" val="2302434268"/>
      </p:ext>
    </p:extLst>
  </p:cSld>
  <p:clrMapOvr>
    <a:masterClrMapping/>
  </p:clrMapOvr>
  <p:transition spd="slow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Neželezné kovy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23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23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23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Pojmem neželezné kovy rozumíme všechny kovy a slitiny, u kterých je základním prvkem jiný kov, než železo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periodické tabulce prvků můžeme najít celkem 55 kovových prvků, včetně polovodičů, jedná se tedy o velmi širokou kategorii materiálů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Neželezné kovy je možné dělit z mnoha hledisek, mezi které patří například způsob zpracování, hustota, tavící teplota nebo chemická reaktivnost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Podle ČSN EN dělíme neželezné kovy a jejich slitiny následovně: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Lehké neželezné slitiny</a:t>
            </a: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: slitiny hliníku, hořčíku nebo titanu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Těžké neželezné slitiny</a:t>
            </a: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: slitiny mědi, niklu, kobaltu, zinku, olova, cínu </a:t>
            </a:r>
          </a:p>
          <a:p>
            <a:pPr marL="268288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cs-CZ" altLang="cs-CZ" sz="18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Neželezné kovy jako technické materiály dělíme obvykle na: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Slitiny kovů s nízkými teplotami tání</a:t>
            </a: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: slitiny olova, zinku, cínu nebo rtuti 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Slitiny lehkých kovů</a:t>
            </a: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: slitiny hliníku, hořčíku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Slitiny kovů se středními teplotami tání</a:t>
            </a: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: slitiny mědi, niklu nebo kobaltu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Slitiny kovů s vysokými teplotami tání</a:t>
            </a: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: wolframu, titanu, molybdenu nebo zirkonu</a:t>
            </a:r>
          </a:p>
          <a:p>
            <a:pPr marL="554038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altLang="cs-CZ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68288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8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3E219A-E346-4B68-9E89-EAE8D6C6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23</a:t>
            </a:fld>
            <a:r>
              <a:rPr lang="sk-SK" altLang="cs-CZ"/>
              <a:t>/28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519626666"/>
      </p:ext>
    </p:extLst>
  </p:cSld>
  <p:clrMapOvr>
    <a:masterClrMapping/>
  </p:clrMapOvr>
  <p:transition spd="slow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Neželezné kovy ve světě – údaje ze sléváren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849CB8ED-A4B9-4826-B680-5A0887416D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651834"/>
              </p:ext>
            </p:extLst>
          </p:nvPr>
        </p:nvGraphicFramePr>
        <p:xfrm>
          <a:off x="586983" y="1412512"/>
          <a:ext cx="5243503" cy="164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5745">
                  <a:extLst>
                    <a:ext uri="{9D8B030D-6E8A-4147-A177-3AD203B41FA5}">
                      <a16:colId xmlns:a16="http://schemas.microsoft.com/office/drawing/2014/main" val="1995571811"/>
                    </a:ext>
                  </a:extLst>
                </a:gridCol>
                <a:gridCol w="1120227">
                  <a:extLst>
                    <a:ext uri="{9D8B030D-6E8A-4147-A177-3AD203B41FA5}">
                      <a16:colId xmlns:a16="http://schemas.microsoft.com/office/drawing/2014/main" val="3738901649"/>
                    </a:ext>
                  </a:extLst>
                </a:gridCol>
                <a:gridCol w="1228835">
                  <a:extLst>
                    <a:ext uri="{9D8B030D-6E8A-4147-A177-3AD203B41FA5}">
                      <a16:colId xmlns:a16="http://schemas.microsoft.com/office/drawing/2014/main" val="3161615487"/>
                    </a:ext>
                  </a:extLst>
                </a:gridCol>
                <a:gridCol w="1088696">
                  <a:extLst>
                    <a:ext uri="{9D8B030D-6E8A-4147-A177-3AD203B41FA5}">
                      <a16:colId xmlns:a16="http://schemas.microsoft.com/office/drawing/2014/main" val="3111633767"/>
                    </a:ext>
                  </a:extLst>
                </a:gridCol>
              </a:tblGrid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Kov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170086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Měď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1 743 817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1 745 611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1 761 182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9585674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Hliník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14 051 924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16 324 073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16 053 014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443074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Hořčík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226 673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160 808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198 121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802596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Zinek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587 947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545 661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675 022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360883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Ostatní neželezné kovy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486 764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496 779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1 354 841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8584412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B986727E-FB9F-44C5-A369-A4384E0B2A11}"/>
              </a:ext>
            </a:extLst>
          </p:cNvPr>
          <p:cNvSpPr txBox="1"/>
          <p:nvPr/>
        </p:nvSpPr>
        <p:spPr>
          <a:xfrm>
            <a:off x="275303" y="1004190"/>
            <a:ext cx="9708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0400" indent="-230400"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dirty="0"/>
              <a:t>Z neželezných kovů je celosvětově nejvíce odlévaný hliník a jeho odlité množství se neustále zvyšuje</a:t>
            </a:r>
          </a:p>
        </p:txBody>
      </p:sp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01D6BCA6-4BC0-4732-90E8-5CAC4BC84A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649025"/>
              </p:ext>
            </p:extLst>
          </p:nvPr>
        </p:nvGraphicFramePr>
        <p:xfrm>
          <a:off x="5230056" y="2747973"/>
          <a:ext cx="6720840" cy="4032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CD40D83-A623-4F95-8A57-2323EA2D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24</a:t>
            </a:fld>
            <a:r>
              <a:rPr lang="sk-SK" altLang="cs-CZ"/>
              <a:t>/28</a:t>
            </a:r>
            <a:endParaRPr lang="sk-SK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BF58E2B-472E-40CA-8FBC-B03885519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9956" y="1412512"/>
            <a:ext cx="2047205" cy="139209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B529D37-BDE1-451A-80D6-11A8439AB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1" y="1427786"/>
            <a:ext cx="1729316" cy="13921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81F28EA-0223-4F82-BF7C-44A188EA32E3}"/>
              </a:ext>
            </a:extLst>
          </p:cNvPr>
          <p:cNvSpPr txBox="1"/>
          <p:nvPr/>
        </p:nvSpPr>
        <p:spPr>
          <a:xfrm>
            <a:off x="8466729" y="1731421"/>
            <a:ext cx="95141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500" i="1" dirty="0"/>
              <a:t>Odlitky ze</a:t>
            </a:r>
          </a:p>
          <a:p>
            <a:pPr algn="ctr"/>
            <a:r>
              <a:rPr lang="cs-CZ" sz="1500" i="1" dirty="0"/>
              <a:t>zinkové</a:t>
            </a:r>
          </a:p>
          <a:p>
            <a:pPr algn="ctr"/>
            <a:r>
              <a:rPr lang="cs-CZ" sz="1500" i="1" dirty="0"/>
              <a:t>slitiny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E3BB386-61C5-4F87-9E98-5B1EE4F52F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070" y="3180091"/>
            <a:ext cx="2088308" cy="122537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40626CB-702E-48CB-9162-B0B2CF6FBAD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759" t="4650" r="20775" b="326"/>
          <a:stretch/>
        </p:blipFill>
        <p:spPr>
          <a:xfrm>
            <a:off x="3410208" y="3180090"/>
            <a:ext cx="1268315" cy="1225372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B573EA6A-4A14-4E27-A655-61783F5D0BD0}"/>
              </a:ext>
            </a:extLst>
          </p:cNvPr>
          <p:cNvSpPr txBox="1"/>
          <p:nvPr/>
        </p:nvSpPr>
        <p:spPr>
          <a:xfrm>
            <a:off x="2262736" y="4389411"/>
            <a:ext cx="189199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i="1" dirty="0"/>
              <a:t>Odlitky ze slitiny mědi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C52A6D1-F8D9-45C4-8CDE-FA179303D1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342" y="4780310"/>
            <a:ext cx="2049036" cy="138611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F027492-69E7-4E37-83EB-06A00C3DBE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0208" y="4772585"/>
            <a:ext cx="1867318" cy="1386113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F3DED569-86D8-4E6A-AF9B-724CFF9D1142}"/>
              </a:ext>
            </a:extLst>
          </p:cNvPr>
          <p:cNvSpPr txBox="1"/>
          <p:nvPr/>
        </p:nvSpPr>
        <p:spPr>
          <a:xfrm>
            <a:off x="2199034" y="6166423"/>
            <a:ext cx="20193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i="1" dirty="0"/>
              <a:t>Odlitky ze slitiny hliníku</a:t>
            </a:r>
          </a:p>
        </p:txBody>
      </p:sp>
    </p:spTree>
    <p:extLst>
      <p:ext uri="{BB962C8B-B14F-4D97-AF65-F5344CB8AC3E}">
        <p14:creationId xmlns:p14="http://schemas.microsoft.com/office/powerpoint/2010/main" val="3722527936"/>
      </p:ext>
    </p:extLst>
  </p:cSld>
  <p:clrMapOvr>
    <a:masterClrMapping/>
  </p:clrMapOvr>
  <p:transition spd="slow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Hliník a jeho slitiny - produkce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72FF896D-3DDF-4C92-97CF-A63662621C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3285011"/>
              </p:ext>
            </p:extLst>
          </p:nvPr>
        </p:nvGraphicFramePr>
        <p:xfrm>
          <a:off x="550918" y="2315529"/>
          <a:ext cx="5943600" cy="356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7EC21F0D-B95F-4DC3-9B8D-DA9D1D409CF8}"/>
              </a:ext>
            </a:extLst>
          </p:cNvPr>
          <p:cNvSpPr txBox="1"/>
          <p:nvPr/>
        </p:nvSpPr>
        <p:spPr>
          <a:xfrm>
            <a:off x="342465" y="965200"/>
            <a:ext cx="77107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0400" indent="-230400"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dirty="0"/>
              <a:t>Celosvětový vývoj produkce hliníku má téměř exponenciální trend</a:t>
            </a:r>
          </a:p>
          <a:p>
            <a:pPr marL="230400" indent="-230400"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dirty="0"/>
              <a:t>Hliník nahrazuje dražší ocel především díky svojí lehkosti, pevnosti a nižší ceně</a:t>
            </a:r>
          </a:p>
          <a:p>
            <a:pPr marL="230400" indent="-230400"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dirty="0"/>
              <a:t>Největší spotřeba hliníku je v automobilovém průmyslu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D6F43B2-65DB-493C-8551-797AC8BF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25</a:t>
            </a:fld>
            <a:r>
              <a:rPr lang="sk-SK" altLang="cs-CZ"/>
              <a:t>/28</a:t>
            </a:r>
            <a:endParaRPr lang="sk-SK" alt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37B906-2891-46E8-804E-048D92A3F7D5}"/>
              </a:ext>
            </a:extLst>
          </p:cNvPr>
          <p:cNvSpPr txBox="1"/>
          <p:nvPr/>
        </p:nvSpPr>
        <p:spPr>
          <a:xfrm>
            <a:off x="7963496" y="3288598"/>
            <a:ext cx="3044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Hliníková karoserie – Jaguar XJ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4BCA8C3-7BB6-42BC-AEA3-633E645FF6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12" b="8905"/>
          <a:stretch/>
        </p:blipFill>
        <p:spPr>
          <a:xfrm>
            <a:off x="8998108" y="4196356"/>
            <a:ext cx="2918587" cy="18208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6AC34FD-EFE0-46A3-B77A-E1C94ED18A4A}"/>
              </a:ext>
            </a:extLst>
          </p:cNvPr>
          <p:cNvSpPr txBox="1"/>
          <p:nvPr/>
        </p:nvSpPr>
        <p:spPr>
          <a:xfrm>
            <a:off x="9284067" y="6050998"/>
            <a:ext cx="234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Hliníkový tlakový hrnec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CD4A5AC-C892-4C18-A0C8-5324CC1CD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121" y="2042418"/>
            <a:ext cx="4325961" cy="11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5459"/>
      </p:ext>
    </p:extLst>
  </p:cSld>
  <p:clrMapOvr>
    <a:masterClrMapping/>
  </p:clrMapOvr>
  <p:transition spd="slow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Hliník a jeho slitiny – MOTOR JIKOV – tlaková slévárna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D6F43B2-65DB-493C-8551-797AC8BF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26</a:t>
            </a:fld>
            <a:r>
              <a:rPr lang="sk-SK" altLang="cs-CZ"/>
              <a:t>/28</a:t>
            </a:r>
            <a:endParaRPr lang="sk-SK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45DB407-36A3-4CEE-A9EE-064351828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74" y="1179814"/>
            <a:ext cx="2853167" cy="214093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B23F085-B270-4F3E-A08C-579526432CB8}"/>
              </a:ext>
            </a:extLst>
          </p:cNvPr>
          <p:cNvSpPr txBox="1"/>
          <p:nvPr/>
        </p:nvSpPr>
        <p:spPr>
          <a:xfrm>
            <a:off x="297277" y="3329279"/>
            <a:ext cx="3526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Válec motoru pro zahradní techniku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46933F0-41D4-4B0E-8DC7-DD1BA4CB0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881" y="1100667"/>
            <a:ext cx="2960111" cy="222008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117A693-BB1C-4E2E-B5C1-3C2AD8517245}"/>
              </a:ext>
            </a:extLst>
          </p:cNvPr>
          <p:cNvSpPr txBox="1"/>
          <p:nvPr/>
        </p:nvSpPr>
        <p:spPr>
          <a:xfrm>
            <a:off x="4079428" y="3329279"/>
            <a:ext cx="351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Tělesa zpětných zrcátek automobilu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36D2CB2-4EBB-4CCC-BB29-CA69D6CC2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932" y="1100667"/>
            <a:ext cx="2960111" cy="222008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CC241D9-E649-4425-A8CD-37B9B21EF015}"/>
              </a:ext>
            </a:extLst>
          </p:cNvPr>
          <p:cNvSpPr txBox="1"/>
          <p:nvPr/>
        </p:nvSpPr>
        <p:spPr>
          <a:xfrm>
            <a:off x="7611988" y="3320750"/>
            <a:ext cx="4105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Těleso směšovače plynu pro plynové kotle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6A11941-BBC3-4EB8-A50B-1EDA6133C1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74" y="3811995"/>
            <a:ext cx="2853167" cy="2138617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D71D39D4-B8B9-4B00-A763-AAD91B06E86C}"/>
              </a:ext>
            </a:extLst>
          </p:cNvPr>
          <p:cNvSpPr txBox="1"/>
          <p:nvPr/>
        </p:nvSpPr>
        <p:spPr>
          <a:xfrm>
            <a:off x="950181" y="5945210"/>
            <a:ext cx="2220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i="1" dirty="0"/>
              <a:t>Víko válce motoru</a:t>
            </a:r>
          </a:p>
          <a:p>
            <a:pPr algn="ctr"/>
            <a:r>
              <a:rPr lang="cs-CZ" i="1" dirty="0"/>
              <a:t>pro zahradní techniku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61DBFC37-1842-42B1-BB95-9F7B9412CA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0875" y="3811995"/>
            <a:ext cx="2853167" cy="2141193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2200CB63-328A-46FB-AF36-5A6BCB9489A7}"/>
              </a:ext>
            </a:extLst>
          </p:cNvPr>
          <p:cNvSpPr txBox="1"/>
          <p:nvPr/>
        </p:nvSpPr>
        <p:spPr>
          <a:xfrm>
            <a:off x="8161209" y="5921156"/>
            <a:ext cx="3007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i="1" dirty="0"/>
              <a:t>Odlitek převodovky pro stírání</a:t>
            </a:r>
          </a:p>
          <a:p>
            <a:pPr algn="ctr"/>
            <a:r>
              <a:rPr lang="cs-CZ" i="1" dirty="0"/>
              <a:t>okna automobilu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84242136-A27D-42C2-9B2A-036829B1C8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7160" y="3802047"/>
            <a:ext cx="2857551" cy="214316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E54DF0F5-A558-4263-A21D-324C50A6B86C}"/>
              </a:ext>
            </a:extLst>
          </p:cNvPr>
          <p:cNvSpPr txBox="1"/>
          <p:nvPr/>
        </p:nvSpPr>
        <p:spPr>
          <a:xfrm>
            <a:off x="4506868" y="5932043"/>
            <a:ext cx="2726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i="1" dirty="0"/>
              <a:t>Odlitek snímače satelitního</a:t>
            </a:r>
          </a:p>
          <a:p>
            <a:pPr algn="ctr"/>
            <a:r>
              <a:rPr lang="cs-CZ" i="1" dirty="0"/>
              <a:t>signálu</a:t>
            </a:r>
          </a:p>
        </p:txBody>
      </p:sp>
    </p:spTree>
    <p:extLst>
      <p:ext uri="{BB962C8B-B14F-4D97-AF65-F5344CB8AC3E}">
        <p14:creationId xmlns:p14="http://schemas.microsoft.com/office/powerpoint/2010/main" val="1476894451"/>
      </p:ext>
    </p:extLst>
  </p:cSld>
  <p:clrMapOvr>
    <a:masterClrMapping/>
  </p:clrMapOvr>
  <p:transition spd="slow"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Použitá literatura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4BB6F887-2560-4B01-9BE4-753BC9C41D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5" y="965199"/>
            <a:ext cx="11641390" cy="5466822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0" i="0" dirty="0">
                <a:effectLst/>
              </a:rPr>
              <a:t>BOTHE, Otakar. </a:t>
            </a:r>
            <a:r>
              <a:rPr lang="cs-CZ" sz="1800" b="0" i="1" dirty="0">
                <a:effectLst/>
              </a:rPr>
              <a:t>Strojírenská technologie I pro strojírenské učební obory: doporučený učební text pro střední odborná učiliště</a:t>
            </a:r>
            <a:r>
              <a:rPr lang="cs-CZ" sz="1800" b="0" i="0" dirty="0">
                <a:effectLst/>
              </a:rPr>
              <a:t>. Praha: Sobotáles, 1997. ISBN 80-85920-42-5.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0" i="0" dirty="0">
                <a:effectLst/>
              </a:rPr>
              <a:t>VOJTĚCH, Dalibor. </a:t>
            </a:r>
            <a:r>
              <a:rPr lang="cs-CZ" sz="1800" b="0" i="1" dirty="0">
                <a:effectLst/>
              </a:rPr>
              <a:t>Kovové materiály</a:t>
            </a:r>
            <a:r>
              <a:rPr lang="cs-CZ" sz="1800" b="0" i="0" dirty="0">
                <a:effectLst/>
              </a:rPr>
              <a:t>. Praha: Vydavatelství VŠCHT, 2006. ISBN 80-7080-600-1.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0" i="0" dirty="0">
                <a:effectLst/>
              </a:rPr>
              <a:t>ROUČKA, Jaromír. </a:t>
            </a:r>
            <a:r>
              <a:rPr lang="cs-CZ" sz="1800" b="0" i="1" dirty="0">
                <a:effectLst/>
              </a:rPr>
              <a:t>Metalurgie neželezných slitin</a:t>
            </a:r>
            <a:r>
              <a:rPr lang="cs-CZ" sz="1800" b="0" i="0" dirty="0">
                <a:effectLst/>
              </a:rPr>
              <a:t>. Brno: Akademické nakladatelství CERM, 2004. ISBN 80-214-2790-6.</a:t>
            </a:r>
            <a:endParaRPr lang="cs-CZ" altLang="cs-CZ" sz="1800" dirty="0"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0" i="0" dirty="0">
                <a:effectLst/>
              </a:rPr>
              <a:t>MOHYLA, Miroslav. </a:t>
            </a:r>
            <a:r>
              <a:rPr lang="cs-CZ" sz="1800" b="0" i="1" dirty="0">
                <a:effectLst/>
              </a:rPr>
              <a:t>Strojírenské materiály I</a:t>
            </a:r>
            <a:r>
              <a:rPr lang="cs-CZ" sz="1800" b="0" i="0" dirty="0">
                <a:effectLst/>
              </a:rPr>
              <a:t>. 2. vyd. Ostrava: Vysoká škola báňská - Technická univerzita, 2003. ISBN 80-248-0270-8.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en-US" sz="1800" b="0" i="1" dirty="0">
                <a:effectLst/>
              </a:rPr>
              <a:t>World steel in figures 2019</a:t>
            </a:r>
            <a:r>
              <a:rPr lang="en-US" sz="1800" b="0" i="0" dirty="0">
                <a:effectLst/>
              </a:rPr>
              <a:t> [online]. World Steel Association. Dostupné z: https://www.worldsteel.org/en/dam/jcr:96d7a585-e6b2-4d63-b943-4cd9ab621a91/World%2520Steel%2520in%2520Figures%25202019.pdf</a:t>
            </a:r>
            <a:endParaRPr lang="cs-CZ" sz="1800" b="0" i="0" dirty="0">
              <a:effectLst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en-US" sz="1800" b="0" i="1" dirty="0">
                <a:effectLst/>
              </a:rPr>
              <a:t>49th Census of World Casting Production: Modest Growth in Worldwide Casting Market</a:t>
            </a:r>
            <a:r>
              <a:rPr lang="en-US" sz="1800" b="0" i="0" dirty="0">
                <a:effectLst/>
              </a:rPr>
              <a:t>. Dostupné z: www.foundryinfo-india.org/statistics/Dec15%20Census.pdf</a:t>
            </a:r>
            <a:endParaRPr lang="cs-CZ" sz="1800" b="0" i="0" dirty="0">
              <a:effectLst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en-US" sz="1800" b="0" i="1" dirty="0">
                <a:effectLst/>
              </a:rPr>
              <a:t>50th Census of World Casting Production: Global Casting Production Stagnant</a:t>
            </a:r>
            <a:r>
              <a:rPr lang="en-US" sz="1800" b="0" i="0" dirty="0">
                <a:effectLst/>
              </a:rPr>
              <a:t>. Dostupné z: www.foundryinfo-india.org/statistics/Census-2016-Modern-Casting.pdf</a:t>
            </a:r>
            <a:endParaRPr lang="cs-CZ" sz="1800" b="0" i="0" dirty="0">
              <a:effectLst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en-US" sz="1800" b="0" i="1" dirty="0">
                <a:effectLst/>
              </a:rPr>
              <a:t>47th Census of World Casting Production: Dividing Up the Global Market</a:t>
            </a:r>
            <a:r>
              <a:rPr lang="en-US" sz="1800" b="0" i="0" dirty="0">
                <a:effectLst/>
              </a:rPr>
              <a:t>. Dostupné z: https://www.globalcastingmagazine.com/wp-content/uploads/2016/04/47th-Census.pdf</a:t>
            </a:r>
            <a:endParaRPr lang="cs-CZ" sz="1800" b="0" i="0" dirty="0">
              <a:effectLst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0" i="0" dirty="0">
                <a:effectLst/>
              </a:rPr>
              <a:t>LOSERTOVÁ, Monika. </a:t>
            </a:r>
            <a:r>
              <a:rPr lang="cs-CZ" sz="1800" b="0" i="1" dirty="0">
                <a:effectLst/>
              </a:rPr>
              <a:t>Vývoj použití materiálů v automobilovém průmyslu</a:t>
            </a:r>
            <a:r>
              <a:rPr lang="cs-CZ" sz="1800" b="0" i="0" dirty="0">
                <a:effectLst/>
              </a:rPr>
              <a:t>. Dostupné z: https://docplayer.cz/9186887-Vyvoj-pouziti-materialu-v-automobilovem-prumyslu.html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b="0" i="0" dirty="0">
              <a:effectLst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dirty="0">
              <a:cs typeface="Times New Roman" panose="02020603050405020304" pitchFamily="18" charset="0"/>
            </a:endParaRP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8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34FB5FE-1DAD-4667-8074-27E4F90A0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27</a:t>
            </a:fld>
            <a:r>
              <a:rPr lang="sk-SK" altLang="cs-CZ"/>
              <a:t>/28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411349322"/>
      </p:ext>
    </p:extLst>
  </p:cSld>
  <p:clrMapOvr>
    <a:masterClrMapping/>
  </p:clrMapOvr>
  <p:transition spd="slow"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Použitá literatura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4BB6F887-2560-4B01-9BE4-753BC9C41D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5" y="965199"/>
            <a:ext cx="11641390" cy="5466822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0" i="0" dirty="0">
                <a:effectLst/>
              </a:rPr>
              <a:t>MOTOR JIKOV Slévárna a.s. – divize Slévárna litiny. </a:t>
            </a:r>
            <a:r>
              <a:rPr lang="cs-CZ" sz="1800" b="0" i="1" dirty="0" err="1">
                <a:effectLst/>
              </a:rPr>
              <a:t>Motorjikov</a:t>
            </a:r>
            <a:r>
              <a:rPr lang="cs-CZ" sz="1800" b="0" i="0" dirty="0">
                <a:effectLst/>
              </a:rPr>
              <a:t> [online]. Dostupné z: www.motorjikov.com/media/fotogalerie/mjsl-divize-slevarna-litiny/?nggpage=3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0" i="0" dirty="0">
                <a:effectLst/>
              </a:rPr>
              <a:t>MOTOR JIKOV Slévárna a.s. – divize Tlaková slévárna. </a:t>
            </a:r>
            <a:r>
              <a:rPr lang="cs-CZ" sz="1800" b="0" i="1" dirty="0" err="1">
                <a:effectLst/>
              </a:rPr>
              <a:t>Motorjikov</a:t>
            </a:r>
            <a:r>
              <a:rPr lang="cs-CZ" sz="1800" b="0" i="0" dirty="0">
                <a:effectLst/>
              </a:rPr>
              <a:t> [online]. Dostupné z: www.motorjikov.com/media/fotogalerie/mjsl-divize-tlakova-slevarna/</a:t>
            </a:r>
            <a:endParaRPr lang="cs-CZ" sz="1800" dirty="0"/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0" i="0" dirty="0">
                <a:effectLst/>
              </a:rPr>
              <a:t>Tvárná litina. </a:t>
            </a:r>
            <a:r>
              <a:rPr lang="cs-CZ" sz="1800" b="0" i="1" dirty="0" err="1">
                <a:effectLst/>
              </a:rPr>
              <a:t>Heunisch</a:t>
            </a:r>
            <a:r>
              <a:rPr lang="cs-CZ" sz="1800" b="0" i="0" dirty="0">
                <a:effectLst/>
              </a:rPr>
              <a:t> [online]. Dostupné z: https://www.heunisch.eu/cs/produkty/tvarna-litina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0" i="0" dirty="0">
                <a:effectLst/>
              </a:rPr>
              <a:t>Šedá litina. </a:t>
            </a:r>
            <a:r>
              <a:rPr lang="cs-CZ" sz="1800" b="0" i="1" dirty="0" err="1">
                <a:effectLst/>
              </a:rPr>
              <a:t>Heunisch</a:t>
            </a:r>
            <a:r>
              <a:rPr lang="cs-CZ" sz="1800" b="0" i="0" dirty="0">
                <a:effectLst/>
              </a:rPr>
              <a:t> [online]. Dostupné z: https://www.heunisch.eu/cs/produkty/seda-litina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0" i="0" dirty="0">
                <a:effectLst/>
              </a:rPr>
              <a:t>Vermikulární litina. </a:t>
            </a:r>
            <a:r>
              <a:rPr lang="cs-CZ" sz="1800" b="0" i="1" dirty="0" err="1">
                <a:effectLst/>
              </a:rPr>
              <a:t>Heunisch</a:t>
            </a:r>
            <a:r>
              <a:rPr lang="cs-CZ" sz="1800" b="0" i="0" dirty="0">
                <a:effectLst/>
              </a:rPr>
              <a:t> [online]. Dostupné z: https://www.heunisch.eu/cs/produkty/vermikularni-litina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0" i="1" dirty="0" err="1">
                <a:effectLst/>
              </a:rPr>
              <a:t>White</a:t>
            </a:r>
            <a:r>
              <a:rPr lang="cs-CZ" sz="1800" b="0" i="1" dirty="0">
                <a:effectLst/>
              </a:rPr>
              <a:t> </a:t>
            </a:r>
            <a:r>
              <a:rPr lang="cs-CZ" sz="1800" b="0" i="1" dirty="0" err="1">
                <a:effectLst/>
              </a:rPr>
              <a:t>Cast</a:t>
            </a:r>
            <a:r>
              <a:rPr lang="cs-CZ" sz="1800" b="0" i="1" dirty="0">
                <a:effectLst/>
              </a:rPr>
              <a:t> Iron – </a:t>
            </a:r>
            <a:r>
              <a:rPr lang="cs-CZ" sz="1800" b="0" i="1" dirty="0" err="1">
                <a:effectLst/>
              </a:rPr>
              <a:t>Types</a:t>
            </a:r>
            <a:r>
              <a:rPr lang="cs-CZ" sz="1800" b="0" i="1" dirty="0">
                <a:effectLst/>
              </a:rPr>
              <a:t>, </a:t>
            </a:r>
            <a:r>
              <a:rPr lang="cs-CZ" sz="1800" b="0" i="1" dirty="0" err="1">
                <a:effectLst/>
              </a:rPr>
              <a:t>Microstructure</a:t>
            </a:r>
            <a:r>
              <a:rPr lang="cs-CZ" sz="1800" b="0" i="1" dirty="0">
                <a:effectLst/>
              </a:rPr>
              <a:t> and </a:t>
            </a:r>
            <a:r>
              <a:rPr lang="cs-CZ" sz="1800" b="0" i="1" dirty="0" err="1">
                <a:effectLst/>
              </a:rPr>
              <a:t>Applications</a:t>
            </a:r>
            <a:r>
              <a:rPr lang="cs-CZ" sz="1800" b="0" i="0" dirty="0">
                <a:effectLst/>
              </a:rPr>
              <a:t> [online]. Dostupné z: https://materials-today.com/white-cast-iron-types-microstructure-and-applications/</a:t>
            </a: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 b="0" i="0" dirty="0">
              <a:solidFill>
                <a:srgbClr val="FF0000"/>
              </a:solidFill>
              <a:effectLst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600" b="0" i="0" dirty="0">
              <a:solidFill>
                <a:srgbClr val="FF0000"/>
              </a:solidFill>
              <a:effectLst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dirty="0">
              <a:cs typeface="Times New Roman" panose="02020603050405020304" pitchFamily="18" charset="0"/>
            </a:endParaRP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8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34FB5FE-1DAD-4667-8074-27E4F90A0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28</a:t>
            </a:fld>
            <a:r>
              <a:rPr lang="sk-SK" altLang="cs-CZ"/>
              <a:t>/28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9760602"/>
      </p:ext>
    </p:extLst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Technické materiály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200"/>
            <a:ext cx="11641391" cy="160161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Pojmem materiály rozumíme pevné látky, které člověku slouží k jeho činnosti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 strojírenství jsou významné materiály kovové, což jsou materiály, jejichž hlavní složkou je kovový prvek (např. Fe, Cu, Al, Au)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Kromě kovových materiálů rozlišujeme i materiály nekovové (žula, dřevo, plasty, sklo atd.) a kompozitní (např. tvrzené plasty)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pic>
        <p:nvPicPr>
          <p:cNvPr id="1026" name="Picture 2" descr="Třídy ocelí – KovarstviUroboros">
            <a:extLst>
              <a:ext uri="{FF2B5EF4-FFF2-40B4-BE49-F238E27FC236}">
                <a16:creationId xmlns:a16="http://schemas.microsoft.com/office/drawing/2014/main" id="{A25F6322-D107-4C0B-B2A4-9270A842A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85" y="3168514"/>
            <a:ext cx="3228929" cy="181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chnické plasty, polykarbonát, PVC - polotovary, přířezy i obráběné dílce">
            <a:extLst>
              <a:ext uri="{FF2B5EF4-FFF2-40B4-BE49-F238E27FC236}">
                <a16:creationId xmlns:a16="http://schemas.microsoft.com/office/drawing/2014/main" id="{0F8E8834-1F6B-4EAA-AC45-F0046E649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409" y="2781183"/>
            <a:ext cx="2717878" cy="271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Žula šedobílá – Kameny Zlín">
            <a:extLst>
              <a:ext uri="{FF2B5EF4-FFF2-40B4-BE49-F238E27FC236}">
                <a16:creationId xmlns:a16="http://schemas.microsoft.com/office/drawing/2014/main" id="{94A9CB81-1186-41DA-9261-3B6236354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68" y="3001595"/>
            <a:ext cx="3238500" cy="215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0A072C8-FD53-45CF-820C-DD5DB2290F54}"/>
              </a:ext>
            </a:extLst>
          </p:cNvPr>
          <p:cNvSpPr txBox="1"/>
          <p:nvPr/>
        </p:nvSpPr>
        <p:spPr>
          <a:xfrm>
            <a:off x="1840924" y="4965870"/>
            <a:ext cx="59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Ocel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841961D-F11C-4948-98C9-26D01AE6601B}"/>
              </a:ext>
            </a:extLst>
          </p:cNvPr>
          <p:cNvSpPr txBox="1"/>
          <p:nvPr/>
        </p:nvSpPr>
        <p:spPr>
          <a:xfrm>
            <a:off x="6214409" y="515053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Žula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1D79AE7-07E7-4C40-81CC-2F7C5E50B277}"/>
              </a:ext>
            </a:extLst>
          </p:cNvPr>
          <p:cNvSpPr txBox="1"/>
          <p:nvPr/>
        </p:nvSpPr>
        <p:spPr>
          <a:xfrm>
            <a:off x="9877274" y="5489680"/>
            <a:ext cx="63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Plast</a:t>
            </a:r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734A7EDF-60F5-4A1D-9BA7-75FCAEB3B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3</a:t>
            </a:fld>
            <a:r>
              <a:rPr lang="sk-SK" altLang="cs-CZ"/>
              <a:t>/28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1615660991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Technické materiály – rozdělení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976237C-0B53-4DEE-B9CA-F57278A878AE}"/>
              </a:ext>
            </a:extLst>
          </p:cNvPr>
          <p:cNvSpPr txBox="1"/>
          <p:nvPr/>
        </p:nvSpPr>
        <p:spPr>
          <a:xfrm>
            <a:off x="275303" y="865348"/>
            <a:ext cx="109943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400" indent="-230400"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dirty="0"/>
              <a:t>Materiály používané ve strojařské praxi mají někdy velmi rozdílné vlastnosti a pro určitou součást jsou voleny tak, aby součást mohla dobře a trvale plnit svůj úkol</a:t>
            </a:r>
          </a:p>
          <a:p>
            <a:pPr marL="230400" indent="-230400"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dirty="0"/>
              <a:t>Pro zvolení správného materiálu pro určitou součást je třeba mít detailní znalosti materiálů</a:t>
            </a:r>
          </a:p>
          <a:p>
            <a:pPr marL="230400" indent="-230400"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dirty="0"/>
              <a:t>Vzhledem k rozmanitosti materiálů, je třeba materiály třídit do skupin podle složení nebo charakteristických vlastností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6180DFE-6C50-4866-9A23-BA260FF30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4</a:t>
            </a:fld>
            <a:r>
              <a:rPr lang="sk-SK" altLang="cs-CZ"/>
              <a:t>/28</a:t>
            </a:r>
            <a:endParaRPr lang="sk-SK" altLang="cs-CZ" dirty="0"/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9DCB6832-437C-4F8A-969F-3AACF0CC4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83" y="2391874"/>
            <a:ext cx="10454575" cy="3882783"/>
          </a:xfrm>
        </p:spPr>
      </p:pic>
    </p:spTree>
    <p:extLst>
      <p:ext uri="{BB962C8B-B14F-4D97-AF65-F5344CB8AC3E}">
        <p14:creationId xmlns:p14="http://schemas.microsoft.com/office/powerpoint/2010/main" val="1897706938"/>
      </p:ext>
    </p:extLst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Kovové materiály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5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5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5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Základním materiálem pro stavbu strojů jsou kovy a jejich slitiny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Kovy se využívají jako univerzální technické materiály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Kovy se využívají prakticky ve všech odvětvích (od stavebnictví po kosmický průmysl)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Univerzálnost kovových materiálů je dána velkou rozmanitostí jejich vlastností, u žádné jiné skupiny materiálů se nesetkáme s tak širokou škálou vlastností jako právě u kovů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Technický význam má pouze malé množství čistých kovů, proto se ve strojírenství využívají zejména slitiny kovů, čisté kovy se používají jen velmi zřídka, jelikož nemívají vhodné mechanické a technologické vlastnosti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Nejvyužívanějším kovem je železo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Kovové materiály dělíme na </a:t>
            </a: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železné </a:t>
            </a: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neželezné kovy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44B3B0-17D4-4F34-9741-6A7BA3614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160" y="3953721"/>
            <a:ext cx="2926080" cy="169735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FABCA66-BFEF-4692-B51F-76D065CF9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085" y="4005158"/>
            <a:ext cx="1329690" cy="14287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83F8D94-3A71-4738-B648-A541E60F13C5}"/>
              </a:ext>
            </a:extLst>
          </p:cNvPr>
          <p:cNvSpPr txBox="1"/>
          <p:nvPr/>
        </p:nvSpPr>
        <p:spPr>
          <a:xfrm>
            <a:off x="6752993" y="5564922"/>
            <a:ext cx="2589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Vačková hřídel </a:t>
            </a:r>
          </a:p>
          <a:p>
            <a:pPr algn="ctr"/>
            <a:r>
              <a:rPr lang="cs-CZ" i="1" dirty="0"/>
              <a:t>a ozubené kolo</a:t>
            </a:r>
          </a:p>
          <a:p>
            <a:pPr algn="ctr"/>
            <a:r>
              <a:rPr lang="cs-CZ" i="1" dirty="0"/>
              <a:t>z oceli</a:t>
            </a: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E78774ED-8D69-4843-9A73-622C9BFE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5</a:t>
            </a:fld>
            <a:r>
              <a:rPr lang="sk-SK" altLang="cs-CZ"/>
              <a:t>/28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712432073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Kovové materiály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429015" cy="2099249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Železné kovy dále dělíme na </a:t>
            </a: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oceli </a:t>
            </a: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litiny</a:t>
            </a:r>
          </a:p>
          <a:p>
            <a:pPr marL="554400" indent="-2844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b="1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Oceli</a:t>
            </a: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velmi pevné slitiny železa, slouží převážně k výrobě částí strojů, které musejí zachovat a přenášet síly, jedná se především o hřídele, ozubená kola, čepy, profily, atd.</a:t>
            </a:r>
            <a:endParaRPr lang="cs-CZ" sz="1800" b="1" i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54400" indent="-2844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b="1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Litiny</a:t>
            </a: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velmi dobře odlévatelné materiály, některé litiny tlumí vibrace. Odlévají se z nich části strojů, které mají složitý tvar a nejlépe se vyrobí litím, např. tělesa strojů</a:t>
            </a:r>
          </a:p>
          <a:p>
            <a:pPr marL="554400" indent="-2844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sz="1800" b="1" i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BF22950-7168-4C9D-848E-6715288AC9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334" b="19938"/>
          <a:stretch/>
        </p:blipFill>
        <p:spPr>
          <a:xfrm>
            <a:off x="382765" y="3459919"/>
            <a:ext cx="3352494" cy="1834754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5CC4AB09-55FA-4C93-A91F-A18624ABC9A4}"/>
              </a:ext>
            </a:extLst>
          </p:cNvPr>
          <p:cNvSpPr txBox="1"/>
          <p:nvPr/>
        </p:nvSpPr>
        <p:spPr>
          <a:xfrm>
            <a:off x="898662" y="5392073"/>
            <a:ext cx="2320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Litinová strojní součást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66EE7CF-92E5-442A-BA3C-2781E25AD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6</a:t>
            </a:fld>
            <a:r>
              <a:rPr lang="sk-SK" altLang="cs-CZ"/>
              <a:t>/28</a:t>
            </a:r>
            <a:endParaRPr lang="sk-SK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3D2D237-13CA-496B-85DC-4EAE4991F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466" y="2926822"/>
            <a:ext cx="4850726" cy="3104465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B56A500F-B1CC-4736-B005-8F5233C602DC}"/>
              </a:ext>
            </a:extLst>
          </p:cNvPr>
          <p:cNvSpPr txBox="1"/>
          <p:nvPr/>
        </p:nvSpPr>
        <p:spPr>
          <a:xfrm>
            <a:off x="7966638" y="6081224"/>
            <a:ext cx="200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Ocelová konstrukce</a:t>
            </a:r>
          </a:p>
        </p:txBody>
      </p:sp>
      <p:pic>
        <p:nvPicPr>
          <p:cNvPr id="1028" name="Picture 4" descr="Litinová WOK Pánev 36 cm indukční VARIO, RÖSLE - KitchenStyle">
            <a:extLst>
              <a:ext uri="{FF2B5EF4-FFF2-40B4-BE49-F238E27FC236}">
                <a16:creationId xmlns:a16="http://schemas.microsoft.com/office/drawing/2014/main" id="{B9742019-42E7-4AAC-8B15-48799BF04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724" y="3398081"/>
            <a:ext cx="2701362" cy="202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D14736A3-74EF-449E-8292-34C0E181457B}"/>
              </a:ext>
            </a:extLst>
          </p:cNvPr>
          <p:cNvSpPr txBox="1"/>
          <p:nvPr/>
        </p:nvSpPr>
        <p:spPr>
          <a:xfrm>
            <a:off x="4226982" y="5388404"/>
            <a:ext cx="1544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Litinová pánev</a:t>
            </a:r>
          </a:p>
        </p:txBody>
      </p:sp>
    </p:spTree>
    <p:extLst>
      <p:ext uri="{BB962C8B-B14F-4D97-AF65-F5344CB8AC3E}">
        <p14:creationId xmlns:p14="http://schemas.microsoft.com/office/powerpoint/2010/main" val="2087153049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Kovové materiály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5" y="965199"/>
            <a:ext cx="7159590" cy="5613401"/>
          </a:xfrm>
        </p:spPr>
        <p:txBody>
          <a:bodyPr/>
          <a:lstStyle/>
          <a:p>
            <a:pPr marL="230400" indent="-2304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Neželezné kovy můžeme rozdělit na </a:t>
            </a: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těžké </a:t>
            </a: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lehké neželezné kovy</a:t>
            </a:r>
          </a:p>
          <a:p>
            <a:pPr marL="554400" indent="-2844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b="1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Těžké neželezné kovy</a:t>
            </a: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(ρ &gt; 5 kg/dm</a:t>
            </a:r>
            <a:r>
              <a:rPr lang="cs-CZ" sz="1800" i="1" spc="-1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mezi tyto kovy patří např. měď, zinek, chrom, nikl, olovo. Používají se zejména kvůli svým typickým vlastnostem. Měď má velmi dobrou elektrickou vodivost – používá se tedy např. na dráty vinutí. Zinek, chrom a nikl se využívají jako protikorozní ochrana oceli</a:t>
            </a:r>
          </a:p>
          <a:p>
            <a:pPr marL="554400" indent="-2844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b="1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Lehké neželezné kovy </a:t>
            </a: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(ρ &lt; 5 kg/dm</a:t>
            </a:r>
            <a:r>
              <a:rPr lang="cs-CZ" sz="1800" i="1" spc="-1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mezi tyto kovy patří hliník, hořčík a titan. Tyto kovy jsou lehké, ale vysoce pevné. Využívají se zejména k odlévání konstrukčních prvků automobilů a letadel </a:t>
            </a:r>
            <a:endParaRPr lang="cs-CZ" sz="1800" b="1" i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54400" indent="-2844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sz="1800" b="1" i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316A708-44C6-448E-B736-029B66D1A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5311" y="622300"/>
            <a:ext cx="2438400" cy="154305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4E0D17DB-28F0-4E29-A551-A5FABD63CE68}"/>
              </a:ext>
            </a:extLst>
          </p:cNvPr>
          <p:cNvSpPr txBox="1"/>
          <p:nvPr/>
        </p:nvSpPr>
        <p:spPr>
          <a:xfrm>
            <a:off x="8936274" y="2142279"/>
            <a:ext cx="1636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Měděné vodiče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99EEA4F3-3F71-4DB7-9A72-404916C7C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789" y="3773343"/>
            <a:ext cx="2191411" cy="2191411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A10A895C-F765-4011-841B-A6F853D34C71}"/>
              </a:ext>
            </a:extLst>
          </p:cNvPr>
          <p:cNvSpPr txBox="1"/>
          <p:nvPr/>
        </p:nvSpPr>
        <p:spPr>
          <a:xfrm>
            <a:off x="4932880" y="6024603"/>
            <a:ext cx="3363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Hliníkové automobilové součástky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66EE7CF-92E5-442A-BA3C-2781E25AD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7</a:t>
            </a:fld>
            <a:r>
              <a:rPr lang="sk-SK" altLang="cs-CZ"/>
              <a:t>/28</a:t>
            </a:r>
            <a:endParaRPr lang="sk-SK" altLang="cs-CZ" dirty="0"/>
          </a:p>
        </p:txBody>
      </p:sp>
      <p:pic>
        <p:nvPicPr>
          <p:cNvPr id="21" name="Picture 2" descr="Hliník - Fotoalbum - Výrobky z hliníku - Hliníkové příbory">
            <a:extLst>
              <a:ext uri="{FF2B5EF4-FFF2-40B4-BE49-F238E27FC236}">
                <a16:creationId xmlns:a16="http://schemas.microsoft.com/office/drawing/2014/main" id="{328CAE0F-A889-4CB6-AD29-D8DFED86E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989" y="3855176"/>
            <a:ext cx="2867875" cy="205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1788705-B7B6-4F25-A992-1897579B32E2}"/>
              </a:ext>
            </a:extLst>
          </p:cNvPr>
          <p:cNvSpPr txBox="1"/>
          <p:nvPr/>
        </p:nvSpPr>
        <p:spPr>
          <a:xfrm>
            <a:off x="1970915" y="6036920"/>
            <a:ext cx="166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Hliníkový příbor</a:t>
            </a:r>
          </a:p>
        </p:txBody>
      </p:sp>
      <p:pic>
        <p:nvPicPr>
          <p:cNvPr id="2050" name="Picture 2" descr="Titanové náušnice 0577-01 | Vivantis.cz - Od kabelky po parfém">
            <a:extLst>
              <a:ext uri="{FF2B5EF4-FFF2-40B4-BE49-F238E27FC236}">
                <a16:creationId xmlns:a16="http://schemas.microsoft.com/office/drawing/2014/main" id="{1AEA6163-8425-4716-9016-CC40D6164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820" y="2745013"/>
            <a:ext cx="2079381" cy="129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939ADCBE-142B-4490-B512-34348711D655}"/>
              </a:ext>
            </a:extLst>
          </p:cNvPr>
          <p:cNvSpPr txBox="1"/>
          <p:nvPr/>
        </p:nvSpPr>
        <p:spPr>
          <a:xfrm>
            <a:off x="8914840" y="3855176"/>
            <a:ext cx="1879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Titanové náušnice</a:t>
            </a:r>
          </a:p>
        </p:txBody>
      </p:sp>
      <p:pic>
        <p:nvPicPr>
          <p:cNvPr id="2052" name="Picture 4" descr="Broky no.11 4,5mm 300ks | army-shop.cz">
            <a:extLst>
              <a:ext uri="{FF2B5EF4-FFF2-40B4-BE49-F238E27FC236}">
                <a16:creationId xmlns:a16="http://schemas.microsoft.com/office/drawing/2014/main" id="{BEC87375-740A-408A-AD9B-28C3D3292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217" y="4348863"/>
            <a:ext cx="2342606" cy="183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1D9622B3-F880-47D2-85A9-ED51FA5D7B19}"/>
              </a:ext>
            </a:extLst>
          </p:cNvPr>
          <p:cNvSpPr txBox="1"/>
          <p:nvPr/>
        </p:nvSpPr>
        <p:spPr>
          <a:xfrm>
            <a:off x="9081199" y="6043473"/>
            <a:ext cx="1546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Olověné broky</a:t>
            </a:r>
          </a:p>
        </p:txBody>
      </p:sp>
    </p:spTree>
    <p:extLst>
      <p:ext uri="{BB962C8B-B14F-4D97-AF65-F5344CB8AC3E}">
        <p14:creationId xmlns:p14="http://schemas.microsoft.com/office/powerpoint/2010/main" val="1295226857"/>
      </p:ext>
    </p:extLst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Oceli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8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8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8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Ocel můžeme najít téměř ve všech odvětvích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spc="-10" dirty="0">
                <a:latin typeface="Calibri" panose="020F0502020204030204" pitchFamily="34" charset="0"/>
                <a:cs typeface="Calibri" panose="020F0502020204030204" pitchFamily="34" charset="0"/>
              </a:rPr>
              <a:t>Ocel se využívá ve stavebnictví, strojírenství, v automobilovém průmyslu, v lodích, letadlech, nemocnicích, kuchyních, oděvech i v umění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spc="-10" dirty="0">
                <a:latin typeface="Calibri" panose="020F0502020204030204" pitchFamily="34" charset="0"/>
                <a:cs typeface="Calibri" panose="020F0502020204030204" pitchFamily="34" charset="0"/>
              </a:rPr>
              <a:t>Oceli se vyrábí přes 2500 druhů s chemickým složením vyhovujícím požadovaným pevnostním, mechanickým a jiným vlastnostem</a:t>
            </a:r>
            <a:endParaRPr lang="cs-CZ" altLang="cs-CZ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68288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8A02F88-54B7-4AA3-8E19-1513F2FAD5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r="12893"/>
          <a:stretch/>
        </p:blipFill>
        <p:spPr>
          <a:xfrm>
            <a:off x="951975" y="2672725"/>
            <a:ext cx="2517058" cy="195508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C0BDDE7-A1D8-4C2F-9401-ED06716DD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12" y="2405792"/>
            <a:ext cx="2127848" cy="212784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9528570-0F9D-4C5F-AF1B-48EF0B0711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36" y="4200836"/>
            <a:ext cx="2242297" cy="224229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00A4163-966B-4B87-8942-360D2EFF11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839" y="4209094"/>
            <a:ext cx="2234039" cy="2234039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F30195-E184-41BD-979A-F8B580B0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8</a:t>
            </a:fld>
            <a:r>
              <a:rPr lang="sk-SK" altLang="cs-CZ"/>
              <a:t>/28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521169175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Ocel ve světě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9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9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9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1: Úvod do výrobních technologií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880C307-A3D1-437B-A874-348C0D7070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6724585" cy="2025425"/>
          </a:xfrm>
        </p:spPr>
        <p:txBody>
          <a:bodyPr/>
          <a:lstStyle/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tabulce a v grafu je vidět celosvětový vývoj výroby oceli v letech 1950 až 2020 v milionech tun</a:t>
            </a:r>
          </a:p>
          <a:p>
            <a:pPr marL="268288" indent="-268288" algn="just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spc="-10" dirty="0">
                <a:latin typeface="Calibri" panose="020F0502020204030204" pitchFamily="34" charset="0"/>
                <a:cs typeface="Calibri" panose="020F0502020204030204" pitchFamily="34" charset="0"/>
              </a:rPr>
              <a:t>Za tuto dobu se celosvětová výroba oceli zvýšila téměř 10×</a:t>
            </a:r>
          </a:p>
          <a:p>
            <a:pPr marL="0" indent="0">
              <a:buNone/>
            </a:pPr>
            <a:endParaRPr lang="cs-CZ" altLang="cs-CZ" sz="2400" dirty="0"/>
          </a:p>
        </p:txBody>
      </p:sp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6C3FA5CE-BA74-4E22-8AA2-0F34122778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757026"/>
              </p:ext>
            </p:extLst>
          </p:nvPr>
        </p:nvGraphicFramePr>
        <p:xfrm>
          <a:off x="586983" y="2089642"/>
          <a:ext cx="6566932" cy="35644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0479">
                  <a:extLst>
                    <a:ext uri="{9D8B030D-6E8A-4147-A177-3AD203B41FA5}">
                      <a16:colId xmlns:a16="http://schemas.microsoft.com/office/drawing/2014/main" val="650307280"/>
                    </a:ext>
                  </a:extLst>
                </a:gridCol>
                <a:gridCol w="1071221">
                  <a:extLst>
                    <a:ext uri="{9D8B030D-6E8A-4147-A177-3AD203B41FA5}">
                      <a16:colId xmlns:a16="http://schemas.microsoft.com/office/drawing/2014/main" val="4101811591"/>
                    </a:ext>
                  </a:extLst>
                </a:gridCol>
                <a:gridCol w="1147177">
                  <a:extLst>
                    <a:ext uri="{9D8B030D-6E8A-4147-A177-3AD203B41FA5}">
                      <a16:colId xmlns:a16="http://schemas.microsoft.com/office/drawing/2014/main" val="3030752971"/>
                    </a:ext>
                  </a:extLst>
                </a:gridCol>
                <a:gridCol w="1103587">
                  <a:extLst>
                    <a:ext uri="{9D8B030D-6E8A-4147-A177-3AD203B41FA5}">
                      <a16:colId xmlns:a16="http://schemas.microsoft.com/office/drawing/2014/main" val="3929614382"/>
                    </a:ext>
                  </a:extLst>
                </a:gridCol>
                <a:gridCol w="1040524">
                  <a:extLst>
                    <a:ext uri="{9D8B030D-6E8A-4147-A177-3AD203B41FA5}">
                      <a16:colId xmlns:a16="http://schemas.microsoft.com/office/drawing/2014/main" val="3873527584"/>
                    </a:ext>
                  </a:extLst>
                </a:gridCol>
                <a:gridCol w="1213944">
                  <a:extLst>
                    <a:ext uri="{9D8B030D-6E8A-4147-A177-3AD203B41FA5}">
                      <a16:colId xmlns:a16="http://schemas.microsoft.com/office/drawing/2014/main" val="2902898753"/>
                    </a:ext>
                  </a:extLst>
                </a:gridCol>
              </a:tblGrid>
              <a:tr h="4557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Rok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Celosvětová výroba (Mt)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Rok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Celosvětová výroba (Mt)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Rok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Celosvětová výroba (Mt)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560385"/>
                  </a:ext>
                </a:extLst>
              </a:tr>
              <a:tr h="279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1950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189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852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1560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8476073"/>
                  </a:ext>
                </a:extLst>
              </a:tr>
              <a:tr h="279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1955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1650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015114"/>
                  </a:ext>
                </a:extLst>
              </a:tr>
              <a:tr h="279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347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971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1669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584645"/>
                  </a:ext>
                </a:extLst>
              </a:tr>
              <a:tr h="279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456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2004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1063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1620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724813"/>
                  </a:ext>
                </a:extLst>
              </a:tr>
              <a:tr h="279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1148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1627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041085"/>
                  </a:ext>
                </a:extLst>
              </a:tr>
              <a:tr h="279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644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2006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1730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0934385"/>
                  </a:ext>
                </a:extLst>
              </a:tr>
              <a:tr h="279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717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2007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1348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1808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637016"/>
                  </a:ext>
                </a:extLst>
              </a:tr>
              <a:tr h="279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719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2008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1343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1869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6162212"/>
                  </a:ext>
                </a:extLst>
              </a:tr>
              <a:tr h="279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2009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1239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1878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324688"/>
                  </a:ext>
                </a:extLst>
              </a:tr>
              <a:tr h="269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1995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753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1433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14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14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870614"/>
                  </a:ext>
                </a:extLst>
              </a:tr>
              <a:tr h="3253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850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1538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14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14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22484"/>
                  </a:ext>
                </a:extLst>
              </a:tr>
            </a:tbl>
          </a:graphicData>
        </a:graphic>
      </p:graphicFrame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6EE218-44F3-40E2-AE05-DC5AC7408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9</a:t>
            </a:fld>
            <a:r>
              <a:rPr lang="sk-SK" altLang="cs-CZ"/>
              <a:t>/28</a:t>
            </a:r>
            <a:endParaRPr lang="sk-SK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FDEFE67-5602-43B0-9157-3507241CC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4163" y="2080746"/>
            <a:ext cx="4678653" cy="383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75297"/>
      </p:ext>
    </p:extLst>
  </p:cSld>
  <p:clrMapOvr>
    <a:masterClrMapping/>
  </p:clrMapOvr>
  <p:transition spd="slow" advClick="0"/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6544</TotalTime>
  <Words>2895</Words>
  <Application>Microsoft Office PowerPoint</Application>
  <PresentationFormat>Širokoúhlá obrazovka</PresentationFormat>
  <Paragraphs>629</Paragraphs>
  <Slides>28</Slides>
  <Notes>28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Wingdings</vt:lpstr>
      <vt:lpstr>Motiv Office</vt:lpstr>
      <vt:lpstr> Vysoká škola technická a ekonomická v Českých Budějovicích</vt:lpstr>
      <vt:lpstr> Vysoká škola technická a ekonomická v Českých Budějovicích</vt:lpstr>
      <vt:lpstr> Technické materiály</vt:lpstr>
      <vt:lpstr> Technické materiály – rozdělení </vt:lpstr>
      <vt:lpstr> Kovové materiály</vt:lpstr>
      <vt:lpstr> Kovové materiály</vt:lpstr>
      <vt:lpstr> Kovové materiály</vt:lpstr>
      <vt:lpstr> Oceli</vt:lpstr>
      <vt:lpstr> Ocel ve světě</vt:lpstr>
      <vt:lpstr> Ocel ve světě</vt:lpstr>
      <vt:lpstr> Ocel ve světě</vt:lpstr>
      <vt:lpstr> Celosvětové využití nerezové oceli v roce 2019 </vt:lpstr>
      <vt:lpstr> Ocel v ČR</vt:lpstr>
      <vt:lpstr> Oceli</vt:lpstr>
      <vt:lpstr> Rozdělení oceli</vt:lpstr>
      <vt:lpstr> Rozdělení oceli </vt:lpstr>
      <vt:lpstr> Litina</vt:lpstr>
      <vt:lpstr>Výroba litých kovů ve světě</vt:lpstr>
      <vt:lpstr>Největší světoví výrobci šedé a tvárné litiny </vt:lpstr>
      <vt:lpstr> Litiny – rozdělení </vt:lpstr>
      <vt:lpstr> Litiny – rozdělení </vt:lpstr>
      <vt:lpstr> Litina – MOTOR JIKOV – slévárna litiny</vt:lpstr>
      <vt:lpstr> Neželezné kovy</vt:lpstr>
      <vt:lpstr> Neželezné kovy ve světě – údaje ze sléváren</vt:lpstr>
      <vt:lpstr> Hliník a jeho slitiny - produkce</vt:lpstr>
      <vt:lpstr> Hliník a jeho slitiny – MOTOR JIKOV – tlaková slévárna</vt:lpstr>
      <vt:lpstr> Použitá literatura</vt:lpstr>
      <vt:lpstr> Použitá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Monika</dc:creator>
  <cp:lastModifiedBy>Ladislav Socha</cp:lastModifiedBy>
  <cp:revision>356</cp:revision>
  <dcterms:created xsi:type="dcterms:W3CDTF">2015-10-09T09:08:26Z</dcterms:created>
  <dcterms:modified xsi:type="dcterms:W3CDTF">2022-01-13T06:20:43Z</dcterms:modified>
</cp:coreProperties>
</file>