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8" r:id="rId5"/>
    <p:sldId id="495" r:id="rId6"/>
    <p:sldId id="496" r:id="rId7"/>
    <p:sldId id="455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4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983033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Vyhodnocování výstupů, tvora technologické výstupní sestavy, kvantifikace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11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Solidification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time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117ABF-535E-480E-8A3E-4241F9B9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3" cy="1853430"/>
          </a:xfrm>
        </p:spPr>
        <p:txBody>
          <a:bodyPr/>
          <a:lstStyle/>
          <a:p>
            <a:r>
              <a:rPr lang="cs-CZ" dirty="0">
                <a:solidFill>
                  <a:srgbClr val="0C0C0C"/>
                </a:solidFill>
              </a:rPr>
              <a:t>- Čas tuhnutí</a:t>
            </a:r>
          </a:p>
          <a:p>
            <a:r>
              <a:rPr lang="cs-CZ" dirty="0">
                <a:solidFill>
                  <a:srgbClr val="0C0C0C"/>
                </a:solidFill>
              </a:rPr>
              <a:t>- Může sloužit k odhadu místa potenciálního vzniku porozity</a:t>
            </a:r>
          </a:p>
          <a:p>
            <a:r>
              <a:rPr lang="cs-CZ" dirty="0">
                <a:solidFill>
                  <a:srgbClr val="0C0C0C"/>
                </a:solidFill>
              </a:rPr>
              <a:t>- Vhodné při návrhu vtokové soustavy – zobrazí místo, ve kterém kov tuhne nejpozději tzv. tepelný uzel (místo tvorby staženiny/porozity). Ten je potřeba pomocí nálitku přemístit mimo těleso odlévané součásti (viz. Obrázek).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4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Solidification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time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E3916B3-230A-4F48-B44D-D6A47D3FC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1472" y="1908896"/>
            <a:ext cx="9156953" cy="373061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5B2913A-E7D6-40ED-87D1-B5CB0A3F189E}"/>
              </a:ext>
            </a:extLst>
          </p:cNvPr>
          <p:cNvSpPr txBox="1"/>
          <p:nvPr/>
        </p:nvSpPr>
        <p:spPr>
          <a:xfrm>
            <a:off x="3144982" y="5680313"/>
            <a:ext cx="2646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Slice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1F7CE29-5DBD-4599-9E09-298E21C4B28F}"/>
              </a:ext>
            </a:extLst>
          </p:cNvPr>
          <p:cNvSpPr txBox="1"/>
          <p:nvPr/>
        </p:nvSpPr>
        <p:spPr>
          <a:xfrm>
            <a:off x="7074130" y="5686812"/>
            <a:ext cx="282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Cut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7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Total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Shrinkage</a:t>
            </a:r>
            <a:r>
              <a:rPr lang="cs-CZ" dirty="0">
                <a:solidFill>
                  <a:schemeClr val="tx1"/>
                </a:solidFill>
              </a:rPr>
              <a:t> Porosity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117ABF-535E-480E-8A3E-4241F9B9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3" cy="4023360"/>
          </a:xfrm>
        </p:spPr>
        <p:txBody>
          <a:bodyPr/>
          <a:lstStyle/>
          <a:p>
            <a:r>
              <a:rPr lang="cs-CZ">
                <a:solidFill>
                  <a:srgbClr val="0C0C0C"/>
                </a:solidFill>
              </a:rPr>
              <a:t>- Zobrazí vady v materiálu vzniklé v důsledku jeho smršťování (staženina, porozita) </a:t>
            </a:r>
          </a:p>
          <a:p>
            <a:r>
              <a:rPr lang="cs-CZ">
                <a:solidFill>
                  <a:srgbClr val="0C0C0C"/>
                </a:solidFill>
              </a:rPr>
              <a:t>- Možnost zobrazení celého objemu vady pomocí Cut Off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FAD0E8-ED56-435A-B47E-A4F4655F2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753" y="2867188"/>
            <a:ext cx="7729702" cy="300190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B7D44BC-BC2F-4119-A72C-FD69003ABBCA}"/>
              </a:ext>
            </a:extLst>
          </p:cNvPr>
          <p:cNvSpPr txBox="1"/>
          <p:nvPr/>
        </p:nvSpPr>
        <p:spPr>
          <a:xfrm>
            <a:off x="4343188" y="5979773"/>
            <a:ext cx="1170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Slice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F5975B1-B840-4E57-8AC0-5806C1AD396B}"/>
              </a:ext>
            </a:extLst>
          </p:cNvPr>
          <p:cNvSpPr txBox="1"/>
          <p:nvPr/>
        </p:nvSpPr>
        <p:spPr>
          <a:xfrm>
            <a:off x="7772400" y="5979773"/>
            <a:ext cx="1170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Cut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0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1.	Popište, co vyjadřuje výsledek „</a:t>
            </a:r>
            <a:r>
              <a:rPr lang="cs-CZ" dirty="0" err="1">
                <a:solidFill>
                  <a:srgbClr val="0C0C0C"/>
                </a:solidFill>
              </a:rPr>
              <a:t>Shrinkage</a:t>
            </a:r>
            <a:r>
              <a:rPr lang="cs-CZ" dirty="0">
                <a:solidFill>
                  <a:srgbClr val="0C0C0C"/>
                </a:solidFill>
              </a:rPr>
              <a:t> porosity“. </a:t>
            </a:r>
          </a:p>
          <a:p>
            <a:r>
              <a:rPr lang="cs-CZ" dirty="0">
                <a:solidFill>
                  <a:srgbClr val="0C0C0C"/>
                </a:solidFill>
              </a:rPr>
              <a:t>2.	Jak zobrazit místa odlitku, kde má proud při plnění formy největší rychlost? </a:t>
            </a:r>
          </a:p>
          <a:p>
            <a:r>
              <a:rPr lang="cs-CZ" dirty="0">
                <a:solidFill>
                  <a:srgbClr val="0C0C0C"/>
                </a:solidFill>
              </a:rPr>
              <a:t>3.	Popište způsob vytvoření křivky závislosti teploty na čase pro vybraný bod odlitku. </a:t>
            </a:r>
          </a:p>
          <a:p>
            <a:endParaRPr lang="cs-CZ" dirty="0">
              <a:solidFill>
                <a:srgbClr val="0C0C0C"/>
              </a:solidFill>
            </a:endParaRP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č.11 Vyhodnocování výstupů tvorba technologické výstupní sestavy, kvantifikace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 err="1">
                <a:solidFill>
                  <a:schemeClr val="tx1"/>
                </a:solidFill>
              </a:rPr>
              <a:t>snapshot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slice</a:t>
            </a:r>
            <a:r>
              <a:rPr lang="cs-CZ" sz="2000" dirty="0">
                <a:solidFill>
                  <a:schemeClr val="tx1"/>
                </a:solidFill>
              </a:rPr>
              <a:t>, teplotní pole, fluid </a:t>
            </a:r>
            <a:r>
              <a:rPr lang="cs-CZ" sz="2000" dirty="0" err="1">
                <a:solidFill>
                  <a:schemeClr val="tx1"/>
                </a:solidFill>
              </a:rPr>
              <a:t>velocity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fraction</a:t>
            </a:r>
            <a:r>
              <a:rPr lang="cs-CZ" sz="2000" dirty="0">
                <a:solidFill>
                  <a:schemeClr val="tx1"/>
                </a:solidFill>
              </a:rPr>
              <a:t> solid, </a:t>
            </a:r>
            <a:r>
              <a:rPr lang="cs-CZ" sz="2000" dirty="0" err="1">
                <a:solidFill>
                  <a:schemeClr val="tx1"/>
                </a:solidFill>
              </a:rPr>
              <a:t>solidification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time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shrinkage</a:t>
            </a:r>
            <a:r>
              <a:rPr lang="cs-CZ" sz="2000" dirty="0">
                <a:solidFill>
                  <a:schemeClr val="tx1"/>
                </a:solidFill>
              </a:rPr>
              <a:t> porosity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37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Cílem kapitoly je na základě v předcházející kapitole prezentovanému způsobu práce v prostředí Visual-Viewer s konkrétními příklady vytvořené technologické výstupní sestavy realizovat vlastní hodnocení výstupů simulace slévárenských procesů.</a:t>
            </a: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Jak již bylo zdůrazněno v předcházející kapitole, úspěšné dokončení výpočtu numerické simulace je sice důležitým, ovšem ne finálním krokem v procesu numerického modelování.  Neméně důležitá je také správná a výstižná interpretace výsledků simulací s ohledem na požadavky provozu slévárny. Níže jsou pro představu uvedeny ukázky základních typů výsledků, využívaných při hodnocení plnění a tuhnutí odlitků z tvárné litiny. Jedná se o výstupní sestavy ke vzorové úloze, která byla řešena v rámci jednotlivých kapitol.</a:t>
            </a: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Temperature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117ABF-535E-480E-8A3E-4241F9B9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31229" cy="4023360"/>
          </a:xfrm>
        </p:spPr>
        <p:txBody>
          <a:bodyPr/>
          <a:lstStyle/>
          <a:p>
            <a:r>
              <a:rPr lang="cs-CZ" dirty="0">
                <a:solidFill>
                  <a:srgbClr val="0C0C0C"/>
                </a:solidFill>
              </a:rPr>
              <a:t>-	Zobrazení teplotního pole v průběhu 	odlévání: </a:t>
            </a:r>
          </a:p>
          <a:p>
            <a:endParaRPr lang="cs-CZ" dirty="0">
              <a:solidFill>
                <a:srgbClr val="0C0C0C"/>
              </a:solidFill>
            </a:endParaRPr>
          </a:p>
          <a:p>
            <a:pPr lvl="5">
              <a:buClrTx/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C0C0C"/>
                </a:solidFill>
              </a:rPr>
              <a:t>Snapshot</a:t>
            </a:r>
            <a:r>
              <a:rPr lang="cs-CZ" sz="2000" dirty="0">
                <a:solidFill>
                  <a:srgbClr val="0C0C0C"/>
                </a:solidFill>
              </a:rPr>
              <a:t> – na povrchu odlitku </a:t>
            </a:r>
          </a:p>
          <a:p>
            <a:pPr lvl="5">
              <a:buClrTx/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C0C0C"/>
                </a:solidFill>
              </a:rPr>
              <a:t>Slice</a:t>
            </a:r>
            <a:r>
              <a:rPr lang="cs-CZ" sz="2000" dirty="0">
                <a:solidFill>
                  <a:srgbClr val="0C0C0C"/>
                </a:solidFill>
              </a:rPr>
              <a:t> – v objemu odlitku</a:t>
            </a:r>
          </a:p>
          <a:p>
            <a:pPr lvl="5">
              <a:buClrTx/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C0C0C"/>
              </a:solidFill>
            </a:endParaRPr>
          </a:p>
          <a:p>
            <a:r>
              <a:rPr lang="cs-CZ" dirty="0">
                <a:solidFill>
                  <a:srgbClr val="0C0C0C"/>
                </a:solidFill>
              </a:rPr>
              <a:t>-	Současné zobrazení průběhu plnění formy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E4DEE5-DBA0-46B0-87D4-EE250533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09" y="1765439"/>
            <a:ext cx="4925291" cy="42005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2A90D1-2926-4C88-B284-9C196186D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215" y="5917530"/>
            <a:ext cx="374326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Temperature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C9770788-B3E3-4310-BB4B-931C8FC6C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9346" y="2138794"/>
            <a:ext cx="5777345" cy="38061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03F9405-5956-467D-A99A-A7308AC0547D}"/>
              </a:ext>
            </a:extLst>
          </p:cNvPr>
          <p:cNvSpPr txBox="1"/>
          <p:nvPr/>
        </p:nvSpPr>
        <p:spPr>
          <a:xfrm>
            <a:off x="4100945" y="5992089"/>
            <a:ext cx="37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Slice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7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Fluid </a:t>
            </a:r>
            <a:r>
              <a:rPr lang="cs-CZ" dirty="0" err="1">
                <a:solidFill>
                  <a:schemeClr val="tx1"/>
                </a:solidFill>
              </a:rPr>
              <a:t>Velocity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117ABF-535E-480E-8A3E-4241F9B9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845734"/>
            <a:ext cx="4596938" cy="4023360"/>
          </a:xfrm>
        </p:spPr>
        <p:txBody>
          <a:bodyPr/>
          <a:lstStyle/>
          <a:p>
            <a:r>
              <a:rPr lang="cs-CZ" dirty="0">
                <a:solidFill>
                  <a:srgbClr val="0C0C0C"/>
                </a:solidFill>
              </a:rPr>
              <a:t>-Vizualizace proudového pole v průběhu plnění formy</a:t>
            </a:r>
          </a:p>
          <a:p>
            <a:r>
              <a:rPr lang="cs-CZ" dirty="0">
                <a:solidFill>
                  <a:srgbClr val="0C0C0C"/>
                </a:solidFill>
              </a:rPr>
              <a:t>-Možnost zobrazení vektorového proudového pole – znázornění směru proudění</a:t>
            </a:r>
          </a:p>
          <a:p>
            <a:r>
              <a:rPr lang="cs-CZ" dirty="0">
                <a:solidFill>
                  <a:srgbClr val="0C0C0C"/>
                </a:solidFill>
              </a:rPr>
              <a:t>-Současné zobrazení průběhu plnění formy – je možné např. zjistit, zda při dané teplotě nedochází k tuhnutí kovu již v průběhu plnění formy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126530-DA34-434C-906B-6E6AB184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45734"/>
            <a:ext cx="5589405" cy="379306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D5118EA-A119-46C0-8139-DBC818B6286D}"/>
              </a:ext>
            </a:extLst>
          </p:cNvPr>
          <p:cNvSpPr txBox="1"/>
          <p:nvPr/>
        </p:nvSpPr>
        <p:spPr>
          <a:xfrm>
            <a:off x="6392969" y="57951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Slice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3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Fluid </a:t>
            </a:r>
            <a:r>
              <a:rPr lang="cs-CZ" dirty="0" err="1">
                <a:solidFill>
                  <a:schemeClr val="tx1"/>
                </a:solidFill>
              </a:rPr>
              <a:t>Velocity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048F4F38-1808-405B-889B-66B1FBAD9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9564" y="1848777"/>
            <a:ext cx="6036630" cy="395627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A120DA-502F-42F8-9467-C766E400F2C4}"/>
              </a:ext>
            </a:extLst>
          </p:cNvPr>
          <p:cNvSpPr txBox="1"/>
          <p:nvPr/>
        </p:nvSpPr>
        <p:spPr>
          <a:xfrm>
            <a:off x="3333404" y="59477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Slice</a:t>
            </a:r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vektory rychlosti</a:t>
            </a:r>
          </a:p>
        </p:txBody>
      </p:sp>
    </p:spTree>
    <p:extLst>
      <p:ext uri="{BB962C8B-B14F-4D97-AF65-F5344CB8AC3E}">
        <p14:creationId xmlns:p14="http://schemas.microsoft.com/office/powerpoint/2010/main" val="343826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Fraction</a:t>
            </a:r>
            <a:r>
              <a:rPr lang="cs-CZ" dirty="0">
                <a:solidFill>
                  <a:schemeClr val="tx1"/>
                </a:solidFill>
              </a:rPr>
              <a:t> Solid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6117ABF-535E-480E-8A3E-4241F9B97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3" cy="4023360"/>
          </a:xfrm>
        </p:spPr>
        <p:txBody>
          <a:bodyPr/>
          <a:lstStyle/>
          <a:p>
            <a:r>
              <a:rPr lang="cs-CZ" dirty="0">
                <a:solidFill>
                  <a:srgbClr val="0C0C0C"/>
                </a:solidFill>
              </a:rPr>
              <a:t>- Průběh tuhnutí odlitku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E32A3B-C225-40FE-9302-09011A914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18" y="1845734"/>
            <a:ext cx="6181391" cy="411359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792F53-08BC-4B49-A5FB-C413E94FD424}"/>
              </a:ext>
            </a:extLst>
          </p:cNvPr>
          <p:cNvSpPr txBox="1"/>
          <p:nvPr/>
        </p:nvSpPr>
        <p:spPr>
          <a:xfrm>
            <a:off x="4627418" y="59297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Snapshot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Fraction</a:t>
            </a:r>
            <a:r>
              <a:rPr lang="cs-CZ" dirty="0">
                <a:solidFill>
                  <a:schemeClr val="tx1"/>
                </a:solidFill>
              </a:rPr>
              <a:t> Solid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11 Vyhodnocování výstupů, tvorba technologické výstupní sestavy, kvantifikace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803034E9-CD0D-41F2-93BB-40CB796FB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6206" y="1825625"/>
            <a:ext cx="6104000" cy="407641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45D970B-8DA4-4D3C-983C-FA3945BF915D}"/>
              </a:ext>
            </a:extLst>
          </p:cNvPr>
          <p:cNvSpPr txBox="1"/>
          <p:nvPr/>
        </p:nvSpPr>
        <p:spPr>
          <a:xfrm>
            <a:off x="2937164" y="59020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Slice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776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13535</TotalTime>
  <Words>545</Words>
  <Application>Microsoft Office PowerPoint</Application>
  <PresentationFormat>Širokoúhlá obrazovka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Times New Roman</vt:lpstr>
      <vt:lpstr>Wingdings</vt:lpstr>
      <vt:lpstr>Retrospektiva</vt:lpstr>
      <vt:lpstr>Vyhodnocování výstupů, tvora technologické výstupní sestavy, kvantifikace</vt:lpstr>
      <vt:lpstr>Klíčová slova</vt:lpstr>
      <vt:lpstr>Úvod do kapitoly</vt:lpstr>
      <vt:lpstr>Temperature</vt:lpstr>
      <vt:lpstr>Temperature</vt:lpstr>
      <vt:lpstr>Fluid Velocity</vt:lpstr>
      <vt:lpstr>Fluid Velocity</vt:lpstr>
      <vt:lpstr>Fraction Solid</vt:lpstr>
      <vt:lpstr>Fraction Solid</vt:lpstr>
      <vt:lpstr>Solidification time</vt:lpstr>
      <vt:lpstr>Solidification time</vt:lpstr>
      <vt:lpstr>Total Shrinkage Porosity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621</cp:revision>
  <dcterms:created xsi:type="dcterms:W3CDTF">2020-07-13T07:37:48Z</dcterms:created>
  <dcterms:modified xsi:type="dcterms:W3CDTF">2021-03-18T13:14:20Z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