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sldIdLst>
    <p:sldId id="258" r:id="rId5"/>
    <p:sldId id="495" r:id="rId6"/>
    <p:sldId id="496" r:id="rId7"/>
    <p:sldId id="455" r:id="rId8"/>
    <p:sldId id="498" r:id="rId9"/>
    <p:sldId id="499" r:id="rId10"/>
    <p:sldId id="500" r:id="rId11"/>
    <p:sldId id="501" r:id="rId12"/>
    <p:sldId id="502" r:id="rId13"/>
    <p:sldId id="504" r:id="rId14"/>
    <p:sldId id="503" r:id="rId15"/>
    <p:sldId id="505" r:id="rId16"/>
    <p:sldId id="506" r:id="rId17"/>
    <p:sldId id="507" r:id="rId18"/>
    <p:sldId id="508" r:id="rId19"/>
    <p:sldId id="510" r:id="rId20"/>
    <p:sldId id="509" r:id="rId21"/>
    <p:sldId id="511" r:id="rId22"/>
    <p:sldId id="4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p:cViewPr varScale="1">
        <p:scale>
          <a:sx n="69" d="100"/>
          <a:sy n="69"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18.03.2021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18.03.2021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18.03.2021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18.03.2021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18.03.2021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18.03.2021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18.03.2021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18.03.2021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18.03.2021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6000" dirty="0">
                <a:solidFill>
                  <a:schemeClr val="tx1"/>
                </a:solidFill>
              </a:rPr>
              <a:t>Vizualizace výstupu 3D simulování vybrané úlohy </a:t>
            </a:r>
          </a:p>
        </p:txBody>
      </p:sp>
      <p:sp>
        <p:nvSpPr>
          <p:cNvPr id="3" name="Zástupný symbol pro text 2"/>
          <p:cNvSpPr>
            <a:spLocks noGrp="1"/>
          </p:cNvSpPr>
          <p:nvPr>
            <p:ph type="body" idx="1"/>
          </p:nvPr>
        </p:nvSpPr>
        <p:spPr/>
        <p:txBody>
          <a:bodyPr>
            <a:normAutofit/>
          </a:bodyPr>
          <a:lstStyle/>
          <a:p>
            <a:pPr algn="ctr"/>
            <a:r>
              <a:rPr lang="cs-CZ" sz="3200" cap="none" dirty="0"/>
              <a:t>Seminář č. 10</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r>
              <a:rPr lang="cs-CZ" dirty="0">
                <a:solidFill>
                  <a:schemeClr val="tx1"/>
                </a:solidFill>
              </a:rPr>
              <a:t>VÝSLEDKY: máme mnoho možností výsledků THERMAL, FLUID</a:t>
            </a:r>
          </a:p>
        </p:txBody>
      </p:sp>
      <p:pic>
        <p:nvPicPr>
          <p:cNvPr id="3" name="Obrázek 2">
            <a:extLst>
              <a:ext uri="{FF2B5EF4-FFF2-40B4-BE49-F238E27FC236}">
                <a16:creationId xmlns:a16="http://schemas.microsoft.com/office/drawing/2014/main" id="{2783757E-7FDE-4ABD-9CF6-46C7C5CCC4F6}"/>
              </a:ext>
            </a:extLst>
          </p:cNvPr>
          <p:cNvPicPr>
            <a:picLocks noChangeAspect="1"/>
          </p:cNvPicPr>
          <p:nvPr/>
        </p:nvPicPr>
        <p:blipFill>
          <a:blip r:embed="rId3"/>
          <a:stretch>
            <a:fillRect/>
          </a:stretch>
        </p:blipFill>
        <p:spPr>
          <a:xfrm>
            <a:off x="1723344" y="2355571"/>
            <a:ext cx="4151066" cy="2723898"/>
          </a:xfrm>
          <a:prstGeom prst="rect">
            <a:avLst/>
          </a:prstGeom>
        </p:spPr>
      </p:pic>
      <p:pic>
        <p:nvPicPr>
          <p:cNvPr id="7" name="Obrázek 6">
            <a:extLst>
              <a:ext uri="{FF2B5EF4-FFF2-40B4-BE49-F238E27FC236}">
                <a16:creationId xmlns:a16="http://schemas.microsoft.com/office/drawing/2014/main" id="{5678698B-66FF-4B02-97AE-0AEB35C9B60E}"/>
              </a:ext>
            </a:extLst>
          </p:cNvPr>
          <p:cNvPicPr>
            <a:picLocks noChangeAspect="1"/>
          </p:cNvPicPr>
          <p:nvPr/>
        </p:nvPicPr>
        <p:blipFill>
          <a:blip r:embed="rId4"/>
          <a:stretch>
            <a:fillRect/>
          </a:stretch>
        </p:blipFill>
        <p:spPr>
          <a:xfrm>
            <a:off x="6317591" y="2346866"/>
            <a:ext cx="3768843" cy="2732603"/>
          </a:xfrm>
          <a:prstGeom prst="rect">
            <a:avLst/>
          </a:prstGeom>
        </p:spPr>
      </p:pic>
      <p:sp>
        <p:nvSpPr>
          <p:cNvPr id="10" name="TextovéPole 9">
            <a:extLst>
              <a:ext uri="{FF2B5EF4-FFF2-40B4-BE49-F238E27FC236}">
                <a16:creationId xmlns:a16="http://schemas.microsoft.com/office/drawing/2014/main" id="{92C444B4-1A9B-44D1-9FCE-E5211A698B93}"/>
              </a:ext>
            </a:extLst>
          </p:cNvPr>
          <p:cNvSpPr txBox="1"/>
          <p:nvPr/>
        </p:nvSpPr>
        <p:spPr>
          <a:xfrm>
            <a:off x="1097280" y="5380546"/>
            <a:ext cx="6096000" cy="400110"/>
          </a:xfrm>
          <a:prstGeom prst="rect">
            <a:avLst/>
          </a:prstGeom>
          <a:noFill/>
        </p:spPr>
        <p:txBody>
          <a:bodyPr wrap="square">
            <a:spAutoFit/>
          </a:bodyPr>
          <a:lstStyle/>
          <a:p>
            <a:r>
              <a:rPr lang="cs-CZ" sz="2000" b="1" dirty="0">
                <a:solidFill>
                  <a:srgbClr val="FF0000"/>
                </a:solidFill>
              </a:rPr>
              <a:t>PLNĚNÍ, FRAKCE SOLIDU /TUHNUTÍ/POROSITA </a:t>
            </a:r>
          </a:p>
        </p:txBody>
      </p:sp>
    </p:spTree>
    <p:extLst>
      <p:ext uri="{BB962C8B-B14F-4D97-AF65-F5344CB8AC3E}">
        <p14:creationId xmlns:p14="http://schemas.microsoft.com/office/powerpoint/2010/main" val="25400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r>
              <a:rPr lang="cs-CZ" sz="1800" b="1" dirty="0">
                <a:solidFill>
                  <a:srgbClr val="E36C0A"/>
                </a:solidFill>
                <a:effectLst/>
                <a:latin typeface="Times New Roman" panose="02020603050405020304" pitchFamily="18" charset="0"/>
                <a:ea typeface="Calibri" panose="020F0502020204030204" pitchFamily="34" charset="0"/>
              </a:rPr>
              <a:t>RYCHLOST PLNĚNÍ, TLAK, UZAVŘENÝ VZDUCH, PLNĚNÍ JEDNOTLIVÝMI ZÁŘEZY, OXIDY</a:t>
            </a:r>
            <a:endParaRPr lang="cs-CZ" sz="1800" dirty="0">
              <a:effectLst/>
              <a:latin typeface="Times New Roman" panose="02020603050405020304" pitchFamily="18" charset="0"/>
              <a:ea typeface="Calibri" panose="020F0502020204030204" pitchFamily="34" charset="0"/>
            </a:endParaRPr>
          </a:p>
          <a:p>
            <a:pPr>
              <a:buClrTx/>
              <a:buFont typeface="Wingdings" panose="05000000000000000000" pitchFamily="2" charset="2"/>
              <a:buChar char="Ø"/>
            </a:pPr>
            <a:r>
              <a:rPr lang="cs-CZ" dirty="0">
                <a:solidFill>
                  <a:schemeClr val="tx1"/>
                </a:solidFill>
              </a:rPr>
              <a:t> Plnění SNAPSHOT:</a:t>
            </a:r>
          </a:p>
        </p:txBody>
      </p:sp>
      <p:pic>
        <p:nvPicPr>
          <p:cNvPr id="3" name="Obrázek 2">
            <a:extLst>
              <a:ext uri="{FF2B5EF4-FFF2-40B4-BE49-F238E27FC236}">
                <a16:creationId xmlns:a16="http://schemas.microsoft.com/office/drawing/2014/main" id="{BE7FEAF1-6317-4E57-AC86-138BED1DCF68}"/>
              </a:ext>
            </a:extLst>
          </p:cNvPr>
          <p:cNvPicPr>
            <a:picLocks noChangeAspect="1"/>
          </p:cNvPicPr>
          <p:nvPr/>
        </p:nvPicPr>
        <p:blipFill>
          <a:blip r:embed="rId3"/>
          <a:stretch>
            <a:fillRect/>
          </a:stretch>
        </p:blipFill>
        <p:spPr>
          <a:xfrm>
            <a:off x="838199" y="3091789"/>
            <a:ext cx="3737172" cy="3072650"/>
          </a:xfrm>
          <a:prstGeom prst="rect">
            <a:avLst/>
          </a:prstGeom>
        </p:spPr>
      </p:pic>
      <p:pic>
        <p:nvPicPr>
          <p:cNvPr id="7" name="Obrázek 6">
            <a:extLst>
              <a:ext uri="{FF2B5EF4-FFF2-40B4-BE49-F238E27FC236}">
                <a16:creationId xmlns:a16="http://schemas.microsoft.com/office/drawing/2014/main" id="{B2A470AB-40E9-4437-A7E2-B3203B935F14}"/>
              </a:ext>
            </a:extLst>
          </p:cNvPr>
          <p:cNvPicPr>
            <a:picLocks noChangeAspect="1"/>
          </p:cNvPicPr>
          <p:nvPr/>
        </p:nvPicPr>
        <p:blipFill>
          <a:blip r:embed="rId4"/>
          <a:stretch>
            <a:fillRect/>
          </a:stretch>
        </p:blipFill>
        <p:spPr>
          <a:xfrm>
            <a:off x="4655434" y="2497587"/>
            <a:ext cx="2770602" cy="3398605"/>
          </a:xfrm>
          <a:prstGeom prst="rect">
            <a:avLst/>
          </a:prstGeom>
        </p:spPr>
      </p:pic>
      <p:pic>
        <p:nvPicPr>
          <p:cNvPr id="9" name="Obrázek 8">
            <a:extLst>
              <a:ext uri="{FF2B5EF4-FFF2-40B4-BE49-F238E27FC236}">
                <a16:creationId xmlns:a16="http://schemas.microsoft.com/office/drawing/2014/main" id="{2E7B8FA5-1BB1-454E-B7FD-3D68F431EB48}"/>
              </a:ext>
            </a:extLst>
          </p:cNvPr>
          <p:cNvPicPr>
            <a:picLocks noChangeAspect="1"/>
          </p:cNvPicPr>
          <p:nvPr/>
        </p:nvPicPr>
        <p:blipFill>
          <a:blip r:embed="rId5"/>
          <a:stretch>
            <a:fillRect/>
          </a:stretch>
        </p:blipFill>
        <p:spPr>
          <a:xfrm>
            <a:off x="7506099" y="3569299"/>
            <a:ext cx="1781528" cy="2595140"/>
          </a:xfrm>
          <a:prstGeom prst="rect">
            <a:avLst/>
          </a:prstGeom>
        </p:spPr>
      </p:pic>
      <p:sp>
        <p:nvSpPr>
          <p:cNvPr id="11" name="TextovéPole 10">
            <a:extLst>
              <a:ext uri="{FF2B5EF4-FFF2-40B4-BE49-F238E27FC236}">
                <a16:creationId xmlns:a16="http://schemas.microsoft.com/office/drawing/2014/main" id="{5A0C4FD8-0DC6-4A2B-8CD5-85DCD579ADB9}"/>
              </a:ext>
            </a:extLst>
          </p:cNvPr>
          <p:cNvSpPr txBox="1"/>
          <p:nvPr/>
        </p:nvSpPr>
        <p:spPr>
          <a:xfrm>
            <a:off x="7675419" y="2445458"/>
            <a:ext cx="3934691" cy="707886"/>
          </a:xfrm>
          <a:prstGeom prst="rect">
            <a:avLst/>
          </a:prstGeom>
          <a:noFill/>
        </p:spPr>
        <p:txBody>
          <a:bodyPr wrap="square">
            <a:spAutoFit/>
          </a:bodyPr>
          <a:lstStyle/>
          <a:p>
            <a:r>
              <a:rPr lang="cs-CZ" sz="2000" dirty="0"/>
              <a:t>Levým kliknu na objem – L /detail/</a:t>
            </a:r>
          </a:p>
          <a:p>
            <a:r>
              <a:rPr lang="cs-CZ" sz="2000" dirty="0"/>
              <a:t>Pravým – </a:t>
            </a:r>
            <a:r>
              <a:rPr lang="cs-CZ" sz="2000" dirty="0" err="1"/>
              <a:t>view</a:t>
            </a:r>
            <a:r>
              <a:rPr lang="cs-CZ" sz="2000" dirty="0"/>
              <a:t> show </a:t>
            </a:r>
            <a:r>
              <a:rPr lang="cs-CZ" sz="2000" dirty="0" err="1"/>
              <a:t>all</a:t>
            </a:r>
            <a:endParaRPr lang="cs-CZ" sz="2000" dirty="0"/>
          </a:p>
        </p:txBody>
      </p:sp>
    </p:spTree>
    <p:extLst>
      <p:ext uri="{BB962C8B-B14F-4D97-AF65-F5344CB8AC3E}">
        <p14:creationId xmlns:p14="http://schemas.microsoft.com/office/powerpoint/2010/main" val="19999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pPr>
              <a:buClr>
                <a:srgbClr val="0C0C0C"/>
              </a:buClr>
              <a:buFont typeface="Wingdings" panose="05000000000000000000" pitchFamily="2" charset="2"/>
              <a:buChar char="Ø"/>
            </a:pPr>
            <a:r>
              <a:rPr lang="cs-CZ" dirty="0">
                <a:solidFill>
                  <a:schemeClr val="tx1"/>
                </a:solidFill>
              </a:rPr>
              <a:t> Plnění: SLICE</a:t>
            </a:r>
          </a:p>
          <a:p>
            <a:pPr marL="0" indent="0">
              <a:buClr>
                <a:srgbClr val="0C0C0C"/>
              </a:buClr>
              <a:buNone/>
            </a:pPr>
            <a:endParaRPr lang="cs-CZ" dirty="0">
              <a:solidFill>
                <a:schemeClr val="tx1"/>
              </a:solidFill>
            </a:endParaRPr>
          </a:p>
        </p:txBody>
      </p:sp>
      <p:pic>
        <p:nvPicPr>
          <p:cNvPr id="3" name="Obrázek 2">
            <a:extLst>
              <a:ext uri="{FF2B5EF4-FFF2-40B4-BE49-F238E27FC236}">
                <a16:creationId xmlns:a16="http://schemas.microsoft.com/office/drawing/2014/main" id="{01C7EAF2-5F54-4E18-8145-4834F090E90B}"/>
              </a:ext>
            </a:extLst>
          </p:cNvPr>
          <p:cNvPicPr>
            <a:picLocks noChangeAspect="1"/>
          </p:cNvPicPr>
          <p:nvPr/>
        </p:nvPicPr>
        <p:blipFill>
          <a:blip r:embed="rId3"/>
          <a:stretch>
            <a:fillRect/>
          </a:stretch>
        </p:blipFill>
        <p:spPr>
          <a:xfrm>
            <a:off x="838199" y="2281378"/>
            <a:ext cx="4262633" cy="3587716"/>
          </a:xfrm>
          <a:prstGeom prst="rect">
            <a:avLst/>
          </a:prstGeom>
        </p:spPr>
      </p:pic>
      <p:pic>
        <p:nvPicPr>
          <p:cNvPr id="7" name="Obrázek 6">
            <a:extLst>
              <a:ext uri="{FF2B5EF4-FFF2-40B4-BE49-F238E27FC236}">
                <a16:creationId xmlns:a16="http://schemas.microsoft.com/office/drawing/2014/main" id="{0F552C63-EE50-48C9-AAF7-8EB37F7B1C58}"/>
              </a:ext>
            </a:extLst>
          </p:cNvPr>
          <p:cNvPicPr>
            <a:picLocks noChangeAspect="1"/>
          </p:cNvPicPr>
          <p:nvPr/>
        </p:nvPicPr>
        <p:blipFill>
          <a:blip r:embed="rId4"/>
          <a:stretch>
            <a:fillRect/>
          </a:stretch>
        </p:blipFill>
        <p:spPr>
          <a:xfrm>
            <a:off x="5494257" y="2420065"/>
            <a:ext cx="2091553" cy="3402674"/>
          </a:xfrm>
          <a:prstGeom prst="rect">
            <a:avLst/>
          </a:prstGeom>
        </p:spPr>
      </p:pic>
      <p:sp>
        <p:nvSpPr>
          <p:cNvPr id="10" name="TextovéPole 9">
            <a:extLst>
              <a:ext uri="{FF2B5EF4-FFF2-40B4-BE49-F238E27FC236}">
                <a16:creationId xmlns:a16="http://schemas.microsoft.com/office/drawing/2014/main" id="{D2057507-E137-4C0E-A035-EBABEF6DDB8E}"/>
              </a:ext>
            </a:extLst>
          </p:cNvPr>
          <p:cNvSpPr txBox="1"/>
          <p:nvPr/>
        </p:nvSpPr>
        <p:spPr>
          <a:xfrm>
            <a:off x="7979235" y="3105739"/>
            <a:ext cx="3908859" cy="1015663"/>
          </a:xfrm>
          <a:prstGeom prst="rect">
            <a:avLst/>
          </a:prstGeom>
          <a:noFill/>
        </p:spPr>
        <p:txBody>
          <a:bodyPr wrap="square">
            <a:spAutoFit/>
          </a:bodyPr>
          <a:lstStyle/>
          <a:p>
            <a:r>
              <a:rPr lang="cs-CZ" sz="2000" dirty="0"/>
              <a:t>Řez: definice v ose, nebo zadáme svůj vlastní pomocí bodů /user </a:t>
            </a:r>
            <a:r>
              <a:rPr lang="cs-CZ" sz="2000" dirty="0" err="1"/>
              <a:t>defined</a:t>
            </a:r>
            <a:r>
              <a:rPr lang="cs-CZ" sz="2000" dirty="0"/>
              <a:t>/</a:t>
            </a:r>
          </a:p>
        </p:txBody>
      </p:sp>
      <p:sp>
        <p:nvSpPr>
          <p:cNvPr id="12" name="TextovéPole 11">
            <a:extLst>
              <a:ext uri="{FF2B5EF4-FFF2-40B4-BE49-F238E27FC236}">
                <a16:creationId xmlns:a16="http://schemas.microsoft.com/office/drawing/2014/main" id="{D14CF116-22EE-4BF1-ACBB-AF7A056FD280}"/>
              </a:ext>
            </a:extLst>
          </p:cNvPr>
          <p:cNvSpPr txBox="1"/>
          <p:nvPr/>
        </p:nvSpPr>
        <p:spPr>
          <a:xfrm>
            <a:off x="7946923" y="4527426"/>
            <a:ext cx="3602182" cy="400110"/>
          </a:xfrm>
          <a:prstGeom prst="rect">
            <a:avLst/>
          </a:prstGeom>
          <a:noFill/>
        </p:spPr>
        <p:txBody>
          <a:bodyPr wrap="square">
            <a:spAutoFit/>
          </a:bodyPr>
          <a:lstStyle/>
          <a:p>
            <a:r>
              <a:rPr lang="cs-CZ" sz="2000" dirty="0"/>
              <a:t>Ukázat pozadí, či „popředí“ řez</a:t>
            </a:r>
          </a:p>
        </p:txBody>
      </p:sp>
      <p:pic>
        <p:nvPicPr>
          <p:cNvPr id="13" name="Obrázek 12">
            <a:extLst>
              <a:ext uri="{FF2B5EF4-FFF2-40B4-BE49-F238E27FC236}">
                <a16:creationId xmlns:a16="http://schemas.microsoft.com/office/drawing/2014/main" id="{44846774-F2BC-40A8-930C-14851419F267}"/>
              </a:ext>
            </a:extLst>
          </p:cNvPr>
          <p:cNvPicPr>
            <a:picLocks noChangeAspect="1"/>
          </p:cNvPicPr>
          <p:nvPr/>
        </p:nvPicPr>
        <p:blipFill>
          <a:blip r:embed="rId5"/>
          <a:stretch>
            <a:fillRect/>
          </a:stretch>
        </p:blipFill>
        <p:spPr>
          <a:xfrm>
            <a:off x="4908990" y="3361284"/>
            <a:ext cx="812937" cy="414937"/>
          </a:xfrm>
          <a:prstGeom prst="rect">
            <a:avLst/>
          </a:prstGeom>
        </p:spPr>
      </p:pic>
      <p:pic>
        <p:nvPicPr>
          <p:cNvPr id="14" name="Obrázek 13">
            <a:extLst>
              <a:ext uri="{FF2B5EF4-FFF2-40B4-BE49-F238E27FC236}">
                <a16:creationId xmlns:a16="http://schemas.microsoft.com/office/drawing/2014/main" id="{7973639A-7CF6-4DAE-86CC-D21E6767F115}"/>
              </a:ext>
            </a:extLst>
          </p:cNvPr>
          <p:cNvPicPr>
            <a:picLocks noChangeAspect="1"/>
          </p:cNvPicPr>
          <p:nvPr/>
        </p:nvPicPr>
        <p:blipFill>
          <a:blip r:embed="rId6"/>
          <a:stretch>
            <a:fillRect/>
          </a:stretch>
        </p:blipFill>
        <p:spPr>
          <a:xfrm>
            <a:off x="3100566" y="2955986"/>
            <a:ext cx="1076010" cy="810595"/>
          </a:xfrm>
          <a:prstGeom prst="rect">
            <a:avLst/>
          </a:prstGeom>
        </p:spPr>
      </p:pic>
      <p:pic>
        <p:nvPicPr>
          <p:cNvPr id="15" name="Obrázek 14">
            <a:extLst>
              <a:ext uri="{FF2B5EF4-FFF2-40B4-BE49-F238E27FC236}">
                <a16:creationId xmlns:a16="http://schemas.microsoft.com/office/drawing/2014/main" id="{2850BD09-E8F6-4063-92DB-20D7E48D6CC7}"/>
              </a:ext>
            </a:extLst>
          </p:cNvPr>
          <p:cNvPicPr>
            <a:picLocks noChangeAspect="1"/>
          </p:cNvPicPr>
          <p:nvPr/>
        </p:nvPicPr>
        <p:blipFill>
          <a:blip r:embed="rId7"/>
          <a:stretch>
            <a:fillRect/>
          </a:stretch>
        </p:blipFill>
        <p:spPr>
          <a:xfrm>
            <a:off x="3279916" y="3880147"/>
            <a:ext cx="201185" cy="195089"/>
          </a:xfrm>
          <a:prstGeom prst="rect">
            <a:avLst/>
          </a:prstGeom>
        </p:spPr>
      </p:pic>
    </p:spTree>
    <p:extLst>
      <p:ext uri="{BB962C8B-B14F-4D97-AF65-F5344CB8AC3E}">
        <p14:creationId xmlns:p14="http://schemas.microsoft.com/office/powerpoint/2010/main" val="359332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9E7F914C-A6A4-4F60-98CF-31632A54840F}"/>
              </a:ext>
            </a:extLst>
          </p:cNvPr>
          <p:cNvPicPr>
            <a:picLocks noGrp="1" noChangeAspect="1"/>
          </p:cNvPicPr>
          <p:nvPr>
            <p:ph idx="1"/>
          </p:nvPr>
        </p:nvPicPr>
        <p:blipFill>
          <a:blip r:embed="rId3"/>
          <a:stretch>
            <a:fillRect/>
          </a:stretch>
        </p:blipFill>
        <p:spPr>
          <a:xfrm>
            <a:off x="895889" y="1926490"/>
            <a:ext cx="4770620" cy="2879879"/>
          </a:xfrm>
          <a:prstGeom prst="rect">
            <a:avLst/>
          </a:prstGeom>
        </p:spPr>
      </p:pic>
      <p:pic>
        <p:nvPicPr>
          <p:cNvPr id="7" name="Obrázek 6">
            <a:extLst>
              <a:ext uri="{FF2B5EF4-FFF2-40B4-BE49-F238E27FC236}">
                <a16:creationId xmlns:a16="http://schemas.microsoft.com/office/drawing/2014/main" id="{D2958417-AAAB-4BD7-A59E-5D5AB10C3A9D}"/>
              </a:ext>
            </a:extLst>
          </p:cNvPr>
          <p:cNvPicPr>
            <a:picLocks noChangeAspect="1"/>
          </p:cNvPicPr>
          <p:nvPr/>
        </p:nvPicPr>
        <p:blipFill>
          <a:blip r:embed="rId4"/>
          <a:stretch>
            <a:fillRect/>
          </a:stretch>
        </p:blipFill>
        <p:spPr>
          <a:xfrm>
            <a:off x="9700952" y="1926490"/>
            <a:ext cx="1711036" cy="2378529"/>
          </a:xfrm>
          <a:prstGeom prst="rect">
            <a:avLst/>
          </a:prstGeom>
        </p:spPr>
      </p:pic>
      <p:pic>
        <p:nvPicPr>
          <p:cNvPr id="9" name="Obrázek 8">
            <a:extLst>
              <a:ext uri="{FF2B5EF4-FFF2-40B4-BE49-F238E27FC236}">
                <a16:creationId xmlns:a16="http://schemas.microsoft.com/office/drawing/2014/main" id="{AA5B22F4-C0F0-4135-AD6E-C8B0772F9C2A}"/>
              </a:ext>
            </a:extLst>
          </p:cNvPr>
          <p:cNvPicPr>
            <a:picLocks noChangeAspect="1"/>
          </p:cNvPicPr>
          <p:nvPr/>
        </p:nvPicPr>
        <p:blipFill>
          <a:blip r:embed="rId5"/>
          <a:stretch>
            <a:fillRect/>
          </a:stretch>
        </p:blipFill>
        <p:spPr>
          <a:xfrm>
            <a:off x="5371986" y="3961976"/>
            <a:ext cx="4270778" cy="2112624"/>
          </a:xfrm>
          <a:prstGeom prst="rect">
            <a:avLst/>
          </a:prstGeom>
        </p:spPr>
      </p:pic>
      <p:sp>
        <p:nvSpPr>
          <p:cNvPr id="11" name="TextovéPole 10">
            <a:extLst>
              <a:ext uri="{FF2B5EF4-FFF2-40B4-BE49-F238E27FC236}">
                <a16:creationId xmlns:a16="http://schemas.microsoft.com/office/drawing/2014/main" id="{DF1ACCA2-3AE7-4A43-AA52-3C03218C67A8}"/>
              </a:ext>
            </a:extLst>
          </p:cNvPr>
          <p:cNvSpPr txBox="1"/>
          <p:nvPr/>
        </p:nvSpPr>
        <p:spPr>
          <a:xfrm>
            <a:off x="699655" y="4709746"/>
            <a:ext cx="4770620" cy="1323439"/>
          </a:xfrm>
          <a:prstGeom prst="rect">
            <a:avLst/>
          </a:prstGeom>
          <a:noFill/>
        </p:spPr>
        <p:txBody>
          <a:bodyPr wrap="square">
            <a:spAutoFit/>
          </a:bodyPr>
          <a:lstStyle/>
          <a:p>
            <a:endParaRPr lang="cs-CZ" sz="2000" dirty="0"/>
          </a:p>
          <a:p>
            <a:r>
              <a:rPr lang="cs-CZ" sz="2000" dirty="0"/>
              <a:t>V partech: možnost přepnutí zobrazení:</a:t>
            </a:r>
          </a:p>
          <a:p>
            <a:endParaRPr lang="cs-CZ" sz="2000" dirty="0"/>
          </a:p>
          <a:p>
            <a:r>
              <a:rPr lang="cs-CZ" sz="2000" dirty="0"/>
              <a:t>Pravým na vybraný objem: zvolím si grafiku</a:t>
            </a:r>
          </a:p>
        </p:txBody>
      </p:sp>
    </p:spTree>
    <p:extLst>
      <p:ext uri="{BB962C8B-B14F-4D97-AF65-F5344CB8AC3E}">
        <p14:creationId xmlns:p14="http://schemas.microsoft.com/office/powerpoint/2010/main" val="122842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pPr>
              <a:buClrTx/>
              <a:buFont typeface="Wingdings" panose="05000000000000000000" pitchFamily="2" charset="2"/>
              <a:buChar char="Ø"/>
            </a:pPr>
            <a:r>
              <a:rPr lang="cs-CZ" dirty="0">
                <a:solidFill>
                  <a:schemeClr val="tx1"/>
                </a:solidFill>
              </a:rPr>
              <a:t> Plnění: CUT OFF</a:t>
            </a:r>
          </a:p>
        </p:txBody>
      </p:sp>
      <p:pic>
        <p:nvPicPr>
          <p:cNvPr id="3" name="Obrázek 2">
            <a:extLst>
              <a:ext uri="{FF2B5EF4-FFF2-40B4-BE49-F238E27FC236}">
                <a16:creationId xmlns:a16="http://schemas.microsoft.com/office/drawing/2014/main" id="{2E49496B-44CA-4A55-B178-64E3D72E4D97}"/>
              </a:ext>
            </a:extLst>
          </p:cNvPr>
          <p:cNvPicPr>
            <a:picLocks noChangeAspect="1"/>
          </p:cNvPicPr>
          <p:nvPr/>
        </p:nvPicPr>
        <p:blipFill>
          <a:blip r:embed="rId3"/>
          <a:stretch>
            <a:fillRect/>
          </a:stretch>
        </p:blipFill>
        <p:spPr>
          <a:xfrm>
            <a:off x="1097280" y="2281378"/>
            <a:ext cx="2200102" cy="3846909"/>
          </a:xfrm>
          <a:prstGeom prst="rect">
            <a:avLst/>
          </a:prstGeom>
        </p:spPr>
      </p:pic>
      <p:pic>
        <p:nvPicPr>
          <p:cNvPr id="7" name="Obrázek 6">
            <a:extLst>
              <a:ext uri="{FF2B5EF4-FFF2-40B4-BE49-F238E27FC236}">
                <a16:creationId xmlns:a16="http://schemas.microsoft.com/office/drawing/2014/main" id="{C3CABE5D-F240-4823-B630-FBFDE4839424}"/>
              </a:ext>
            </a:extLst>
          </p:cNvPr>
          <p:cNvPicPr>
            <a:picLocks noChangeAspect="1"/>
          </p:cNvPicPr>
          <p:nvPr/>
        </p:nvPicPr>
        <p:blipFill>
          <a:blip r:embed="rId4"/>
          <a:stretch>
            <a:fillRect/>
          </a:stretch>
        </p:blipFill>
        <p:spPr>
          <a:xfrm>
            <a:off x="3757939" y="1825625"/>
            <a:ext cx="3770287" cy="4282553"/>
          </a:xfrm>
          <a:prstGeom prst="rect">
            <a:avLst/>
          </a:prstGeom>
        </p:spPr>
      </p:pic>
      <p:sp>
        <p:nvSpPr>
          <p:cNvPr id="10" name="TextovéPole 9">
            <a:extLst>
              <a:ext uri="{FF2B5EF4-FFF2-40B4-BE49-F238E27FC236}">
                <a16:creationId xmlns:a16="http://schemas.microsoft.com/office/drawing/2014/main" id="{6AFEE458-15C8-447E-93EA-364DEC31DF1E}"/>
              </a:ext>
            </a:extLst>
          </p:cNvPr>
          <p:cNvSpPr txBox="1"/>
          <p:nvPr/>
        </p:nvSpPr>
        <p:spPr>
          <a:xfrm>
            <a:off x="7639063" y="3070517"/>
            <a:ext cx="4088011" cy="1015663"/>
          </a:xfrm>
          <a:prstGeom prst="rect">
            <a:avLst/>
          </a:prstGeom>
          <a:noFill/>
        </p:spPr>
        <p:txBody>
          <a:bodyPr wrap="square">
            <a:spAutoFit/>
          </a:bodyPr>
          <a:lstStyle/>
          <a:p>
            <a:r>
              <a:rPr lang="cs-CZ" sz="2000" dirty="0"/>
              <a:t>-	Zvolím </a:t>
            </a:r>
            <a:r>
              <a:rPr lang="cs-CZ" sz="2000" dirty="0" err="1"/>
              <a:t>Cut</a:t>
            </a:r>
            <a:r>
              <a:rPr lang="cs-CZ" sz="2000" dirty="0"/>
              <a:t> </a:t>
            </a:r>
            <a:r>
              <a:rPr lang="cs-CZ" sz="2000" dirty="0" err="1"/>
              <a:t>Off</a:t>
            </a:r>
            <a:r>
              <a:rPr lang="cs-CZ" sz="2000" dirty="0"/>
              <a:t>, kliknu na kostičku</a:t>
            </a:r>
          </a:p>
          <a:p>
            <a:r>
              <a:rPr lang="cs-CZ" sz="2000" dirty="0"/>
              <a:t>-	Definice „omezení“ hodnot, 	které chci zobrazit</a:t>
            </a:r>
          </a:p>
        </p:txBody>
      </p:sp>
    </p:spTree>
    <p:extLst>
      <p:ext uri="{BB962C8B-B14F-4D97-AF65-F5344CB8AC3E}">
        <p14:creationId xmlns:p14="http://schemas.microsoft.com/office/powerpoint/2010/main" val="211811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r>
              <a:rPr lang="cs-CZ" dirty="0">
                <a:solidFill>
                  <a:schemeClr val="tx1"/>
                </a:solidFill>
              </a:rPr>
              <a:t>- Př. ukaž všechny teploty pod 1340˚C, lze přidat také řez, POUŽÍVÁNÍ „HOT SPOTS“</a:t>
            </a:r>
          </a:p>
        </p:txBody>
      </p:sp>
      <p:pic>
        <p:nvPicPr>
          <p:cNvPr id="3" name="Obrázek 2">
            <a:extLst>
              <a:ext uri="{FF2B5EF4-FFF2-40B4-BE49-F238E27FC236}">
                <a16:creationId xmlns:a16="http://schemas.microsoft.com/office/drawing/2014/main" id="{A1C2EB6C-F3B4-408D-9C1B-453E6A24D572}"/>
              </a:ext>
            </a:extLst>
          </p:cNvPr>
          <p:cNvPicPr>
            <a:picLocks noChangeAspect="1"/>
          </p:cNvPicPr>
          <p:nvPr/>
        </p:nvPicPr>
        <p:blipFill>
          <a:blip r:embed="rId3"/>
          <a:stretch>
            <a:fillRect/>
          </a:stretch>
        </p:blipFill>
        <p:spPr>
          <a:xfrm>
            <a:off x="1965532" y="2281378"/>
            <a:ext cx="7815799" cy="3870040"/>
          </a:xfrm>
          <a:prstGeom prst="rect">
            <a:avLst/>
          </a:prstGeom>
        </p:spPr>
      </p:pic>
    </p:spTree>
    <p:extLst>
      <p:ext uri="{BB962C8B-B14F-4D97-AF65-F5344CB8AC3E}">
        <p14:creationId xmlns:p14="http://schemas.microsoft.com/office/powerpoint/2010/main" val="36724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pPr>
              <a:buClrTx/>
              <a:buFont typeface="Wingdings" panose="05000000000000000000" pitchFamily="2" charset="2"/>
              <a:buChar char="Ø"/>
            </a:pPr>
            <a:r>
              <a:rPr lang="cs-CZ" dirty="0">
                <a:solidFill>
                  <a:schemeClr val="tx1"/>
                </a:solidFill>
              </a:rPr>
              <a:t> Měření: CUT OFF</a:t>
            </a:r>
          </a:p>
        </p:txBody>
      </p:sp>
      <p:pic>
        <p:nvPicPr>
          <p:cNvPr id="3" name="Obrázek 2">
            <a:extLst>
              <a:ext uri="{FF2B5EF4-FFF2-40B4-BE49-F238E27FC236}">
                <a16:creationId xmlns:a16="http://schemas.microsoft.com/office/drawing/2014/main" id="{B001D473-0AF9-48D0-9646-604B91E7F3EC}"/>
              </a:ext>
            </a:extLst>
          </p:cNvPr>
          <p:cNvPicPr>
            <a:picLocks noChangeAspect="1"/>
          </p:cNvPicPr>
          <p:nvPr/>
        </p:nvPicPr>
        <p:blipFill>
          <a:blip r:embed="rId3"/>
          <a:stretch>
            <a:fillRect/>
          </a:stretch>
        </p:blipFill>
        <p:spPr>
          <a:xfrm>
            <a:off x="838199" y="2281378"/>
            <a:ext cx="3761510" cy="3894493"/>
          </a:xfrm>
          <a:prstGeom prst="rect">
            <a:avLst/>
          </a:prstGeom>
        </p:spPr>
      </p:pic>
      <p:pic>
        <p:nvPicPr>
          <p:cNvPr id="9" name="Obrázek 8">
            <a:extLst>
              <a:ext uri="{FF2B5EF4-FFF2-40B4-BE49-F238E27FC236}">
                <a16:creationId xmlns:a16="http://schemas.microsoft.com/office/drawing/2014/main" id="{9738A48E-6C30-4644-87C4-DB5221CC68F8}"/>
              </a:ext>
            </a:extLst>
          </p:cNvPr>
          <p:cNvPicPr>
            <a:picLocks noChangeAspect="1"/>
          </p:cNvPicPr>
          <p:nvPr/>
        </p:nvPicPr>
        <p:blipFill>
          <a:blip r:embed="rId4"/>
          <a:stretch>
            <a:fillRect/>
          </a:stretch>
        </p:blipFill>
        <p:spPr>
          <a:xfrm>
            <a:off x="4898032" y="2327405"/>
            <a:ext cx="2915932" cy="1869757"/>
          </a:xfrm>
          <a:prstGeom prst="rect">
            <a:avLst/>
          </a:prstGeom>
        </p:spPr>
      </p:pic>
      <p:sp>
        <p:nvSpPr>
          <p:cNvPr id="11" name="TextovéPole 10">
            <a:extLst>
              <a:ext uri="{FF2B5EF4-FFF2-40B4-BE49-F238E27FC236}">
                <a16:creationId xmlns:a16="http://schemas.microsoft.com/office/drawing/2014/main" id="{D052A2AE-02D0-4360-A68C-E9BF66C188D6}"/>
              </a:ext>
            </a:extLst>
          </p:cNvPr>
          <p:cNvSpPr txBox="1"/>
          <p:nvPr/>
        </p:nvSpPr>
        <p:spPr>
          <a:xfrm>
            <a:off x="4765964" y="5456553"/>
            <a:ext cx="6648797" cy="707886"/>
          </a:xfrm>
          <a:prstGeom prst="rect">
            <a:avLst/>
          </a:prstGeom>
          <a:noFill/>
        </p:spPr>
        <p:txBody>
          <a:bodyPr wrap="square">
            <a:spAutoFit/>
          </a:bodyPr>
          <a:lstStyle/>
          <a:p>
            <a:r>
              <a:rPr lang="cs-CZ" sz="2000" dirty="0"/>
              <a:t>Možnost změření hodnot: INFO: vyberu oblast která mě zajímá „používané – zejména měření objemů porozity odlitku“ </a:t>
            </a:r>
          </a:p>
        </p:txBody>
      </p:sp>
      <p:pic>
        <p:nvPicPr>
          <p:cNvPr id="12" name="Obrázek 11">
            <a:extLst>
              <a:ext uri="{FF2B5EF4-FFF2-40B4-BE49-F238E27FC236}">
                <a16:creationId xmlns:a16="http://schemas.microsoft.com/office/drawing/2014/main" id="{1597E878-65B5-408C-96C2-32BA4B06E8B2}"/>
              </a:ext>
            </a:extLst>
          </p:cNvPr>
          <p:cNvPicPr>
            <a:picLocks noChangeAspect="1"/>
          </p:cNvPicPr>
          <p:nvPr/>
        </p:nvPicPr>
        <p:blipFill>
          <a:blip r:embed="rId5"/>
          <a:stretch>
            <a:fillRect/>
          </a:stretch>
        </p:blipFill>
        <p:spPr>
          <a:xfrm>
            <a:off x="8176284" y="2281378"/>
            <a:ext cx="3448347" cy="2868398"/>
          </a:xfrm>
          <a:prstGeom prst="rect">
            <a:avLst/>
          </a:prstGeom>
        </p:spPr>
      </p:pic>
      <p:sp>
        <p:nvSpPr>
          <p:cNvPr id="14" name="TextovéPole 13">
            <a:extLst>
              <a:ext uri="{FF2B5EF4-FFF2-40B4-BE49-F238E27FC236}">
                <a16:creationId xmlns:a16="http://schemas.microsoft.com/office/drawing/2014/main" id="{D17CD46D-B96C-465A-8450-5FB4E49A6ADC}"/>
              </a:ext>
            </a:extLst>
          </p:cNvPr>
          <p:cNvSpPr txBox="1"/>
          <p:nvPr/>
        </p:nvSpPr>
        <p:spPr>
          <a:xfrm>
            <a:off x="8076977" y="1862737"/>
            <a:ext cx="2396837" cy="400110"/>
          </a:xfrm>
          <a:prstGeom prst="rect">
            <a:avLst/>
          </a:prstGeom>
          <a:noFill/>
        </p:spPr>
        <p:txBody>
          <a:bodyPr wrap="square">
            <a:spAutoFit/>
          </a:bodyPr>
          <a:lstStyle/>
          <a:p>
            <a:r>
              <a:rPr lang="cs-CZ" sz="2000" dirty="0"/>
              <a:t>Naměřené hodnoty</a:t>
            </a:r>
          </a:p>
        </p:txBody>
      </p:sp>
    </p:spTree>
    <p:extLst>
      <p:ext uri="{BB962C8B-B14F-4D97-AF65-F5344CB8AC3E}">
        <p14:creationId xmlns:p14="http://schemas.microsoft.com/office/powerpoint/2010/main" val="40810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pPr>
              <a:buClr>
                <a:srgbClr val="0C0C0C"/>
              </a:buClr>
              <a:buFont typeface="Wingdings" panose="05000000000000000000" pitchFamily="2" charset="2"/>
              <a:buChar char="Ø"/>
            </a:pPr>
            <a:r>
              <a:rPr lang="cs-CZ" dirty="0">
                <a:solidFill>
                  <a:schemeClr val="tx1"/>
                </a:solidFill>
              </a:rPr>
              <a:t> Animace simulace:</a:t>
            </a:r>
          </a:p>
        </p:txBody>
      </p:sp>
      <p:pic>
        <p:nvPicPr>
          <p:cNvPr id="3" name="Obrázek 2">
            <a:extLst>
              <a:ext uri="{FF2B5EF4-FFF2-40B4-BE49-F238E27FC236}">
                <a16:creationId xmlns:a16="http://schemas.microsoft.com/office/drawing/2014/main" id="{04F3555B-DD10-46F6-919B-2BA9652CFF6D}"/>
              </a:ext>
            </a:extLst>
          </p:cNvPr>
          <p:cNvPicPr>
            <a:picLocks noChangeAspect="1"/>
          </p:cNvPicPr>
          <p:nvPr/>
        </p:nvPicPr>
        <p:blipFill>
          <a:blip r:embed="rId3"/>
          <a:stretch>
            <a:fillRect/>
          </a:stretch>
        </p:blipFill>
        <p:spPr>
          <a:xfrm>
            <a:off x="1036320" y="2281378"/>
            <a:ext cx="2816596" cy="3895682"/>
          </a:xfrm>
          <a:prstGeom prst="rect">
            <a:avLst/>
          </a:prstGeom>
        </p:spPr>
      </p:pic>
      <p:pic>
        <p:nvPicPr>
          <p:cNvPr id="7" name="Obrázek 6">
            <a:extLst>
              <a:ext uri="{FF2B5EF4-FFF2-40B4-BE49-F238E27FC236}">
                <a16:creationId xmlns:a16="http://schemas.microsoft.com/office/drawing/2014/main" id="{61B90349-990F-4CC6-8D76-217ED3666D21}"/>
              </a:ext>
            </a:extLst>
          </p:cNvPr>
          <p:cNvPicPr>
            <a:picLocks noChangeAspect="1"/>
          </p:cNvPicPr>
          <p:nvPr/>
        </p:nvPicPr>
        <p:blipFill>
          <a:blip r:embed="rId4"/>
          <a:stretch>
            <a:fillRect/>
          </a:stretch>
        </p:blipFill>
        <p:spPr>
          <a:xfrm>
            <a:off x="4039995" y="1914000"/>
            <a:ext cx="3957077" cy="3776224"/>
          </a:xfrm>
          <a:prstGeom prst="rect">
            <a:avLst/>
          </a:prstGeom>
        </p:spPr>
      </p:pic>
      <p:pic>
        <p:nvPicPr>
          <p:cNvPr id="9" name="Obrázek 8">
            <a:extLst>
              <a:ext uri="{FF2B5EF4-FFF2-40B4-BE49-F238E27FC236}">
                <a16:creationId xmlns:a16="http://schemas.microsoft.com/office/drawing/2014/main" id="{5FC0207B-7AD3-4CB9-A9FD-4F7C08FA7745}"/>
              </a:ext>
            </a:extLst>
          </p:cNvPr>
          <p:cNvPicPr>
            <a:picLocks noChangeAspect="1"/>
          </p:cNvPicPr>
          <p:nvPr/>
        </p:nvPicPr>
        <p:blipFill>
          <a:blip r:embed="rId5"/>
          <a:stretch>
            <a:fillRect/>
          </a:stretch>
        </p:blipFill>
        <p:spPr>
          <a:xfrm>
            <a:off x="8752047" y="1973412"/>
            <a:ext cx="2067741" cy="1607052"/>
          </a:xfrm>
          <a:prstGeom prst="rect">
            <a:avLst/>
          </a:prstGeom>
        </p:spPr>
      </p:pic>
      <p:pic>
        <p:nvPicPr>
          <p:cNvPr id="10" name="Obrázek 9">
            <a:extLst>
              <a:ext uri="{FF2B5EF4-FFF2-40B4-BE49-F238E27FC236}">
                <a16:creationId xmlns:a16="http://schemas.microsoft.com/office/drawing/2014/main" id="{095D3D5C-1E29-4175-801B-106F0BB97215}"/>
              </a:ext>
            </a:extLst>
          </p:cNvPr>
          <p:cNvPicPr>
            <a:picLocks noChangeAspect="1"/>
          </p:cNvPicPr>
          <p:nvPr/>
        </p:nvPicPr>
        <p:blipFill>
          <a:blip r:embed="rId6"/>
          <a:stretch>
            <a:fillRect/>
          </a:stretch>
        </p:blipFill>
        <p:spPr>
          <a:xfrm>
            <a:off x="10361381" y="2998252"/>
            <a:ext cx="320474" cy="320474"/>
          </a:xfrm>
          <a:prstGeom prst="rect">
            <a:avLst/>
          </a:prstGeom>
        </p:spPr>
      </p:pic>
      <p:sp>
        <p:nvSpPr>
          <p:cNvPr id="12" name="TextovéPole 11">
            <a:extLst>
              <a:ext uri="{FF2B5EF4-FFF2-40B4-BE49-F238E27FC236}">
                <a16:creationId xmlns:a16="http://schemas.microsoft.com/office/drawing/2014/main" id="{8FC28192-8D63-4117-BB9D-2759E578E5ED}"/>
              </a:ext>
            </a:extLst>
          </p:cNvPr>
          <p:cNvSpPr txBox="1"/>
          <p:nvPr/>
        </p:nvSpPr>
        <p:spPr>
          <a:xfrm>
            <a:off x="8184151" y="4071055"/>
            <a:ext cx="3806771" cy="1508105"/>
          </a:xfrm>
          <a:prstGeom prst="rect">
            <a:avLst/>
          </a:prstGeom>
          <a:noFill/>
        </p:spPr>
        <p:txBody>
          <a:bodyPr wrap="square">
            <a:spAutoFit/>
          </a:bodyPr>
          <a:lstStyle/>
          <a:p>
            <a:r>
              <a:rPr lang="cs-CZ" dirty="0"/>
              <a:t>Zvolím – procento plnění, simulace zobrazuje jen plnění, dám hodnotu INCREMENTU: „velikosti“ </a:t>
            </a:r>
            <a:r>
              <a:rPr lang="cs-CZ" sz="2000" dirty="0"/>
              <a:t>jednotlivých</a:t>
            </a:r>
            <a:r>
              <a:rPr lang="cs-CZ" dirty="0"/>
              <a:t> videí – počet uložených obrázků /z celého plnění/ </a:t>
            </a:r>
          </a:p>
        </p:txBody>
      </p:sp>
    </p:spTree>
    <p:extLst>
      <p:ext uri="{BB962C8B-B14F-4D97-AF65-F5344CB8AC3E}">
        <p14:creationId xmlns:p14="http://schemas.microsoft.com/office/powerpoint/2010/main" val="54155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lstStyle/>
          <a:p>
            <a:pPr marL="0" indent="0">
              <a:buClr>
                <a:srgbClr val="0C0C0C"/>
              </a:buClr>
              <a:buNone/>
            </a:pPr>
            <a:r>
              <a:rPr lang="cs-CZ" dirty="0">
                <a:solidFill>
                  <a:schemeClr val="tx1"/>
                </a:solidFill>
                <a:ea typeface="Calibri" panose="020F0502020204030204" pitchFamily="34" charset="0"/>
              </a:rPr>
              <a:t>p</a:t>
            </a:r>
            <a:r>
              <a:rPr lang="cs-CZ" dirty="0">
                <a:solidFill>
                  <a:schemeClr val="tx1"/>
                </a:solidFill>
                <a:effectLst/>
                <a:ea typeface="Calibri" panose="020F0502020204030204" pitchFamily="34" charset="0"/>
              </a:rPr>
              <a:t>ř.</a:t>
            </a:r>
            <a:r>
              <a:rPr lang="cs-CZ" b="1" dirty="0">
                <a:solidFill>
                  <a:schemeClr val="tx1"/>
                </a:solidFill>
                <a:effectLst/>
                <a:ea typeface="Calibri" panose="020F0502020204030204" pitchFamily="34" charset="0"/>
              </a:rPr>
              <a:t> 0.1 – počet obrázků je 42, 0.5 – 2 </a:t>
            </a:r>
            <a:r>
              <a:rPr lang="cs-CZ" dirty="0">
                <a:solidFill>
                  <a:schemeClr val="tx1"/>
                </a:solidFill>
                <a:effectLst/>
                <a:ea typeface="Calibri" panose="020F0502020204030204" pitchFamily="34" charset="0"/>
              </a:rPr>
              <a:t>/nepoužívat tak malou hodnotu </a:t>
            </a:r>
            <a:r>
              <a:rPr lang="cs-CZ" dirty="0" err="1">
                <a:solidFill>
                  <a:schemeClr val="tx1"/>
                </a:solidFill>
                <a:effectLst/>
                <a:ea typeface="Calibri" panose="020F0502020204030204" pitchFamily="34" charset="0"/>
              </a:rPr>
              <a:t>number</a:t>
            </a:r>
            <a:r>
              <a:rPr lang="cs-CZ" dirty="0">
                <a:solidFill>
                  <a:schemeClr val="tx1"/>
                </a:solidFill>
                <a:effectLst/>
                <a:ea typeface="Calibri" panose="020F0502020204030204" pitchFamily="34" charset="0"/>
              </a:rPr>
              <a:t> </a:t>
            </a:r>
            <a:r>
              <a:rPr lang="cs-CZ" dirty="0" err="1">
                <a:solidFill>
                  <a:schemeClr val="tx1"/>
                </a:solidFill>
                <a:effectLst/>
                <a:ea typeface="Calibri" panose="020F0502020204030204" pitchFamily="34" charset="0"/>
              </a:rPr>
              <a:t>of</a:t>
            </a:r>
            <a:r>
              <a:rPr lang="cs-CZ" dirty="0">
                <a:solidFill>
                  <a:schemeClr val="tx1"/>
                </a:solidFill>
                <a:effectLst/>
                <a:ea typeface="Calibri" panose="020F0502020204030204" pitchFamily="34" charset="0"/>
              </a:rPr>
              <a:t> </a:t>
            </a:r>
            <a:r>
              <a:rPr lang="cs-CZ" dirty="0" err="1">
                <a:solidFill>
                  <a:schemeClr val="tx1"/>
                </a:solidFill>
                <a:effectLst/>
                <a:ea typeface="Calibri" panose="020F0502020204030204" pitchFamily="34" charset="0"/>
              </a:rPr>
              <a:t>states</a:t>
            </a:r>
            <a:r>
              <a:rPr lang="cs-CZ" dirty="0">
                <a:solidFill>
                  <a:schemeClr val="tx1"/>
                </a:solidFill>
                <a:effectLst/>
                <a:ea typeface="Calibri" panose="020F0502020204030204" pitchFamily="34" charset="0"/>
              </a:rPr>
              <a:t>/</a:t>
            </a:r>
          </a:p>
          <a:p>
            <a:pPr marL="0" indent="0">
              <a:buClr>
                <a:srgbClr val="0C0C0C"/>
              </a:buClr>
              <a:buNone/>
            </a:pPr>
            <a:endParaRPr lang="cs-CZ" dirty="0">
              <a:solidFill>
                <a:schemeClr val="tx1"/>
              </a:solidFill>
              <a:effectLst/>
              <a:ea typeface="Calibri" panose="020F0502020204030204" pitchFamily="34" charset="0"/>
            </a:endParaRPr>
          </a:p>
          <a:p>
            <a:pPr marL="0" indent="0">
              <a:buClr>
                <a:srgbClr val="0C0C0C"/>
              </a:buClr>
              <a:buNone/>
            </a:pPr>
            <a:endParaRPr lang="cs-CZ" dirty="0">
              <a:solidFill>
                <a:schemeClr val="tx1"/>
              </a:solidFill>
            </a:endParaRPr>
          </a:p>
        </p:txBody>
      </p:sp>
      <p:pic>
        <p:nvPicPr>
          <p:cNvPr id="11" name="Obrázek 10">
            <a:extLst>
              <a:ext uri="{FF2B5EF4-FFF2-40B4-BE49-F238E27FC236}">
                <a16:creationId xmlns:a16="http://schemas.microsoft.com/office/drawing/2014/main" id="{49B713E7-7365-4424-A81E-E85FD4696796}"/>
              </a:ext>
            </a:extLst>
          </p:cNvPr>
          <p:cNvPicPr>
            <a:picLocks noChangeAspect="1"/>
          </p:cNvPicPr>
          <p:nvPr/>
        </p:nvPicPr>
        <p:blipFill>
          <a:blip r:embed="rId3"/>
          <a:stretch>
            <a:fillRect/>
          </a:stretch>
        </p:blipFill>
        <p:spPr>
          <a:xfrm>
            <a:off x="1097279" y="2281378"/>
            <a:ext cx="2477193" cy="3959326"/>
          </a:xfrm>
          <a:prstGeom prst="rect">
            <a:avLst/>
          </a:prstGeom>
        </p:spPr>
      </p:pic>
      <p:pic>
        <p:nvPicPr>
          <p:cNvPr id="13" name="Obrázek 12">
            <a:extLst>
              <a:ext uri="{FF2B5EF4-FFF2-40B4-BE49-F238E27FC236}">
                <a16:creationId xmlns:a16="http://schemas.microsoft.com/office/drawing/2014/main" id="{FA2C8316-A29F-4E42-ACFA-A6FF8AC51306}"/>
              </a:ext>
            </a:extLst>
          </p:cNvPr>
          <p:cNvPicPr>
            <a:picLocks noChangeAspect="1"/>
          </p:cNvPicPr>
          <p:nvPr/>
        </p:nvPicPr>
        <p:blipFill>
          <a:blip r:embed="rId4"/>
          <a:stretch>
            <a:fillRect/>
          </a:stretch>
        </p:blipFill>
        <p:spPr>
          <a:xfrm>
            <a:off x="4067033" y="2831524"/>
            <a:ext cx="3622239" cy="2207583"/>
          </a:xfrm>
          <a:prstGeom prst="rect">
            <a:avLst/>
          </a:prstGeom>
        </p:spPr>
      </p:pic>
    </p:spTree>
    <p:extLst>
      <p:ext uri="{BB962C8B-B14F-4D97-AF65-F5344CB8AC3E}">
        <p14:creationId xmlns:p14="http://schemas.microsoft.com/office/powerpoint/2010/main" val="231695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Kontrolní otázky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A697424E-60EF-4E0F-A620-60C3529CE3E9}"/>
              </a:ext>
            </a:extLst>
          </p:cNvPr>
          <p:cNvSpPr>
            <a:spLocks noGrp="1"/>
          </p:cNvSpPr>
          <p:nvPr>
            <p:ph idx="1"/>
          </p:nvPr>
        </p:nvSpPr>
        <p:spPr>
          <a:xfrm>
            <a:off x="838200" y="1845733"/>
            <a:ext cx="10515600" cy="4374957"/>
          </a:xfrm>
        </p:spPr>
        <p:txBody>
          <a:bodyPr>
            <a:normAutofit/>
          </a:bodyPr>
          <a:lstStyle/>
          <a:p>
            <a:r>
              <a:rPr lang="cs-CZ" dirty="0">
                <a:solidFill>
                  <a:srgbClr val="0C0C0C"/>
                </a:solidFill>
              </a:rPr>
              <a:t>1.	Jaký formát souboru je možné načíst do programu Visual-Viewer.</a:t>
            </a:r>
          </a:p>
          <a:p>
            <a:r>
              <a:rPr lang="cs-CZ" dirty="0">
                <a:solidFill>
                  <a:srgbClr val="0C0C0C"/>
                </a:solidFill>
              </a:rPr>
              <a:t>2.    	K čemu slouží funkce </a:t>
            </a:r>
            <a:r>
              <a:rPr lang="cs-CZ" dirty="0" err="1">
                <a:solidFill>
                  <a:srgbClr val="0C0C0C"/>
                </a:solidFill>
              </a:rPr>
              <a:t>Slice</a:t>
            </a:r>
            <a:endParaRPr lang="cs-CZ" dirty="0">
              <a:solidFill>
                <a:srgbClr val="0C0C0C"/>
              </a:solidFill>
            </a:endParaRPr>
          </a:p>
          <a:p>
            <a:r>
              <a:rPr lang="cs-CZ" dirty="0">
                <a:solidFill>
                  <a:srgbClr val="0C0C0C"/>
                </a:solidFill>
              </a:rPr>
              <a:t>3. 	K čemu slouží funkce </a:t>
            </a:r>
            <a:r>
              <a:rPr lang="cs-CZ" dirty="0" err="1">
                <a:solidFill>
                  <a:srgbClr val="0C0C0C"/>
                </a:solidFill>
              </a:rPr>
              <a:t>Cut</a:t>
            </a:r>
            <a:r>
              <a:rPr lang="cs-CZ" dirty="0">
                <a:solidFill>
                  <a:srgbClr val="0C0C0C"/>
                </a:solidFill>
              </a:rPr>
              <a:t> </a:t>
            </a:r>
            <a:r>
              <a:rPr lang="cs-CZ" dirty="0" err="1">
                <a:solidFill>
                  <a:srgbClr val="0C0C0C"/>
                </a:solidFill>
              </a:rPr>
              <a:t>Off</a:t>
            </a:r>
            <a:r>
              <a:rPr lang="cs-CZ" dirty="0">
                <a:solidFill>
                  <a:srgbClr val="0C0C0C"/>
                </a:solidFill>
              </a:rPr>
              <a:t>?</a:t>
            </a:r>
          </a:p>
          <a:p>
            <a:r>
              <a:rPr lang="cs-CZ" dirty="0">
                <a:solidFill>
                  <a:srgbClr val="0C0C0C"/>
                </a:solidFill>
              </a:rPr>
              <a:t>4.	Jmenujte hlavní tři způsoby zobrazení výsledků. </a:t>
            </a:r>
          </a:p>
          <a:p>
            <a:r>
              <a:rPr lang="cs-CZ" dirty="0">
                <a:solidFill>
                  <a:srgbClr val="0C0C0C"/>
                </a:solidFill>
              </a:rPr>
              <a:t>5.	Jaké výsledky obsahuje kategorie „THERMAL“? </a:t>
            </a:r>
          </a:p>
          <a:p>
            <a:r>
              <a:rPr lang="cs-CZ" dirty="0">
                <a:solidFill>
                  <a:srgbClr val="0C0C0C"/>
                </a:solidFill>
              </a:rPr>
              <a:t>6.	Jakým způsobem lze zobrazit tepelné uzly v odlitku? </a:t>
            </a:r>
          </a:p>
          <a:p>
            <a:endParaRPr lang="cs-CZ" dirty="0">
              <a:solidFill>
                <a:srgbClr val="0C0C0C"/>
              </a:solidFill>
            </a:endParaRPr>
          </a:p>
          <a:p>
            <a:endParaRPr lang="cs-CZ" dirty="0">
              <a:solidFill>
                <a:srgbClr val="0C0C0C"/>
              </a:solidFill>
            </a:endParaRPr>
          </a:p>
        </p:txBody>
      </p:sp>
    </p:spTree>
    <p:extLst>
      <p:ext uri="{BB962C8B-B14F-4D97-AF65-F5344CB8AC3E}">
        <p14:creationId xmlns:p14="http://schemas.microsoft.com/office/powerpoint/2010/main" val="51269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Klíčová slova</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VISUAL-VIEWER, panel nástrojů, kategorie výsledků, nástroj animace, ukládání výstupů vizualizace, úprava škály, řezy, CUT OFF</a:t>
            </a:r>
          </a:p>
          <a:p>
            <a:pPr marL="201168" lvl="1" indent="0">
              <a:buClr>
                <a:srgbClr val="983033"/>
              </a:buClr>
              <a:buNone/>
            </a:pPr>
            <a:endParaRPr lang="cs-CZ" sz="2000" dirty="0">
              <a:solidFill>
                <a:schemeClr val="tx1"/>
              </a:solidFill>
            </a:endParaRPr>
          </a:p>
          <a:p>
            <a:pPr marL="201168" lvl="1" indent="0">
              <a:buClr>
                <a:srgbClr val="983033"/>
              </a:buClr>
              <a:buNone/>
            </a:pPr>
            <a:r>
              <a:rPr lang="cs-CZ" sz="3700" dirty="0">
                <a:solidFill>
                  <a:schemeClr val="tx1"/>
                </a:solidFill>
                <a:latin typeface="+mj-lt"/>
              </a:rPr>
              <a:t>Cíle kapitoly</a:t>
            </a:r>
          </a:p>
          <a:p>
            <a:pPr marL="201168" lvl="1" indent="0">
              <a:buClr>
                <a:srgbClr val="983033"/>
              </a:buClr>
              <a:buNone/>
            </a:pPr>
            <a:endParaRPr lang="cs-CZ" sz="1800" dirty="0">
              <a:effectLst/>
              <a:latin typeface="Times New Roman" panose="02020603050405020304" pitchFamily="18" charset="0"/>
              <a:ea typeface="Calibri" panose="020F0502020204030204" pitchFamily="34" charset="0"/>
            </a:endParaRPr>
          </a:p>
          <a:p>
            <a:pPr marL="201168" lvl="1" indent="0">
              <a:buClr>
                <a:srgbClr val="983033"/>
              </a:buClr>
              <a:buNone/>
            </a:pPr>
            <a:r>
              <a:rPr lang="cs-CZ" sz="2000" dirty="0">
                <a:solidFill>
                  <a:srgbClr val="0C0C0C"/>
                </a:solidFill>
                <a:effectLst/>
                <a:ea typeface="Calibri" panose="020F0502020204030204" pitchFamily="34" charset="0"/>
              </a:rPr>
              <a:t>Cílem kapitoly je studenty seznámit se základy práce s prostředím VISUAL-VIEWER, které slouží k analýze výsledků realizovaných simulací programu ProCAST.</a:t>
            </a:r>
          </a:p>
        </p:txBody>
      </p:sp>
    </p:spTree>
    <p:extLst>
      <p:ext uri="{BB962C8B-B14F-4D97-AF65-F5344CB8AC3E}">
        <p14:creationId xmlns:p14="http://schemas.microsoft.com/office/powerpoint/2010/main" val="169057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Úvod do kapitoly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lnSpcReduction="10000"/>
          </a:bodyPr>
          <a:lstStyle/>
          <a:p>
            <a:pPr marL="201168" lvl="1" indent="0">
              <a:buClr>
                <a:srgbClr val="983033"/>
              </a:buClr>
              <a:buNone/>
            </a:pPr>
            <a:r>
              <a:rPr lang="cs-CZ" sz="2000" dirty="0">
                <a:solidFill>
                  <a:schemeClr val="tx1"/>
                </a:solidFill>
              </a:rPr>
              <a:t>Visual-Viewer je poslední prostředí, ve kterém se studenti naučí v rámci tohoto předmětu pracovat. Správná interpretace výsledků je vždy podstatou části jakékoliv práce. Nejinak je to také v případě numerických simulací slévárenských procesů. Je nutné si uvědomit, že není možné vyhodnotit proces lití odlitků bez toho, aniž by byly vybrány z technologického hlediska nejdůležitější snímky znázorňující například průběh teplotního pole v různých časech vlastního plnění odlitků. Visual-Viewer má samozřejmě k dispozici celou řadu propracovaných hodnotících kritérií. Při nevhodně zvoleném tvaru nálitků je možné, pokud jsou snímky seřazeny do animace, například rozpoznat výrazné zvlnění hladiny, volným prostorem natékající taveninu… Je možné vytvářet detailní pohledy v různých místech licí soustavy, sledovat teplotní uzly při tuhnutí a mnoho dalšího. Samozřejmostí je také možnost generování vlastností pro každé místo sítě (teploty, podíl </a:t>
            </a:r>
            <a:r>
              <a:rPr lang="cs-CZ" sz="2000" dirty="0" err="1">
                <a:solidFill>
                  <a:schemeClr val="tx1"/>
                </a:solidFill>
              </a:rPr>
              <a:t>utuhlé</a:t>
            </a:r>
            <a:r>
              <a:rPr lang="cs-CZ" sz="2000" dirty="0">
                <a:solidFill>
                  <a:schemeClr val="tx1"/>
                </a:solidFill>
              </a:rPr>
              <a:t> frakce, strukturu, napětí…) a jejich vývoj v čase, a to vše do přehledných grafů. Nástrojů vizualizace je celá řada a jen zkušený uživatel vybavený potřebným technologickým know-how je dokáže plně využít. Nicméně tato kapitola společně s kapitolou 11 umožní každému se zorientovat alespoň v základních schématech hodnocení výstupu numerických simulací vyřešených v rámci programu ProCAST.</a:t>
            </a:r>
          </a:p>
        </p:txBody>
      </p:sp>
    </p:spTree>
    <p:extLst>
      <p:ext uri="{BB962C8B-B14F-4D97-AF65-F5344CB8AC3E}">
        <p14:creationId xmlns:p14="http://schemas.microsoft.com/office/powerpoint/2010/main" val="80954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Viewer 14.5</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C6117ABF-535E-480E-8A3E-4241F9B97FCD}"/>
              </a:ext>
            </a:extLst>
          </p:cNvPr>
          <p:cNvSpPr>
            <a:spLocks noGrp="1"/>
          </p:cNvSpPr>
          <p:nvPr>
            <p:ph idx="1"/>
          </p:nvPr>
        </p:nvSpPr>
        <p:spPr>
          <a:xfrm>
            <a:off x="1097280" y="1845734"/>
            <a:ext cx="10115203" cy="4023360"/>
          </a:xfrm>
        </p:spPr>
        <p:txBody>
          <a:bodyPr/>
          <a:lstStyle/>
          <a:p>
            <a:r>
              <a:rPr lang="cs-CZ" dirty="0">
                <a:solidFill>
                  <a:srgbClr val="0C0C0C"/>
                </a:solidFill>
              </a:rPr>
              <a:t>Panel </a:t>
            </a:r>
            <a:r>
              <a:rPr lang="cs-CZ" dirty="0" err="1">
                <a:solidFill>
                  <a:srgbClr val="0C0C0C"/>
                </a:solidFill>
              </a:rPr>
              <a:t>nástoju</a:t>
            </a:r>
            <a:r>
              <a:rPr lang="cs-CZ" dirty="0">
                <a:solidFill>
                  <a:srgbClr val="0C0C0C"/>
                </a:solidFill>
              </a:rPr>
              <a:t>, APPLICATIONS – přepnutí prostředí = Viewer: prohlížení výsledků simulace </a:t>
            </a:r>
            <a:r>
              <a:rPr lang="cs-CZ" dirty="0" err="1">
                <a:solidFill>
                  <a:srgbClr val="0C0C0C"/>
                </a:solidFill>
              </a:rPr>
              <a:t>g.unf</a:t>
            </a:r>
            <a:endParaRPr lang="cs-CZ" dirty="0">
              <a:solidFill>
                <a:srgbClr val="0C0C0C"/>
              </a:solidFill>
            </a:endParaRPr>
          </a:p>
        </p:txBody>
      </p:sp>
      <p:pic>
        <p:nvPicPr>
          <p:cNvPr id="8" name="Obrázek 7">
            <a:extLst>
              <a:ext uri="{FF2B5EF4-FFF2-40B4-BE49-F238E27FC236}">
                <a16:creationId xmlns:a16="http://schemas.microsoft.com/office/drawing/2014/main" id="{DAF44A6D-B676-4BA4-98E9-8A4BD3BBA92C}"/>
              </a:ext>
            </a:extLst>
          </p:cNvPr>
          <p:cNvPicPr>
            <a:picLocks noChangeAspect="1"/>
          </p:cNvPicPr>
          <p:nvPr/>
        </p:nvPicPr>
        <p:blipFill>
          <a:blip r:embed="rId3"/>
          <a:stretch>
            <a:fillRect/>
          </a:stretch>
        </p:blipFill>
        <p:spPr>
          <a:xfrm>
            <a:off x="1097280" y="2388192"/>
            <a:ext cx="9210502" cy="705606"/>
          </a:xfrm>
          <a:prstGeom prst="rect">
            <a:avLst/>
          </a:prstGeom>
        </p:spPr>
      </p:pic>
      <p:pic>
        <p:nvPicPr>
          <p:cNvPr id="9" name="Obrázek 8">
            <a:extLst>
              <a:ext uri="{FF2B5EF4-FFF2-40B4-BE49-F238E27FC236}">
                <a16:creationId xmlns:a16="http://schemas.microsoft.com/office/drawing/2014/main" id="{4C2FFD9C-6497-4489-8D44-2BE30A06B53B}"/>
              </a:ext>
            </a:extLst>
          </p:cNvPr>
          <p:cNvPicPr>
            <a:picLocks noChangeAspect="1"/>
          </p:cNvPicPr>
          <p:nvPr/>
        </p:nvPicPr>
        <p:blipFill>
          <a:blip r:embed="rId4"/>
          <a:stretch>
            <a:fillRect/>
          </a:stretch>
        </p:blipFill>
        <p:spPr>
          <a:xfrm>
            <a:off x="1097280" y="3206733"/>
            <a:ext cx="4468770" cy="2972393"/>
          </a:xfrm>
          <a:prstGeom prst="rect">
            <a:avLst/>
          </a:prstGeom>
        </p:spPr>
      </p:pic>
      <p:pic>
        <p:nvPicPr>
          <p:cNvPr id="11" name="Obrázek 10">
            <a:extLst>
              <a:ext uri="{FF2B5EF4-FFF2-40B4-BE49-F238E27FC236}">
                <a16:creationId xmlns:a16="http://schemas.microsoft.com/office/drawing/2014/main" id="{C989D2A7-B18B-4097-9644-F30B79FCED51}"/>
              </a:ext>
            </a:extLst>
          </p:cNvPr>
          <p:cNvPicPr>
            <a:picLocks noChangeAspect="1"/>
          </p:cNvPicPr>
          <p:nvPr/>
        </p:nvPicPr>
        <p:blipFill>
          <a:blip r:embed="rId5"/>
          <a:stretch>
            <a:fillRect/>
          </a:stretch>
        </p:blipFill>
        <p:spPr>
          <a:xfrm>
            <a:off x="6096000" y="5206658"/>
            <a:ext cx="2242079" cy="972468"/>
          </a:xfrm>
          <a:prstGeom prst="rect">
            <a:avLst/>
          </a:prstGeom>
        </p:spPr>
      </p:pic>
      <p:sp>
        <p:nvSpPr>
          <p:cNvPr id="18" name="TextovéPole 17">
            <a:extLst>
              <a:ext uri="{FF2B5EF4-FFF2-40B4-BE49-F238E27FC236}">
                <a16:creationId xmlns:a16="http://schemas.microsoft.com/office/drawing/2014/main" id="{318AD645-1D35-47E3-AEB0-CB2E94862054}"/>
              </a:ext>
            </a:extLst>
          </p:cNvPr>
          <p:cNvSpPr txBox="1"/>
          <p:nvPr/>
        </p:nvSpPr>
        <p:spPr>
          <a:xfrm>
            <a:off x="5708542" y="3656554"/>
            <a:ext cx="6096000" cy="1323439"/>
          </a:xfrm>
          <a:prstGeom prst="rect">
            <a:avLst/>
          </a:prstGeom>
          <a:noFill/>
        </p:spPr>
        <p:txBody>
          <a:bodyPr wrap="square">
            <a:spAutoFit/>
          </a:bodyPr>
          <a:lstStyle/>
          <a:p>
            <a:r>
              <a:rPr lang="cs-CZ" sz="2000" b="1" dirty="0">
                <a:solidFill>
                  <a:srgbClr val="FF0000"/>
                </a:solidFill>
              </a:rPr>
              <a:t>Tvorba </a:t>
            </a:r>
            <a:r>
              <a:rPr lang="cs-CZ" sz="2000" b="1" dirty="0" err="1">
                <a:solidFill>
                  <a:srgbClr val="FF0000"/>
                </a:solidFill>
              </a:rPr>
              <a:t>křívek</a:t>
            </a:r>
            <a:endParaRPr lang="cs-CZ" sz="2000" b="1" dirty="0">
              <a:solidFill>
                <a:srgbClr val="FF0000"/>
              </a:solidFill>
            </a:endParaRPr>
          </a:p>
          <a:p>
            <a:endParaRPr lang="cs-CZ" sz="2000" b="1" dirty="0">
              <a:solidFill>
                <a:srgbClr val="FF0000"/>
              </a:solidFill>
            </a:endParaRPr>
          </a:p>
          <a:p>
            <a:r>
              <a:rPr lang="cs-CZ" sz="2000" dirty="0" err="1"/>
              <a:t>Page</a:t>
            </a:r>
            <a:r>
              <a:rPr lang="cs-CZ" sz="2000" dirty="0"/>
              <a:t>: možnost rozdělení do několika oken, synchronizace  výsledků /videí/</a:t>
            </a:r>
          </a:p>
        </p:txBody>
      </p:sp>
      <p:pic>
        <p:nvPicPr>
          <p:cNvPr id="19" name="Obrázek 18">
            <a:extLst>
              <a:ext uri="{FF2B5EF4-FFF2-40B4-BE49-F238E27FC236}">
                <a16:creationId xmlns:a16="http://schemas.microsoft.com/office/drawing/2014/main" id="{F554DC2D-DC70-4F41-B397-4C7DFD2AD04E}"/>
              </a:ext>
            </a:extLst>
          </p:cNvPr>
          <p:cNvPicPr>
            <a:picLocks noChangeAspect="1"/>
          </p:cNvPicPr>
          <p:nvPr/>
        </p:nvPicPr>
        <p:blipFill>
          <a:blip r:embed="rId6"/>
          <a:stretch>
            <a:fillRect/>
          </a:stretch>
        </p:blipFill>
        <p:spPr>
          <a:xfrm>
            <a:off x="10137004" y="4275075"/>
            <a:ext cx="1758768" cy="429224"/>
          </a:xfrm>
          <a:prstGeom prst="rect">
            <a:avLst/>
          </a:prstGeom>
        </p:spPr>
      </p:pic>
      <p:pic>
        <p:nvPicPr>
          <p:cNvPr id="20" name="Obrázek 19">
            <a:extLst>
              <a:ext uri="{FF2B5EF4-FFF2-40B4-BE49-F238E27FC236}">
                <a16:creationId xmlns:a16="http://schemas.microsoft.com/office/drawing/2014/main" id="{B4156038-775E-4FD8-B430-0A5B84AFAD38}"/>
              </a:ext>
            </a:extLst>
          </p:cNvPr>
          <p:cNvPicPr>
            <a:picLocks noChangeAspect="1"/>
          </p:cNvPicPr>
          <p:nvPr/>
        </p:nvPicPr>
        <p:blipFill>
          <a:blip r:embed="rId7"/>
          <a:stretch>
            <a:fillRect/>
          </a:stretch>
        </p:blipFill>
        <p:spPr>
          <a:xfrm>
            <a:off x="5940044" y="2597803"/>
            <a:ext cx="360162" cy="348906"/>
          </a:xfrm>
          <a:prstGeom prst="rect">
            <a:avLst/>
          </a:prstGeom>
        </p:spPr>
      </p:pic>
      <p:pic>
        <p:nvPicPr>
          <p:cNvPr id="21" name="Obrázek 20">
            <a:extLst>
              <a:ext uri="{FF2B5EF4-FFF2-40B4-BE49-F238E27FC236}">
                <a16:creationId xmlns:a16="http://schemas.microsoft.com/office/drawing/2014/main" id="{89D7A9F8-B233-4D75-B882-00ACC6566135}"/>
              </a:ext>
            </a:extLst>
          </p:cNvPr>
          <p:cNvPicPr>
            <a:picLocks noChangeAspect="1"/>
          </p:cNvPicPr>
          <p:nvPr/>
        </p:nvPicPr>
        <p:blipFill>
          <a:blip r:embed="rId8"/>
          <a:stretch>
            <a:fillRect/>
          </a:stretch>
        </p:blipFill>
        <p:spPr>
          <a:xfrm>
            <a:off x="6361413" y="2593000"/>
            <a:ext cx="360162" cy="348906"/>
          </a:xfrm>
          <a:prstGeom prst="rect">
            <a:avLst/>
          </a:prstGeom>
        </p:spPr>
      </p:pic>
      <p:pic>
        <p:nvPicPr>
          <p:cNvPr id="22" name="Obrázek 21">
            <a:extLst>
              <a:ext uri="{FF2B5EF4-FFF2-40B4-BE49-F238E27FC236}">
                <a16:creationId xmlns:a16="http://schemas.microsoft.com/office/drawing/2014/main" id="{C3E27A43-C598-4E8F-9824-D83E4A37EBEB}"/>
              </a:ext>
            </a:extLst>
          </p:cNvPr>
          <p:cNvPicPr>
            <a:picLocks noChangeAspect="1"/>
          </p:cNvPicPr>
          <p:nvPr/>
        </p:nvPicPr>
        <p:blipFill>
          <a:blip r:embed="rId9"/>
          <a:stretch>
            <a:fillRect/>
          </a:stretch>
        </p:blipFill>
        <p:spPr>
          <a:xfrm>
            <a:off x="9798143" y="2683257"/>
            <a:ext cx="360162" cy="349249"/>
          </a:xfrm>
          <a:prstGeom prst="rect">
            <a:avLst/>
          </a:prstGeom>
        </p:spPr>
      </p:pic>
    </p:spTree>
    <p:extLst>
      <p:ext uri="{BB962C8B-B14F-4D97-AF65-F5344CB8AC3E}">
        <p14:creationId xmlns:p14="http://schemas.microsoft.com/office/powerpoint/2010/main" val="9637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67A3CB43-4E40-4C0A-AC36-A6EF6A0ACC67}"/>
              </a:ext>
            </a:extLst>
          </p:cNvPr>
          <p:cNvPicPr>
            <a:picLocks noGrp="1" noChangeAspect="1"/>
          </p:cNvPicPr>
          <p:nvPr>
            <p:ph idx="1"/>
          </p:nvPr>
        </p:nvPicPr>
        <p:blipFill>
          <a:blip r:embed="rId3"/>
          <a:stretch>
            <a:fillRect/>
          </a:stretch>
        </p:blipFill>
        <p:spPr>
          <a:xfrm>
            <a:off x="2181142" y="1998774"/>
            <a:ext cx="7829716" cy="4027376"/>
          </a:xfrm>
          <a:prstGeom prst="rect">
            <a:avLst/>
          </a:prstGeom>
        </p:spPr>
      </p:pic>
    </p:spTree>
    <p:extLst>
      <p:ext uri="{BB962C8B-B14F-4D97-AF65-F5344CB8AC3E}">
        <p14:creationId xmlns:p14="http://schemas.microsoft.com/office/powerpoint/2010/main" val="393235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8" name="Zástupný obsah 7">
            <a:extLst>
              <a:ext uri="{FF2B5EF4-FFF2-40B4-BE49-F238E27FC236}">
                <a16:creationId xmlns:a16="http://schemas.microsoft.com/office/drawing/2014/main" id="{409C63D9-A5A5-4DDA-B91C-ECA656EA0BC0}"/>
              </a:ext>
            </a:extLst>
          </p:cNvPr>
          <p:cNvSpPr>
            <a:spLocks noGrp="1"/>
          </p:cNvSpPr>
          <p:nvPr>
            <p:ph idx="1"/>
          </p:nvPr>
        </p:nvSpPr>
        <p:spPr/>
        <p:txBody>
          <a:bodyPr>
            <a:normAutofit fontScale="92500" lnSpcReduction="20000"/>
          </a:bodyPr>
          <a:lstStyle/>
          <a:p>
            <a:r>
              <a:rPr lang="cs-CZ" dirty="0">
                <a:solidFill>
                  <a:schemeClr val="tx1"/>
                </a:solidFill>
              </a:rPr>
              <a:t>LEVÁ STRANA: výsledky THERMAL, FLUID, NONE /možnost definice vektory/</a:t>
            </a:r>
          </a:p>
          <a:p>
            <a:endParaRPr lang="cs-CZ" dirty="0">
              <a:solidFill>
                <a:schemeClr val="tx1"/>
              </a:solidFill>
            </a:endParaRPr>
          </a:p>
          <a:p>
            <a:r>
              <a:rPr lang="cs-CZ" dirty="0" err="1">
                <a:solidFill>
                  <a:schemeClr val="tx1"/>
                </a:solidFill>
              </a:rPr>
              <a:t>Animation</a:t>
            </a:r>
            <a:r>
              <a:rPr lang="cs-CZ" dirty="0">
                <a:solidFill>
                  <a:schemeClr val="tx1"/>
                </a:solidFill>
              </a:rPr>
              <a:t> TOOLBAR: řezy, </a:t>
            </a:r>
            <a:r>
              <a:rPr lang="cs-CZ" dirty="0" err="1">
                <a:solidFill>
                  <a:schemeClr val="tx1"/>
                </a:solidFill>
              </a:rPr>
              <a:t>cut</a:t>
            </a:r>
            <a:r>
              <a:rPr lang="cs-CZ" dirty="0">
                <a:solidFill>
                  <a:schemeClr val="tx1"/>
                </a:solidFill>
              </a:rPr>
              <a:t> </a:t>
            </a:r>
            <a:r>
              <a:rPr lang="cs-CZ" dirty="0" err="1">
                <a:solidFill>
                  <a:schemeClr val="tx1"/>
                </a:solidFill>
              </a:rPr>
              <a:t>off</a:t>
            </a:r>
            <a:r>
              <a:rPr lang="cs-CZ" dirty="0">
                <a:solidFill>
                  <a:schemeClr val="tx1"/>
                </a:solidFill>
              </a:rPr>
              <a:t> – zobrazení určité hodnoty, animace – vybrání př. Pouze plnění – vhodné pro tvorbu videí</a:t>
            </a:r>
          </a:p>
          <a:p>
            <a:endParaRPr lang="cs-CZ" dirty="0">
              <a:solidFill>
                <a:schemeClr val="tx1"/>
              </a:solidFill>
            </a:endParaRPr>
          </a:p>
          <a:p>
            <a:r>
              <a:rPr lang="cs-CZ" dirty="0">
                <a:solidFill>
                  <a:schemeClr val="tx1"/>
                </a:solidFill>
              </a:rPr>
              <a:t>Part: grafické možnosti zobrazení modelu – průhledný, ohraničený ...</a:t>
            </a:r>
          </a:p>
          <a:p>
            <a:endParaRPr lang="cs-CZ" dirty="0">
              <a:solidFill>
                <a:schemeClr val="tx1"/>
              </a:solidFill>
            </a:endParaRPr>
          </a:p>
          <a:p>
            <a:r>
              <a:rPr lang="cs-CZ" dirty="0">
                <a:solidFill>
                  <a:schemeClr val="tx1"/>
                </a:solidFill>
              </a:rPr>
              <a:t>Grafické okno – model, stupnice – levým kliknu lze měnit hodnoty stupnice</a:t>
            </a:r>
          </a:p>
          <a:p>
            <a:endParaRPr lang="cs-CZ" dirty="0">
              <a:solidFill>
                <a:schemeClr val="tx1"/>
              </a:solidFill>
            </a:endParaRPr>
          </a:p>
          <a:p>
            <a:r>
              <a:rPr lang="cs-CZ" dirty="0">
                <a:solidFill>
                  <a:schemeClr val="tx1"/>
                </a:solidFill>
              </a:rPr>
              <a:t>Pravá strana grafického okna: hodnoty simulace = časový krok, čas plnění, procenta zaplnění, frakce solidu.</a:t>
            </a:r>
          </a:p>
          <a:p>
            <a:endParaRPr lang="cs-CZ" dirty="0"/>
          </a:p>
        </p:txBody>
      </p:sp>
    </p:spTree>
    <p:extLst>
      <p:ext uri="{BB962C8B-B14F-4D97-AF65-F5344CB8AC3E}">
        <p14:creationId xmlns:p14="http://schemas.microsoft.com/office/powerpoint/2010/main" val="250605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0C75CA68-98DD-43DF-B154-06E7D2FFD463}"/>
              </a:ext>
            </a:extLst>
          </p:cNvPr>
          <p:cNvPicPr>
            <a:picLocks noGrp="1" noChangeAspect="1"/>
          </p:cNvPicPr>
          <p:nvPr>
            <p:ph idx="1"/>
          </p:nvPr>
        </p:nvPicPr>
        <p:blipFill>
          <a:blip r:embed="rId3"/>
          <a:stretch>
            <a:fillRect/>
          </a:stretch>
        </p:blipFill>
        <p:spPr>
          <a:xfrm>
            <a:off x="1656854" y="1825625"/>
            <a:ext cx="8878292" cy="3391708"/>
          </a:xfrm>
          <a:prstGeom prst="rect">
            <a:avLst/>
          </a:prstGeom>
        </p:spPr>
      </p:pic>
      <p:sp>
        <p:nvSpPr>
          <p:cNvPr id="9" name="TextovéPole 8">
            <a:extLst>
              <a:ext uri="{FF2B5EF4-FFF2-40B4-BE49-F238E27FC236}">
                <a16:creationId xmlns:a16="http://schemas.microsoft.com/office/drawing/2014/main" id="{ECAC2DC7-1F2E-4760-9035-59B7728230D6}"/>
              </a:ext>
            </a:extLst>
          </p:cNvPr>
          <p:cNvSpPr txBox="1"/>
          <p:nvPr/>
        </p:nvSpPr>
        <p:spPr>
          <a:xfrm>
            <a:off x="838199" y="5330727"/>
            <a:ext cx="11568545" cy="1015663"/>
          </a:xfrm>
          <a:prstGeom prst="rect">
            <a:avLst/>
          </a:prstGeom>
          <a:noFill/>
        </p:spPr>
        <p:txBody>
          <a:bodyPr wrap="square">
            <a:spAutoFit/>
          </a:bodyPr>
          <a:lstStyle/>
          <a:p>
            <a:r>
              <a:rPr lang="cs-CZ" sz="2000" dirty="0"/>
              <a:t>Při výpočtu simulace, použijeme update a posuneme na konec probíhajícího výpočtu – zobrazí se nám poslední krok.</a:t>
            </a:r>
          </a:p>
          <a:p>
            <a:r>
              <a:rPr lang="cs-CZ" sz="2000" dirty="0"/>
              <a:t>Možnost pustit plnění – video, posuv mezi jednotlivými kroky „přetažení“</a:t>
            </a:r>
          </a:p>
        </p:txBody>
      </p:sp>
    </p:spTree>
    <p:extLst>
      <p:ext uri="{BB962C8B-B14F-4D97-AF65-F5344CB8AC3E}">
        <p14:creationId xmlns:p14="http://schemas.microsoft.com/office/powerpoint/2010/main" val="180004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10" name="Zástupný obsah 9">
            <a:extLst>
              <a:ext uri="{FF2B5EF4-FFF2-40B4-BE49-F238E27FC236}">
                <a16:creationId xmlns:a16="http://schemas.microsoft.com/office/drawing/2014/main" id="{72619D5F-FD3B-43FF-9C30-BC5E0C73CB2D}"/>
              </a:ext>
            </a:extLst>
          </p:cNvPr>
          <p:cNvPicPr>
            <a:picLocks noGrp="1" noChangeAspect="1"/>
          </p:cNvPicPr>
          <p:nvPr>
            <p:ph idx="1"/>
          </p:nvPr>
        </p:nvPicPr>
        <p:blipFill>
          <a:blip r:embed="rId3"/>
          <a:stretch>
            <a:fillRect/>
          </a:stretch>
        </p:blipFill>
        <p:spPr>
          <a:xfrm>
            <a:off x="1112869" y="1825625"/>
            <a:ext cx="4444973" cy="3494520"/>
          </a:xfrm>
          <a:prstGeom prst="rect">
            <a:avLst/>
          </a:prstGeom>
        </p:spPr>
      </p:pic>
      <p:pic>
        <p:nvPicPr>
          <p:cNvPr id="11" name="Obrázek 10">
            <a:extLst>
              <a:ext uri="{FF2B5EF4-FFF2-40B4-BE49-F238E27FC236}">
                <a16:creationId xmlns:a16="http://schemas.microsoft.com/office/drawing/2014/main" id="{5C5E32D4-123D-415D-8DEF-11B139501BE1}"/>
              </a:ext>
            </a:extLst>
          </p:cNvPr>
          <p:cNvPicPr>
            <a:picLocks noChangeAspect="1"/>
          </p:cNvPicPr>
          <p:nvPr/>
        </p:nvPicPr>
        <p:blipFill>
          <a:blip r:embed="rId4"/>
          <a:stretch>
            <a:fillRect/>
          </a:stretch>
        </p:blipFill>
        <p:spPr>
          <a:xfrm>
            <a:off x="5634329" y="1825625"/>
            <a:ext cx="1999661" cy="4304149"/>
          </a:xfrm>
          <a:prstGeom prst="rect">
            <a:avLst/>
          </a:prstGeom>
        </p:spPr>
      </p:pic>
      <p:pic>
        <p:nvPicPr>
          <p:cNvPr id="12" name="Obrázek 11">
            <a:extLst>
              <a:ext uri="{FF2B5EF4-FFF2-40B4-BE49-F238E27FC236}">
                <a16:creationId xmlns:a16="http://schemas.microsoft.com/office/drawing/2014/main" id="{AAF2A097-F81C-440E-A1B9-D41D7D798FDB}"/>
              </a:ext>
            </a:extLst>
          </p:cNvPr>
          <p:cNvPicPr>
            <a:picLocks noChangeAspect="1"/>
          </p:cNvPicPr>
          <p:nvPr/>
        </p:nvPicPr>
        <p:blipFill>
          <a:blip r:embed="rId5"/>
          <a:stretch>
            <a:fillRect/>
          </a:stretch>
        </p:blipFill>
        <p:spPr>
          <a:xfrm>
            <a:off x="5557842" y="4928758"/>
            <a:ext cx="2194750" cy="1201016"/>
          </a:xfrm>
          <a:prstGeom prst="rect">
            <a:avLst/>
          </a:prstGeom>
        </p:spPr>
      </p:pic>
      <p:sp>
        <p:nvSpPr>
          <p:cNvPr id="14" name="TextovéPole 13">
            <a:extLst>
              <a:ext uri="{FF2B5EF4-FFF2-40B4-BE49-F238E27FC236}">
                <a16:creationId xmlns:a16="http://schemas.microsoft.com/office/drawing/2014/main" id="{30B4DB71-60B0-4267-BCD0-ED2AE30A1A24}"/>
              </a:ext>
            </a:extLst>
          </p:cNvPr>
          <p:cNvSpPr txBox="1"/>
          <p:nvPr/>
        </p:nvSpPr>
        <p:spPr>
          <a:xfrm>
            <a:off x="7867994" y="2953527"/>
            <a:ext cx="3485805" cy="1631216"/>
          </a:xfrm>
          <a:prstGeom prst="rect">
            <a:avLst/>
          </a:prstGeom>
          <a:noFill/>
        </p:spPr>
        <p:txBody>
          <a:bodyPr wrap="square">
            <a:spAutoFit/>
          </a:bodyPr>
          <a:lstStyle/>
          <a:p>
            <a:r>
              <a:rPr lang="cs-CZ" sz="2000" dirty="0"/>
              <a:t>Uložení videa, či obrázku</a:t>
            </a:r>
          </a:p>
          <a:p>
            <a:r>
              <a:rPr lang="cs-CZ" sz="2000" dirty="0"/>
              <a:t>-	Zvolím, co chci vytvořit</a:t>
            </a:r>
          </a:p>
          <a:p>
            <a:r>
              <a:rPr lang="cs-CZ" sz="2000" dirty="0"/>
              <a:t>-	Video – volba formátu, uložení „snímku za sekundu“</a:t>
            </a:r>
          </a:p>
          <a:p>
            <a:r>
              <a:rPr lang="cs-CZ" sz="2000" dirty="0"/>
              <a:t>-	</a:t>
            </a:r>
            <a:r>
              <a:rPr lang="cs-CZ" sz="2000" b="1" dirty="0"/>
              <a:t>SAVE</a:t>
            </a:r>
          </a:p>
        </p:txBody>
      </p:sp>
    </p:spTree>
    <p:extLst>
      <p:ext uri="{BB962C8B-B14F-4D97-AF65-F5344CB8AC3E}">
        <p14:creationId xmlns:p14="http://schemas.microsoft.com/office/powerpoint/2010/main" val="372984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a:solidFill>
                  <a:schemeClr val="tx1"/>
                </a:solidFill>
              </a:rPr>
              <a:t>Visual – Viewer 14.5</a:t>
            </a:r>
            <a:endParaRPr lang="cs-CZ" dirty="0">
              <a:solidFill>
                <a:schemeClr val="tx1"/>
              </a:solidFill>
            </a:endParaRP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10 Vizualizace výstupu 3D simulování vybrané úlohy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3" name="Zástupný obsah 2">
            <a:extLst>
              <a:ext uri="{FF2B5EF4-FFF2-40B4-BE49-F238E27FC236}">
                <a16:creationId xmlns:a16="http://schemas.microsoft.com/office/drawing/2014/main" id="{AC7D1449-53B3-45E8-85F8-B1BA04121788}"/>
              </a:ext>
            </a:extLst>
          </p:cNvPr>
          <p:cNvPicPr>
            <a:picLocks noGrp="1" noChangeAspect="1"/>
          </p:cNvPicPr>
          <p:nvPr>
            <p:ph idx="1"/>
          </p:nvPr>
        </p:nvPicPr>
        <p:blipFill>
          <a:blip r:embed="rId3"/>
          <a:stretch>
            <a:fillRect/>
          </a:stretch>
        </p:blipFill>
        <p:spPr>
          <a:xfrm>
            <a:off x="838198" y="1825625"/>
            <a:ext cx="5867401" cy="4423026"/>
          </a:xfrm>
          <a:prstGeom prst="rect">
            <a:avLst/>
          </a:prstGeom>
        </p:spPr>
      </p:pic>
      <p:sp>
        <p:nvSpPr>
          <p:cNvPr id="9" name="TextovéPole 8">
            <a:extLst>
              <a:ext uri="{FF2B5EF4-FFF2-40B4-BE49-F238E27FC236}">
                <a16:creationId xmlns:a16="http://schemas.microsoft.com/office/drawing/2014/main" id="{216E4136-B45C-4E3B-81CF-767CAD0A1123}"/>
              </a:ext>
            </a:extLst>
          </p:cNvPr>
          <p:cNvSpPr txBox="1"/>
          <p:nvPr/>
        </p:nvSpPr>
        <p:spPr>
          <a:xfrm>
            <a:off x="6913418" y="2635011"/>
            <a:ext cx="4440381" cy="2862322"/>
          </a:xfrm>
          <a:prstGeom prst="rect">
            <a:avLst/>
          </a:prstGeom>
          <a:noFill/>
        </p:spPr>
        <p:txBody>
          <a:bodyPr wrap="square">
            <a:spAutoFit/>
          </a:bodyPr>
          <a:lstStyle/>
          <a:p>
            <a:r>
              <a:rPr lang="cs-CZ" i="1" dirty="0"/>
              <a:t>Změna hodnoty: </a:t>
            </a:r>
          </a:p>
          <a:p>
            <a:r>
              <a:rPr lang="cs-CZ" dirty="0"/>
              <a:t>-     Levým na stupnici</a:t>
            </a:r>
          </a:p>
          <a:p>
            <a:pPr marL="285750" indent="-285750">
              <a:buFontTx/>
              <a:buChar char="-"/>
            </a:pPr>
            <a:r>
              <a:rPr lang="cs-CZ" dirty="0" err="1"/>
              <a:t>Global</a:t>
            </a:r>
            <a:r>
              <a:rPr lang="cs-CZ" dirty="0"/>
              <a:t> – kliknu do okénka, přepíši spodní hranici teploty</a:t>
            </a:r>
          </a:p>
          <a:p>
            <a:pPr marL="285750" indent="-285750">
              <a:buFontTx/>
              <a:buChar char="-"/>
            </a:pPr>
            <a:endParaRPr lang="cs-CZ" dirty="0"/>
          </a:p>
          <a:p>
            <a:r>
              <a:rPr lang="cs-CZ" i="1" dirty="0"/>
              <a:t>Zvětšení velikosti stupnice:</a:t>
            </a:r>
          </a:p>
          <a:p>
            <a:pPr marL="285750" indent="-285750">
              <a:buFontTx/>
              <a:buChar char="-"/>
            </a:pPr>
            <a:r>
              <a:rPr lang="cs-CZ" dirty="0"/>
              <a:t>Levým na stupnici 2x</a:t>
            </a:r>
          </a:p>
          <a:p>
            <a:pPr marL="285750" indent="-285750">
              <a:buFontTx/>
              <a:buChar char="-"/>
            </a:pPr>
            <a:r>
              <a:rPr lang="cs-CZ" dirty="0"/>
              <a:t>Záložka </a:t>
            </a:r>
            <a:r>
              <a:rPr lang="cs-CZ" dirty="0" err="1"/>
              <a:t>preferences</a:t>
            </a:r>
            <a:endParaRPr lang="cs-CZ" dirty="0"/>
          </a:p>
          <a:p>
            <a:pPr marL="285750" indent="-285750">
              <a:buFontTx/>
              <a:buChar char="-"/>
            </a:pPr>
            <a:endParaRPr lang="cs-CZ" dirty="0"/>
          </a:p>
          <a:p>
            <a:r>
              <a:rPr lang="cs-CZ" dirty="0"/>
              <a:t>CLOSE</a:t>
            </a:r>
          </a:p>
        </p:txBody>
      </p:sp>
    </p:spTree>
    <p:extLst>
      <p:ext uri="{BB962C8B-B14F-4D97-AF65-F5344CB8AC3E}">
        <p14:creationId xmlns:p14="http://schemas.microsoft.com/office/powerpoint/2010/main" val="1219861581"/>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88681-B985-4C4A-82A8-610E8CCB933C}">
  <ds:schemaRefs>
    <ds:schemaRef ds:uri="http://www.w3.org/XML/1998/namespace"/>
    <ds:schemaRef ds:uri="http://purl.org/dc/terms/"/>
    <ds:schemaRef ds:uri="http://purl.org/dc/elements/1.1/"/>
    <ds:schemaRef ds:uri="92e8b739-1662-462e-84b7-6dd21149fd20"/>
    <ds:schemaRef ds:uri="fc1905a5-cf85-4e61-9a63-331118843f1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3382E-40D3-48F0-B427-5E1FA1405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13403</TotalTime>
  <Words>1010</Words>
  <Application>Microsoft Office PowerPoint</Application>
  <PresentationFormat>Širokoúhlá obrazovka</PresentationFormat>
  <Paragraphs>119</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Calibri</vt:lpstr>
      <vt:lpstr>Calibri Light</vt:lpstr>
      <vt:lpstr>Times New Roman</vt:lpstr>
      <vt:lpstr>Wingdings</vt:lpstr>
      <vt:lpstr>Retrospektiva</vt:lpstr>
      <vt:lpstr>Vizualizace výstupu 3D simulování vybrané úlohy </vt:lpstr>
      <vt:lpstr>Klíčová slova</vt:lpstr>
      <vt:lpstr>Úvod do kapitoly</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Visual – Viewer 14.5</vt:lpstr>
      <vt:lpstr>Kontrolní 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Lucie Roučková</cp:lastModifiedBy>
  <cp:revision>614</cp:revision>
  <dcterms:created xsi:type="dcterms:W3CDTF">2020-07-13T07:37:48Z</dcterms:created>
  <dcterms:modified xsi:type="dcterms:W3CDTF">2021-03-18T07:41:07Z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