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58" r:id="rId5"/>
    <p:sldId id="495" r:id="rId6"/>
    <p:sldId id="496" r:id="rId7"/>
    <p:sldId id="455" r:id="rId8"/>
    <p:sldId id="497" r:id="rId9"/>
    <p:sldId id="498" r:id="rId10"/>
    <p:sldId id="499" r:id="rId11"/>
    <p:sldId id="500" r:id="rId12"/>
    <p:sldId id="501" r:id="rId13"/>
    <p:sldId id="503" r:id="rId14"/>
    <p:sldId id="502" r:id="rId15"/>
    <p:sldId id="504" r:id="rId16"/>
    <p:sldId id="505" r:id="rId17"/>
    <p:sldId id="506" r:id="rId18"/>
    <p:sldId id="507" r:id="rId19"/>
    <p:sldId id="4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033"/>
    <a:srgbClr val="0C0C0C"/>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114" d="100"/>
          <a:sy n="114" d="100"/>
        </p:scale>
        <p:origin x="8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18.03.2021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18.03.2021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18.03.2021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18.03.2021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18.03.2021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6000" dirty="0">
                <a:solidFill>
                  <a:schemeClr val="tx1"/>
                </a:solidFill>
              </a:rPr>
              <a:t>Vlastní numerické řešení ukončené dosažením konvergence</a:t>
            </a:r>
          </a:p>
        </p:txBody>
      </p:sp>
      <p:sp>
        <p:nvSpPr>
          <p:cNvPr id="3" name="Zástupný symbol pro text 2"/>
          <p:cNvSpPr>
            <a:spLocks noGrp="1"/>
          </p:cNvSpPr>
          <p:nvPr>
            <p:ph type="body" idx="1"/>
          </p:nvPr>
        </p:nvSpPr>
        <p:spPr/>
        <p:txBody>
          <a:bodyPr>
            <a:normAutofit/>
          </a:bodyPr>
          <a:lstStyle/>
          <a:p>
            <a:pPr algn="ctr"/>
            <a:r>
              <a:rPr lang="cs-CZ" sz="3200" cap="none" dirty="0"/>
              <a:t>Seminář č. 9</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FLOW:</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014CDB38-FBDB-485E-A420-EE304309F834}"/>
              </a:ext>
            </a:extLst>
          </p:cNvPr>
          <p:cNvPicPr>
            <a:picLocks noGrp="1" noChangeAspect="1"/>
          </p:cNvPicPr>
          <p:nvPr>
            <p:ph idx="1"/>
          </p:nvPr>
        </p:nvPicPr>
        <p:blipFill>
          <a:blip r:embed="rId3"/>
          <a:stretch>
            <a:fillRect/>
          </a:stretch>
        </p:blipFill>
        <p:spPr>
          <a:xfrm>
            <a:off x="3561090" y="1825625"/>
            <a:ext cx="5444365" cy="4486936"/>
          </a:xfrm>
          <a:prstGeom prst="rect">
            <a:avLst/>
          </a:prstGeom>
        </p:spPr>
      </p:pic>
    </p:spTree>
    <p:extLst>
      <p:ext uri="{BB962C8B-B14F-4D97-AF65-F5344CB8AC3E}">
        <p14:creationId xmlns:p14="http://schemas.microsoft.com/office/powerpoint/2010/main" val="329095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FLOW:</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Rectangle 1">
            <a:extLst>
              <a:ext uri="{FF2B5EF4-FFF2-40B4-BE49-F238E27FC236}">
                <a16:creationId xmlns:a16="http://schemas.microsoft.com/office/drawing/2014/main" id="{E2C6A927-283F-4F99-B93F-D58894382F9F}"/>
              </a:ext>
            </a:extLst>
          </p:cNvPr>
          <p:cNvSpPr>
            <a:spLocks noGrp="1" noChangeArrowheads="1"/>
          </p:cNvSpPr>
          <p:nvPr>
            <p:ph idx="1"/>
          </p:nvPr>
        </p:nvSpPr>
        <p:spPr bwMode="auto">
          <a:xfrm>
            <a:off x="838199" y="1825625"/>
            <a:ext cx="10686011"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rPr>
              <a:t>VFREQ:</a:t>
            </a:r>
            <a:r>
              <a:rPr kumimoji="0" lang="en-US"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 </a:t>
            </a: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Určuje interval časového kroku pro zápis výsledků rychlosti a tlaku do neformátovaných souborů. </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s-CZ"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rPr>
              <a:t>COURANT: </a:t>
            </a: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Určuje mezní hodnotu velikosti kroku. Tento parametr se používá pouze pro problémy s plněním. Pokud je COURANT nastaven na 1,0, časový krok bude upraven tak, aby tekutina nepostupovala o více než jednu délku prvku. Jedná se o poměrně přísný limit velikosti časového kroku, ale pro vyplnění přechodných dat získáte nejpřesnější výsledky. COURANT od verze 2013 je automaticky upraven řešičem ležícím od 1,0 na uživatelem definovanou hodnotu (ve výchozím nastavení 100) v závislosti na agitaci volného povrchu. Doporučená hodnota je 100.</a:t>
            </a:r>
            <a:endParaRPr kumimoji="0" lang="en-US"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rPr>
              <a:t>WALLF: </a:t>
            </a: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se používá k výpočtu rychlosti volného povrchu na stěně formy (nepoužívá se od volného povrchu). </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Hodnota 0,99 odpovídá většímu prokluzu podél stěny, zatímco hodnota 0,8 bude působit, jako by byl povrch formy drsnější (větší tření). Doporučuje se použít hodnotu 0,9 pro lití do písku.</a:t>
            </a:r>
            <a:endParaRPr kumimoji="0" lang="cs-CZ" altLang="cs-CZ"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3110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STRESS: MICRO:</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E0C946E1-65D1-4245-90D2-8AF2856143D0}"/>
              </a:ext>
            </a:extLst>
          </p:cNvPr>
          <p:cNvSpPr>
            <a:spLocks noGrp="1"/>
          </p:cNvSpPr>
          <p:nvPr>
            <p:ph idx="1"/>
          </p:nvPr>
        </p:nvSpPr>
        <p:spPr>
          <a:xfrm>
            <a:off x="838199" y="1825625"/>
            <a:ext cx="10058400" cy="4023360"/>
          </a:xfrm>
        </p:spPr>
        <p:txBody>
          <a:bodyPr/>
          <a:lstStyle/>
          <a:p>
            <a:pPr marL="0" indent="0">
              <a:buNone/>
            </a:pPr>
            <a:r>
              <a:rPr lang="cs-CZ" dirty="0">
                <a:solidFill>
                  <a:schemeClr val="tx1"/>
                </a:solidFill>
              </a:rPr>
              <a:t>SIMULACE: můžeme navazovat dalšími výpočty, jakožto stress analýzou, </a:t>
            </a:r>
            <a:r>
              <a:rPr lang="cs-CZ" dirty="0" err="1">
                <a:solidFill>
                  <a:schemeClr val="tx1"/>
                </a:solidFill>
              </a:rPr>
              <a:t>micro</a:t>
            </a:r>
            <a:r>
              <a:rPr lang="cs-CZ" dirty="0">
                <a:solidFill>
                  <a:schemeClr val="tx1"/>
                </a:solidFill>
              </a:rPr>
              <a:t> analýzou.</a:t>
            </a:r>
          </a:p>
          <a:p>
            <a:pPr marL="0" indent="0">
              <a:buNone/>
            </a:pPr>
            <a:r>
              <a:rPr lang="cs-CZ" dirty="0">
                <a:solidFill>
                  <a:schemeClr val="tx1"/>
                </a:solidFill>
              </a:rPr>
              <a:t>Přepneme šipkou, pro další definici přidáme + a vybereme.</a:t>
            </a:r>
          </a:p>
          <a:p>
            <a:pPr marL="0" indent="0">
              <a:buNone/>
            </a:pPr>
            <a:endParaRPr lang="cs-CZ" dirty="0">
              <a:solidFill>
                <a:schemeClr val="tx1"/>
              </a:solidFill>
            </a:endParaRPr>
          </a:p>
        </p:txBody>
      </p:sp>
      <p:pic>
        <p:nvPicPr>
          <p:cNvPr id="3" name="Obrázek 2">
            <a:extLst>
              <a:ext uri="{FF2B5EF4-FFF2-40B4-BE49-F238E27FC236}">
                <a16:creationId xmlns:a16="http://schemas.microsoft.com/office/drawing/2014/main" id="{2A3202B4-77EE-467F-BBEF-8F53D1810BDD}"/>
              </a:ext>
            </a:extLst>
          </p:cNvPr>
          <p:cNvPicPr>
            <a:picLocks noChangeAspect="1"/>
          </p:cNvPicPr>
          <p:nvPr/>
        </p:nvPicPr>
        <p:blipFill>
          <a:blip r:embed="rId3"/>
          <a:stretch>
            <a:fillRect/>
          </a:stretch>
        </p:blipFill>
        <p:spPr>
          <a:xfrm>
            <a:off x="411237" y="2879723"/>
            <a:ext cx="6585308" cy="3274661"/>
          </a:xfrm>
          <a:prstGeom prst="rect">
            <a:avLst/>
          </a:prstGeom>
        </p:spPr>
      </p:pic>
      <p:pic>
        <p:nvPicPr>
          <p:cNvPr id="8" name="Obrázek 7">
            <a:extLst>
              <a:ext uri="{FF2B5EF4-FFF2-40B4-BE49-F238E27FC236}">
                <a16:creationId xmlns:a16="http://schemas.microsoft.com/office/drawing/2014/main" id="{E7F12282-F043-4F23-9EA7-4253C7219E79}"/>
              </a:ext>
            </a:extLst>
          </p:cNvPr>
          <p:cNvPicPr>
            <a:picLocks noChangeAspect="1"/>
          </p:cNvPicPr>
          <p:nvPr/>
        </p:nvPicPr>
        <p:blipFill>
          <a:blip r:embed="rId4"/>
          <a:stretch>
            <a:fillRect/>
          </a:stretch>
        </p:blipFill>
        <p:spPr>
          <a:xfrm>
            <a:off x="7213431" y="2974521"/>
            <a:ext cx="4653363" cy="3009401"/>
          </a:xfrm>
          <a:prstGeom prst="rect">
            <a:avLst/>
          </a:prstGeom>
        </p:spPr>
      </p:pic>
    </p:spTree>
    <p:extLst>
      <p:ext uri="{BB962C8B-B14F-4D97-AF65-F5344CB8AC3E}">
        <p14:creationId xmlns:p14="http://schemas.microsoft.com/office/powerpoint/2010/main" val="123656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Kontrola dat simulace: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E0C946E1-65D1-4245-90D2-8AF2856143D0}"/>
              </a:ext>
            </a:extLst>
          </p:cNvPr>
          <p:cNvSpPr>
            <a:spLocks noGrp="1"/>
          </p:cNvSpPr>
          <p:nvPr>
            <p:ph idx="1"/>
          </p:nvPr>
        </p:nvSpPr>
        <p:spPr>
          <a:xfrm>
            <a:off x="838199" y="1825625"/>
            <a:ext cx="10058400" cy="4023360"/>
          </a:xfrm>
        </p:spPr>
        <p:txBody>
          <a:bodyPr/>
          <a:lstStyle/>
          <a:p>
            <a:pPr marL="0" indent="0">
              <a:buNone/>
            </a:pPr>
            <a:endParaRPr lang="cs-CZ" dirty="0">
              <a:solidFill>
                <a:schemeClr val="tx1"/>
              </a:solidFill>
            </a:endParaRPr>
          </a:p>
        </p:txBody>
      </p:sp>
      <p:grpSp>
        <p:nvGrpSpPr>
          <p:cNvPr id="8" name="Skupina 7">
            <a:extLst>
              <a:ext uri="{FF2B5EF4-FFF2-40B4-BE49-F238E27FC236}">
                <a16:creationId xmlns:a16="http://schemas.microsoft.com/office/drawing/2014/main" id="{FE948003-228D-4252-817E-70303C2BB103}"/>
              </a:ext>
            </a:extLst>
          </p:cNvPr>
          <p:cNvGrpSpPr/>
          <p:nvPr/>
        </p:nvGrpSpPr>
        <p:grpSpPr>
          <a:xfrm>
            <a:off x="3124200" y="1825625"/>
            <a:ext cx="5313218" cy="3881120"/>
            <a:chOff x="0" y="0"/>
            <a:chExt cx="5943600" cy="4555490"/>
          </a:xfrm>
        </p:grpSpPr>
        <p:pic>
          <p:nvPicPr>
            <p:cNvPr id="9" name="Picture 430">
              <a:extLst>
                <a:ext uri="{FF2B5EF4-FFF2-40B4-BE49-F238E27FC236}">
                  <a16:creationId xmlns:a16="http://schemas.microsoft.com/office/drawing/2014/main" id="{1FF7016B-7EDE-4198-882B-EA031C05E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43600" cy="4555490"/>
            </a:xfrm>
            <a:prstGeom prst="rect">
              <a:avLst/>
            </a:prstGeom>
            <a:ln>
              <a:solidFill>
                <a:sysClr val="windowText" lastClr="000000"/>
              </a:solidFill>
            </a:ln>
          </p:spPr>
        </p:pic>
        <p:pic>
          <p:nvPicPr>
            <p:cNvPr id="10" name="Picture 434">
              <a:extLst>
                <a:ext uri="{FF2B5EF4-FFF2-40B4-BE49-F238E27FC236}">
                  <a16:creationId xmlns:a16="http://schemas.microsoft.com/office/drawing/2014/main" id="{AA5052A1-3CDA-4115-8914-DCF58748930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550" y="1238250"/>
              <a:ext cx="196850" cy="197485"/>
            </a:xfrm>
            <a:prstGeom prst="rect">
              <a:avLst/>
            </a:prstGeom>
          </p:spPr>
        </p:pic>
        <p:sp>
          <p:nvSpPr>
            <p:cNvPr id="11" name="Arrow: Right 436">
              <a:extLst>
                <a:ext uri="{FF2B5EF4-FFF2-40B4-BE49-F238E27FC236}">
                  <a16:creationId xmlns:a16="http://schemas.microsoft.com/office/drawing/2014/main" id="{CC6840B2-6251-459E-8863-D381BA95ECAD}"/>
                </a:ext>
              </a:extLst>
            </p:cNvPr>
            <p:cNvSpPr/>
            <p:nvPr/>
          </p:nvSpPr>
          <p:spPr>
            <a:xfrm>
              <a:off x="1438275" y="1533525"/>
              <a:ext cx="1498600" cy="127000"/>
            </a:xfrm>
            <a:prstGeom prst="rightArrow">
              <a:avLst/>
            </a:prstGeom>
            <a:solidFill>
              <a:srgbClr val="E721BD"/>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258325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Spuštění simulace: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F7196827-F8C0-4EE2-B8BF-B5CBFDDFA351}"/>
              </a:ext>
            </a:extLst>
          </p:cNvPr>
          <p:cNvPicPr>
            <a:picLocks noGrp="1" noChangeAspect="1"/>
          </p:cNvPicPr>
          <p:nvPr>
            <p:ph idx="1"/>
          </p:nvPr>
        </p:nvPicPr>
        <p:blipFill>
          <a:blip r:embed="rId3"/>
          <a:stretch>
            <a:fillRect/>
          </a:stretch>
        </p:blipFill>
        <p:spPr>
          <a:xfrm>
            <a:off x="2745239" y="1955712"/>
            <a:ext cx="7155219" cy="4239047"/>
          </a:xfrm>
          <a:prstGeom prst="rect">
            <a:avLst/>
          </a:prstGeom>
        </p:spPr>
      </p:pic>
    </p:spTree>
    <p:extLst>
      <p:ext uri="{BB962C8B-B14F-4D97-AF65-F5344CB8AC3E}">
        <p14:creationId xmlns:p14="http://schemas.microsoft.com/office/powerpoint/2010/main" val="305338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Spuštění simulace: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E0C946E1-65D1-4245-90D2-8AF2856143D0}"/>
              </a:ext>
            </a:extLst>
          </p:cNvPr>
          <p:cNvSpPr>
            <a:spLocks noGrp="1"/>
          </p:cNvSpPr>
          <p:nvPr>
            <p:ph idx="1"/>
          </p:nvPr>
        </p:nvSpPr>
        <p:spPr>
          <a:xfrm>
            <a:off x="838199" y="1825625"/>
            <a:ext cx="10058400" cy="4023360"/>
          </a:xfrm>
        </p:spPr>
        <p:txBody>
          <a:bodyPr/>
          <a:lstStyle/>
          <a:p>
            <a:pPr marL="0" indent="0">
              <a:buNone/>
            </a:pPr>
            <a:r>
              <a:rPr lang="cs-CZ" dirty="0">
                <a:solidFill>
                  <a:schemeClr val="tx1"/>
                </a:solidFill>
              </a:rPr>
              <a:t>Zvolím počet jader pro výpočet simulace, RUN. </a:t>
            </a:r>
          </a:p>
        </p:txBody>
      </p:sp>
      <p:pic>
        <p:nvPicPr>
          <p:cNvPr id="3" name="Obrázek 2">
            <a:extLst>
              <a:ext uri="{FF2B5EF4-FFF2-40B4-BE49-F238E27FC236}">
                <a16:creationId xmlns:a16="http://schemas.microsoft.com/office/drawing/2014/main" id="{EE40B690-A701-4165-9737-4B6776D5ED76}"/>
              </a:ext>
            </a:extLst>
          </p:cNvPr>
          <p:cNvPicPr>
            <a:picLocks noChangeAspect="1"/>
          </p:cNvPicPr>
          <p:nvPr/>
        </p:nvPicPr>
        <p:blipFill>
          <a:blip r:embed="rId3"/>
          <a:stretch>
            <a:fillRect/>
          </a:stretch>
        </p:blipFill>
        <p:spPr>
          <a:xfrm>
            <a:off x="822503" y="2328413"/>
            <a:ext cx="6686661" cy="3826471"/>
          </a:xfrm>
          <a:prstGeom prst="rect">
            <a:avLst/>
          </a:prstGeom>
        </p:spPr>
      </p:pic>
      <p:sp>
        <p:nvSpPr>
          <p:cNvPr id="9" name="TextovéPole 8">
            <a:extLst>
              <a:ext uri="{FF2B5EF4-FFF2-40B4-BE49-F238E27FC236}">
                <a16:creationId xmlns:a16="http://schemas.microsoft.com/office/drawing/2014/main" id="{BF17741C-F610-4CE4-974C-0C8E930E2675}"/>
              </a:ext>
            </a:extLst>
          </p:cNvPr>
          <p:cNvSpPr txBox="1"/>
          <p:nvPr/>
        </p:nvSpPr>
        <p:spPr>
          <a:xfrm>
            <a:off x="7871688" y="2874906"/>
            <a:ext cx="4057540" cy="1938992"/>
          </a:xfrm>
          <a:prstGeom prst="rect">
            <a:avLst/>
          </a:prstGeom>
          <a:noFill/>
        </p:spPr>
        <p:txBody>
          <a:bodyPr wrap="square">
            <a:spAutoFit/>
          </a:bodyPr>
          <a:lstStyle/>
          <a:p>
            <a:r>
              <a:rPr lang="cs-CZ" sz="2000" dirty="0"/>
              <a:t>Na obrazovce – okno s výpočtem, pokud stiskneme křížek = simulaci zastavíme.</a:t>
            </a:r>
          </a:p>
          <a:p>
            <a:r>
              <a:rPr lang="cs-CZ" sz="2000" dirty="0"/>
              <a:t> </a:t>
            </a:r>
          </a:p>
          <a:p>
            <a:r>
              <a:rPr lang="cs-CZ" sz="2000" dirty="0"/>
              <a:t>Když simulace skončí, nebo je nějaký problém:</a:t>
            </a:r>
            <a:r>
              <a:rPr lang="cs-CZ" sz="2000" b="1" dirty="0"/>
              <a:t> PRESS ANY KEY-------</a:t>
            </a:r>
          </a:p>
        </p:txBody>
      </p:sp>
    </p:spTree>
    <p:extLst>
      <p:ext uri="{BB962C8B-B14F-4D97-AF65-F5344CB8AC3E}">
        <p14:creationId xmlns:p14="http://schemas.microsoft.com/office/powerpoint/2010/main" val="388889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Kontrolní otázky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numerické řešení ukončené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200" y="1845733"/>
            <a:ext cx="10515600" cy="4374957"/>
          </a:xfrm>
        </p:spPr>
        <p:txBody>
          <a:bodyPr>
            <a:normAutofit/>
          </a:bodyPr>
          <a:lstStyle/>
          <a:p>
            <a:r>
              <a:rPr lang="cs-CZ" dirty="0">
                <a:solidFill>
                  <a:srgbClr val="0C0C0C"/>
                </a:solidFill>
              </a:rPr>
              <a:t>1.	Vysvětlete pojem stop kritérium.</a:t>
            </a:r>
          </a:p>
          <a:p>
            <a:r>
              <a:rPr lang="cs-CZ" dirty="0">
                <a:solidFill>
                  <a:srgbClr val="0C0C0C"/>
                </a:solidFill>
              </a:rPr>
              <a:t>2.	Definujte parametr TSTOP.</a:t>
            </a:r>
          </a:p>
          <a:p>
            <a:r>
              <a:rPr lang="cs-CZ" dirty="0">
                <a:solidFill>
                  <a:srgbClr val="0C0C0C"/>
                </a:solidFill>
              </a:rPr>
              <a:t>3.	Definujte parametr DTMAX.</a:t>
            </a:r>
          </a:p>
          <a:p>
            <a:r>
              <a:rPr lang="cs-CZ" dirty="0">
                <a:solidFill>
                  <a:srgbClr val="0C0C0C"/>
                </a:solidFill>
              </a:rPr>
              <a:t>4. 	Jaké parametry lze nastavit na kartě THERMAL?</a:t>
            </a:r>
          </a:p>
          <a:p>
            <a:r>
              <a:rPr lang="cs-CZ" dirty="0">
                <a:solidFill>
                  <a:srgbClr val="0C0C0C"/>
                </a:solidFill>
              </a:rPr>
              <a:t>5. 	Pomocí kterého parametru se definuje velikost časového kroku pro zápis výsledků </a:t>
            </a:r>
            <a:r>
              <a:rPr lang="cs-CZ">
                <a:solidFill>
                  <a:srgbClr val="0C0C0C"/>
                </a:solidFill>
              </a:rPr>
              <a:t>rychlosti 	odlévání</a:t>
            </a:r>
            <a:r>
              <a:rPr lang="cs-CZ" dirty="0">
                <a:solidFill>
                  <a:srgbClr val="0C0C0C"/>
                </a:solidFill>
              </a:rPr>
              <a:t>?</a:t>
            </a:r>
          </a:p>
          <a:p>
            <a:r>
              <a:rPr lang="cs-CZ" dirty="0">
                <a:solidFill>
                  <a:srgbClr val="0C0C0C"/>
                </a:solidFill>
              </a:rPr>
              <a:t>6. 	Kterými dalšími typy výpočtů lze navázat na výpočet plnění a tuhnutí odlitku?</a:t>
            </a:r>
          </a:p>
          <a:p>
            <a:r>
              <a:rPr lang="cs-CZ" dirty="0">
                <a:solidFill>
                  <a:srgbClr val="0C0C0C"/>
                </a:solidFill>
              </a:rPr>
              <a:t>7. 	Jakým způsobem se provádí aktivace modulu pro výpočet napětí?</a:t>
            </a:r>
          </a:p>
          <a:p>
            <a:endParaRPr lang="cs-CZ" dirty="0">
              <a:solidFill>
                <a:srgbClr val="0C0C0C"/>
              </a:solidFill>
            </a:endParaRPr>
          </a:p>
          <a:p>
            <a:endParaRPr lang="cs-CZ" dirty="0">
              <a:solidFill>
                <a:srgbClr val="0C0C0C"/>
              </a:solidFill>
            </a:endParaRPr>
          </a:p>
        </p:txBody>
      </p:sp>
    </p:spTree>
    <p:extLst>
      <p:ext uri="{BB962C8B-B14F-4D97-AF65-F5344CB8AC3E}">
        <p14:creationId xmlns:p14="http://schemas.microsoft.com/office/powerpoint/2010/main" val="51269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Klíčová slova</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č.9 Vlastní numerické řešení ukončené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start simulace, simulační parametry, předdefinované parametry, stress analýza, mikro analýza, kontrola dat simulace, spuštění simulace</a:t>
            </a:r>
          </a:p>
          <a:p>
            <a:pPr marL="201168" lvl="1" indent="0">
              <a:buClr>
                <a:srgbClr val="983033"/>
              </a:buClr>
              <a:buNone/>
            </a:pPr>
            <a:endParaRPr lang="cs-CZ" sz="2000" dirty="0">
              <a:solidFill>
                <a:schemeClr val="tx1"/>
              </a:solidFill>
            </a:endParaRPr>
          </a:p>
          <a:p>
            <a:pPr marL="201168" lvl="1" indent="0">
              <a:buClr>
                <a:srgbClr val="983033"/>
              </a:buClr>
              <a:buNone/>
            </a:pPr>
            <a:r>
              <a:rPr lang="cs-CZ" sz="3700" dirty="0">
                <a:solidFill>
                  <a:schemeClr val="tx1"/>
                </a:solidFill>
                <a:latin typeface="+mj-lt"/>
              </a:rPr>
              <a:t>Cíle kapitoly</a:t>
            </a:r>
          </a:p>
          <a:p>
            <a:pPr marL="201168" lvl="1" indent="0">
              <a:buClr>
                <a:srgbClr val="983033"/>
              </a:buClr>
              <a:buNone/>
            </a:pPr>
            <a:endParaRPr lang="cs-CZ" sz="1800" dirty="0">
              <a:effectLst/>
              <a:latin typeface="Times New Roman" panose="02020603050405020304" pitchFamily="18" charset="0"/>
              <a:ea typeface="Calibri" panose="020F0502020204030204" pitchFamily="34" charset="0"/>
            </a:endParaRPr>
          </a:p>
          <a:p>
            <a:pPr marL="201168" lvl="1" indent="0">
              <a:buClr>
                <a:srgbClr val="983033"/>
              </a:buClr>
              <a:buNone/>
            </a:pPr>
            <a:r>
              <a:rPr lang="cs-CZ" sz="2000" dirty="0">
                <a:solidFill>
                  <a:schemeClr val="tx1"/>
                </a:solidFill>
                <a:effectLst/>
                <a:ea typeface="Calibri" panose="020F0502020204030204" pitchFamily="34" charset="0"/>
              </a:rPr>
              <a:t>Cílem kapitoly je dokončit přípravy na spuštění vlastní simulace zadané úlohy.</a:t>
            </a:r>
          </a:p>
        </p:txBody>
      </p:sp>
    </p:spTree>
    <p:extLst>
      <p:ext uri="{BB962C8B-B14F-4D97-AF65-F5344CB8AC3E}">
        <p14:creationId xmlns:p14="http://schemas.microsoft.com/office/powerpoint/2010/main" val="16905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numerické řešení ukončené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Poté, co byly v předcházejících kapitolách nadefinovány okrajové podmínky simulace, materiálové vlastnosti a další parametry simulovaného prostředí, je před vlastním spuštěním simulace nutné provést kontrolu těchto nastavení. Rovněž je zapotřebí nadefinovat, kolik jader procesoru se má pro výpočet použít. To závisí na licenčních podmínkách a také samozřejmě na parametrech daného počítače. Dále je třeba zvolit technologii, kterou budeme simulovat. Každá má předdefinovanou celou řadu simulačních parametrů obecné povahy, také z oblasti tepel, proudění a napětí. V našem případě zvolíme technologii gravitačního lití. Ve výkladu jsou diskutována doporučená nastavení jednotlivých parametrů. Následuje kontrola dat a finální nastavení s finálním spuštěním vlastní simulace.</a:t>
            </a:r>
          </a:p>
        </p:txBody>
      </p:sp>
    </p:spTree>
    <p:extLst>
      <p:ext uri="{BB962C8B-B14F-4D97-AF65-F5344CB8AC3E}">
        <p14:creationId xmlns:p14="http://schemas.microsoft.com/office/powerpoint/2010/main" val="80954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3 START SIMULACE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10" name="Zástupný obsah 9">
            <a:extLst>
              <a:ext uri="{FF2B5EF4-FFF2-40B4-BE49-F238E27FC236}">
                <a16:creationId xmlns:a16="http://schemas.microsoft.com/office/drawing/2014/main" id="{0BC95336-E365-4E95-818A-DEF0E266D9EA}"/>
              </a:ext>
            </a:extLst>
          </p:cNvPr>
          <p:cNvPicPr>
            <a:picLocks noGrp="1" noChangeAspect="1"/>
          </p:cNvPicPr>
          <p:nvPr>
            <p:ph idx="1"/>
          </p:nvPr>
        </p:nvPicPr>
        <p:blipFill>
          <a:blip r:embed="rId3"/>
          <a:stretch>
            <a:fillRect/>
          </a:stretch>
        </p:blipFill>
        <p:spPr>
          <a:xfrm>
            <a:off x="2638676" y="1825625"/>
            <a:ext cx="2795747" cy="4413168"/>
          </a:xfrm>
          <a:prstGeom prst="rect">
            <a:avLst/>
          </a:prstGeom>
        </p:spPr>
      </p:pic>
      <p:pic>
        <p:nvPicPr>
          <p:cNvPr id="12" name="Obrázek 11">
            <a:extLst>
              <a:ext uri="{FF2B5EF4-FFF2-40B4-BE49-F238E27FC236}">
                <a16:creationId xmlns:a16="http://schemas.microsoft.com/office/drawing/2014/main" id="{66667D00-9C67-483B-9348-3AB16A134257}"/>
              </a:ext>
            </a:extLst>
          </p:cNvPr>
          <p:cNvPicPr>
            <a:picLocks noChangeAspect="1"/>
          </p:cNvPicPr>
          <p:nvPr/>
        </p:nvPicPr>
        <p:blipFill>
          <a:blip r:embed="rId4"/>
          <a:stretch>
            <a:fillRect/>
          </a:stretch>
        </p:blipFill>
        <p:spPr>
          <a:xfrm>
            <a:off x="6757578" y="1825626"/>
            <a:ext cx="2851618" cy="4413168"/>
          </a:xfrm>
          <a:prstGeom prst="rect">
            <a:avLst/>
          </a:prstGeom>
        </p:spPr>
      </p:pic>
      <p:pic>
        <p:nvPicPr>
          <p:cNvPr id="14" name="Obrázek 13">
            <a:extLst>
              <a:ext uri="{FF2B5EF4-FFF2-40B4-BE49-F238E27FC236}">
                <a16:creationId xmlns:a16="http://schemas.microsoft.com/office/drawing/2014/main" id="{B2A29DE4-2D27-46A4-8791-52C40EBF43AA}"/>
              </a:ext>
            </a:extLst>
          </p:cNvPr>
          <p:cNvPicPr>
            <a:picLocks noChangeAspect="1"/>
          </p:cNvPicPr>
          <p:nvPr/>
        </p:nvPicPr>
        <p:blipFill>
          <a:blip r:embed="rId5"/>
          <a:stretch>
            <a:fillRect/>
          </a:stretch>
        </p:blipFill>
        <p:spPr>
          <a:xfrm>
            <a:off x="4690647" y="5815182"/>
            <a:ext cx="743776" cy="463336"/>
          </a:xfrm>
          <a:prstGeom prst="rect">
            <a:avLst/>
          </a:prstGeom>
        </p:spPr>
      </p:pic>
      <p:pic>
        <p:nvPicPr>
          <p:cNvPr id="15" name="Obrázek 14">
            <a:extLst>
              <a:ext uri="{FF2B5EF4-FFF2-40B4-BE49-F238E27FC236}">
                <a16:creationId xmlns:a16="http://schemas.microsoft.com/office/drawing/2014/main" id="{52174552-19E8-4442-B62E-101D7C69939A}"/>
              </a:ext>
            </a:extLst>
          </p:cNvPr>
          <p:cNvPicPr>
            <a:picLocks noChangeAspect="1"/>
          </p:cNvPicPr>
          <p:nvPr/>
        </p:nvPicPr>
        <p:blipFill>
          <a:blip r:embed="rId5"/>
          <a:stretch>
            <a:fillRect/>
          </a:stretch>
        </p:blipFill>
        <p:spPr>
          <a:xfrm>
            <a:off x="7178838" y="2985426"/>
            <a:ext cx="912215" cy="568265"/>
          </a:xfrm>
          <a:prstGeom prst="rect">
            <a:avLst/>
          </a:prstGeom>
        </p:spPr>
      </p:pic>
      <p:pic>
        <p:nvPicPr>
          <p:cNvPr id="16" name="Obrázek 15">
            <a:extLst>
              <a:ext uri="{FF2B5EF4-FFF2-40B4-BE49-F238E27FC236}">
                <a16:creationId xmlns:a16="http://schemas.microsoft.com/office/drawing/2014/main" id="{78A1B2EB-8AFB-45D7-91DE-DF1E3B2CFFCC}"/>
              </a:ext>
            </a:extLst>
          </p:cNvPr>
          <p:cNvPicPr>
            <a:picLocks noChangeAspect="1"/>
          </p:cNvPicPr>
          <p:nvPr/>
        </p:nvPicPr>
        <p:blipFill>
          <a:blip r:embed="rId6"/>
          <a:stretch>
            <a:fillRect/>
          </a:stretch>
        </p:blipFill>
        <p:spPr>
          <a:xfrm>
            <a:off x="7466202" y="3092477"/>
            <a:ext cx="264751" cy="250439"/>
          </a:xfrm>
          <a:prstGeom prst="rect">
            <a:avLst/>
          </a:prstGeom>
        </p:spPr>
      </p:pic>
      <p:pic>
        <p:nvPicPr>
          <p:cNvPr id="17" name="Obrázek 16">
            <a:extLst>
              <a:ext uri="{FF2B5EF4-FFF2-40B4-BE49-F238E27FC236}">
                <a16:creationId xmlns:a16="http://schemas.microsoft.com/office/drawing/2014/main" id="{584233E6-B877-42FA-AC6D-749562564D52}"/>
              </a:ext>
            </a:extLst>
          </p:cNvPr>
          <p:cNvPicPr>
            <a:picLocks noChangeAspect="1"/>
          </p:cNvPicPr>
          <p:nvPr/>
        </p:nvPicPr>
        <p:blipFill>
          <a:blip r:embed="rId7"/>
          <a:stretch>
            <a:fillRect/>
          </a:stretch>
        </p:blipFill>
        <p:spPr>
          <a:xfrm>
            <a:off x="5278582" y="4928033"/>
            <a:ext cx="1550177" cy="705884"/>
          </a:xfrm>
          <a:prstGeom prst="rect">
            <a:avLst/>
          </a:prstGeom>
        </p:spPr>
      </p:pic>
    </p:spTree>
    <p:extLst>
      <p:ext uri="{BB962C8B-B14F-4D97-AF65-F5344CB8AC3E}">
        <p14:creationId xmlns:p14="http://schemas.microsoft.com/office/powerpoint/2010/main" val="9637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3 START SIMULACE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1AD7B374-CDC9-446A-BDA7-A36717DBDBC7}"/>
              </a:ext>
            </a:extLst>
          </p:cNvPr>
          <p:cNvPicPr>
            <a:picLocks noGrp="1" noChangeAspect="1"/>
          </p:cNvPicPr>
          <p:nvPr>
            <p:ph idx="1"/>
          </p:nvPr>
        </p:nvPicPr>
        <p:blipFill>
          <a:blip r:embed="rId3"/>
          <a:stretch>
            <a:fillRect/>
          </a:stretch>
        </p:blipFill>
        <p:spPr>
          <a:xfrm>
            <a:off x="838199" y="2095094"/>
            <a:ext cx="5936674" cy="3554442"/>
          </a:xfrm>
          <a:prstGeom prst="rect">
            <a:avLst/>
          </a:prstGeom>
        </p:spPr>
      </p:pic>
      <p:pic>
        <p:nvPicPr>
          <p:cNvPr id="8" name="Obrázek 7">
            <a:extLst>
              <a:ext uri="{FF2B5EF4-FFF2-40B4-BE49-F238E27FC236}">
                <a16:creationId xmlns:a16="http://schemas.microsoft.com/office/drawing/2014/main" id="{8DF3F106-5A13-41EE-A7C2-A5A63EAA0912}"/>
              </a:ext>
            </a:extLst>
          </p:cNvPr>
          <p:cNvPicPr>
            <a:picLocks noChangeAspect="1"/>
          </p:cNvPicPr>
          <p:nvPr/>
        </p:nvPicPr>
        <p:blipFill>
          <a:blip r:embed="rId4"/>
          <a:stretch>
            <a:fillRect/>
          </a:stretch>
        </p:blipFill>
        <p:spPr>
          <a:xfrm>
            <a:off x="6774873" y="2515704"/>
            <a:ext cx="2193116" cy="2713221"/>
          </a:xfrm>
          <a:prstGeom prst="rect">
            <a:avLst/>
          </a:prstGeom>
        </p:spPr>
      </p:pic>
      <p:sp>
        <p:nvSpPr>
          <p:cNvPr id="10" name="TextovéPole 9">
            <a:extLst>
              <a:ext uri="{FF2B5EF4-FFF2-40B4-BE49-F238E27FC236}">
                <a16:creationId xmlns:a16="http://schemas.microsoft.com/office/drawing/2014/main" id="{9BE9AE16-2D36-451F-98FF-C2561379A13F}"/>
              </a:ext>
            </a:extLst>
          </p:cNvPr>
          <p:cNvSpPr txBox="1"/>
          <p:nvPr/>
        </p:nvSpPr>
        <p:spPr>
          <a:xfrm>
            <a:off x="838199" y="5854605"/>
            <a:ext cx="9826337" cy="400110"/>
          </a:xfrm>
          <a:prstGeom prst="rect">
            <a:avLst/>
          </a:prstGeom>
          <a:noFill/>
        </p:spPr>
        <p:txBody>
          <a:bodyPr wrap="square">
            <a:spAutoFit/>
          </a:bodyPr>
          <a:lstStyle/>
          <a:p>
            <a:r>
              <a:rPr lang="cs-CZ" sz="2000" b="1" dirty="0"/>
              <a:t>Zvolím technologii – </a:t>
            </a:r>
            <a:r>
              <a:rPr lang="cs-CZ" sz="2000" b="1" dirty="0" err="1"/>
              <a:t>Gravity</a:t>
            </a:r>
            <a:r>
              <a:rPr lang="cs-CZ" sz="2000" b="1" dirty="0"/>
              <a:t> </a:t>
            </a:r>
            <a:r>
              <a:rPr lang="cs-CZ" sz="2000" b="1" dirty="0" err="1"/>
              <a:t>filling</a:t>
            </a:r>
            <a:r>
              <a:rPr lang="cs-CZ" sz="2000" dirty="0"/>
              <a:t>, pro každou technologii předefinované základní hodnoty</a:t>
            </a:r>
          </a:p>
        </p:txBody>
      </p:sp>
    </p:spTree>
    <p:extLst>
      <p:ext uri="{BB962C8B-B14F-4D97-AF65-F5344CB8AC3E}">
        <p14:creationId xmlns:p14="http://schemas.microsoft.com/office/powerpoint/2010/main" val="156681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GENERAL: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C5E0099D-A475-4EE6-A163-93F637E8E702}"/>
              </a:ext>
            </a:extLst>
          </p:cNvPr>
          <p:cNvPicPr>
            <a:picLocks noGrp="1" noChangeAspect="1"/>
          </p:cNvPicPr>
          <p:nvPr>
            <p:ph idx="1"/>
          </p:nvPr>
        </p:nvPicPr>
        <p:blipFill>
          <a:blip r:embed="rId3"/>
          <a:stretch>
            <a:fillRect/>
          </a:stretch>
        </p:blipFill>
        <p:spPr>
          <a:xfrm>
            <a:off x="2940954" y="1825625"/>
            <a:ext cx="6310092" cy="4449773"/>
          </a:xfrm>
          <a:prstGeom prst="rect">
            <a:avLst/>
          </a:prstGeom>
        </p:spPr>
      </p:pic>
    </p:spTree>
    <p:extLst>
      <p:ext uri="{BB962C8B-B14F-4D97-AF65-F5344CB8AC3E}">
        <p14:creationId xmlns:p14="http://schemas.microsoft.com/office/powerpoint/2010/main" val="39323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GENERAL: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E0C946E1-65D1-4245-90D2-8AF2856143D0}"/>
              </a:ext>
            </a:extLst>
          </p:cNvPr>
          <p:cNvSpPr>
            <a:spLocks noGrp="1"/>
          </p:cNvSpPr>
          <p:nvPr>
            <p:ph idx="1"/>
          </p:nvPr>
        </p:nvSpPr>
        <p:spPr>
          <a:xfrm>
            <a:off x="838199" y="1825625"/>
            <a:ext cx="10058400" cy="4023360"/>
          </a:xfrm>
        </p:spPr>
        <p:txBody>
          <a:bodyPr/>
          <a:lstStyle/>
          <a:p>
            <a:pPr marL="0" indent="0">
              <a:buNone/>
            </a:pPr>
            <a:r>
              <a:rPr lang="cs-CZ" dirty="0">
                <a:solidFill>
                  <a:schemeClr val="tx1"/>
                </a:solidFill>
              </a:rPr>
              <a:t>Při kliknutí na parametry: v tabulce – vysvětlení daného parametru</a:t>
            </a:r>
          </a:p>
          <a:p>
            <a:pPr>
              <a:lnSpc>
                <a:spcPct val="115000"/>
              </a:lnSpc>
              <a:spcAft>
                <a:spcPts val="1000"/>
              </a:spcAft>
            </a:pPr>
            <a:r>
              <a:rPr lang="cs-CZ" b="1" dirty="0">
                <a:solidFill>
                  <a:srgbClr val="FF0000"/>
                </a:solidFill>
                <a:effectLst/>
                <a:ea typeface="Calibri" panose="020F0502020204030204" pitchFamily="34" charset="0"/>
              </a:rPr>
              <a:t>TSTOP</a:t>
            </a:r>
            <a:r>
              <a:rPr lang="cs-CZ" dirty="0">
                <a:solidFill>
                  <a:srgbClr val="FF0000"/>
                </a:solidFill>
                <a:effectLst/>
                <a:ea typeface="Calibri" panose="020F0502020204030204" pitchFamily="34" charset="0"/>
              </a:rPr>
              <a:t>:</a:t>
            </a:r>
            <a:r>
              <a:rPr lang="cs-CZ" dirty="0">
                <a:effectLst/>
                <a:ea typeface="Calibri" panose="020F0502020204030204" pitchFamily="34" charset="0"/>
              </a:rPr>
              <a:t> </a:t>
            </a:r>
            <a:r>
              <a:rPr lang="cs-CZ" dirty="0">
                <a:solidFill>
                  <a:srgbClr val="0D0D0D"/>
                </a:solidFill>
                <a:effectLst/>
                <a:ea typeface="Calibri" panose="020F0502020204030204" pitchFamily="34" charset="0"/>
              </a:rPr>
              <a:t>Ukončení výpočtu simulace, 10˚C pod teplotou solidu /najdeme v materiálové databázi, vyplní se samo/</a:t>
            </a:r>
            <a:endParaRPr lang="cs-CZ" dirty="0">
              <a:effectLst/>
              <a:ea typeface="Calibri" panose="020F0502020204030204" pitchFamily="34" charset="0"/>
            </a:endParaRPr>
          </a:p>
          <a:p>
            <a:pPr>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s-CZ" b="1" dirty="0">
                <a:solidFill>
                  <a:srgbClr val="FF0000"/>
                </a:solidFill>
                <a:effectLst/>
                <a:ea typeface="Calibri" panose="020F0502020204030204" pitchFamily="34" charset="0"/>
              </a:rPr>
              <a:t>DTMAX:</a:t>
            </a:r>
            <a:r>
              <a:rPr lang="cs-CZ" dirty="0">
                <a:effectLst/>
                <a:ea typeface="Times New Roman" panose="02020603050405020304" pitchFamily="18" charset="0"/>
              </a:rPr>
              <a:t> </a:t>
            </a:r>
            <a:r>
              <a:rPr lang="cs-CZ" dirty="0">
                <a:solidFill>
                  <a:schemeClr val="tx1"/>
                </a:solidFill>
                <a:effectLst/>
                <a:ea typeface="Times New Roman" panose="02020603050405020304" pitchFamily="18" charset="0"/>
              </a:rPr>
              <a:t>Určuje maximální velikost časového kroku – nastavení ukládání výpočtu, defaultní hodnota = </a:t>
            </a:r>
            <a:r>
              <a:rPr lang="cs-CZ" b="1" dirty="0">
                <a:solidFill>
                  <a:schemeClr val="tx1"/>
                </a:solidFill>
                <a:effectLst/>
                <a:ea typeface="Times New Roman" panose="02020603050405020304" pitchFamily="18" charset="0"/>
              </a:rPr>
              <a:t>1</a:t>
            </a:r>
            <a:r>
              <a:rPr lang="cs-CZ" dirty="0">
                <a:solidFill>
                  <a:schemeClr val="tx1"/>
                </a:solidFill>
                <a:effectLst/>
                <a:ea typeface="Times New Roman" panose="02020603050405020304" pitchFamily="18" charset="0"/>
              </a:rPr>
              <a:t>, můžeme změnit na </a:t>
            </a:r>
            <a:r>
              <a:rPr lang="cs-CZ" b="1" dirty="0">
                <a:solidFill>
                  <a:schemeClr val="tx1"/>
                </a:solidFill>
                <a:effectLst/>
                <a:ea typeface="Times New Roman" panose="02020603050405020304" pitchFamily="18" charset="0"/>
              </a:rPr>
              <a:t>0.5 = </a:t>
            </a:r>
            <a:r>
              <a:rPr lang="cs-CZ" dirty="0">
                <a:solidFill>
                  <a:schemeClr val="tx1"/>
                </a:solidFill>
                <a:effectLst/>
                <a:ea typeface="Times New Roman" panose="02020603050405020304" pitchFamily="18" charset="0"/>
              </a:rPr>
              <a:t>jemnější nastavení ukládání výsledků</a:t>
            </a:r>
            <a:endParaRPr lang="cs-CZ" dirty="0">
              <a:solidFill>
                <a:schemeClr val="tx1"/>
              </a:solidFill>
              <a:effectLst/>
              <a:ea typeface="Calibri" panose="020F0502020204030204" pitchFamily="34" charset="0"/>
            </a:endParaRPr>
          </a:p>
          <a:p>
            <a:pPr marL="0" indent="0">
              <a:buNone/>
            </a:pPr>
            <a:r>
              <a:rPr lang="cs-CZ" dirty="0">
                <a:solidFill>
                  <a:schemeClr val="tx1"/>
                </a:solidFill>
              </a:rPr>
              <a:t>Lze zadat časově: levým na symbol „šipky“ přepnu si na funkci, levým na zobrazenou „křivku“</a:t>
            </a:r>
          </a:p>
        </p:txBody>
      </p:sp>
      <p:pic>
        <p:nvPicPr>
          <p:cNvPr id="12" name="Obrázek 11">
            <a:extLst>
              <a:ext uri="{FF2B5EF4-FFF2-40B4-BE49-F238E27FC236}">
                <a16:creationId xmlns:a16="http://schemas.microsoft.com/office/drawing/2014/main" id="{849C050D-9652-4E9E-BBDD-57AD1F4CD366}"/>
              </a:ext>
            </a:extLst>
          </p:cNvPr>
          <p:cNvPicPr>
            <a:picLocks noChangeAspect="1"/>
          </p:cNvPicPr>
          <p:nvPr/>
        </p:nvPicPr>
        <p:blipFill>
          <a:blip r:embed="rId3"/>
          <a:stretch>
            <a:fillRect/>
          </a:stretch>
        </p:blipFill>
        <p:spPr>
          <a:xfrm>
            <a:off x="838199" y="5217609"/>
            <a:ext cx="9765655" cy="490463"/>
          </a:xfrm>
          <a:prstGeom prst="rect">
            <a:avLst/>
          </a:prstGeom>
        </p:spPr>
      </p:pic>
    </p:spTree>
    <p:extLst>
      <p:ext uri="{BB962C8B-B14F-4D97-AF65-F5344CB8AC3E}">
        <p14:creationId xmlns:p14="http://schemas.microsoft.com/office/powerpoint/2010/main" val="31825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GENERAL: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2EAA9E1E-1C6C-4001-BEC2-966000CC239E}"/>
              </a:ext>
            </a:extLst>
          </p:cNvPr>
          <p:cNvPicPr>
            <a:picLocks noGrp="1" noChangeAspect="1"/>
          </p:cNvPicPr>
          <p:nvPr>
            <p:ph idx="1"/>
          </p:nvPr>
        </p:nvPicPr>
        <p:blipFill>
          <a:blip r:embed="rId3"/>
          <a:stretch>
            <a:fillRect/>
          </a:stretch>
        </p:blipFill>
        <p:spPr>
          <a:xfrm>
            <a:off x="756983" y="1887970"/>
            <a:ext cx="4410762" cy="4391481"/>
          </a:xfrm>
          <a:prstGeom prst="rect">
            <a:avLst/>
          </a:prstGeom>
        </p:spPr>
      </p:pic>
      <p:pic>
        <p:nvPicPr>
          <p:cNvPr id="9" name="Obrázek 8">
            <a:extLst>
              <a:ext uri="{FF2B5EF4-FFF2-40B4-BE49-F238E27FC236}">
                <a16:creationId xmlns:a16="http://schemas.microsoft.com/office/drawing/2014/main" id="{A6BD4630-E179-4580-AA8B-7F99E665E234}"/>
              </a:ext>
            </a:extLst>
          </p:cNvPr>
          <p:cNvPicPr>
            <a:picLocks noChangeAspect="1"/>
          </p:cNvPicPr>
          <p:nvPr/>
        </p:nvPicPr>
        <p:blipFill>
          <a:blip r:embed="rId4"/>
          <a:stretch>
            <a:fillRect/>
          </a:stretch>
        </p:blipFill>
        <p:spPr>
          <a:xfrm>
            <a:off x="5395825" y="3058987"/>
            <a:ext cx="6255847" cy="1003941"/>
          </a:xfrm>
          <a:prstGeom prst="rect">
            <a:avLst/>
          </a:prstGeom>
        </p:spPr>
      </p:pic>
    </p:spTree>
    <p:extLst>
      <p:ext uri="{BB962C8B-B14F-4D97-AF65-F5344CB8AC3E}">
        <p14:creationId xmlns:p14="http://schemas.microsoft.com/office/powerpoint/2010/main" val="222164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6883" y="908795"/>
            <a:ext cx="10515600" cy="858838"/>
          </a:xfrm>
        </p:spPr>
        <p:txBody>
          <a:bodyPr/>
          <a:lstStyle/>
          <a:p>
            <a:r>
              <a:rPr lang="cs-CZ" dirty="0">
                <a:solidFill>
                  <a:schemeClr val="tx1"/>
                </a:solidFill>
              </a:rPr>
              <a:t>THERMAL: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9 Vlastní numerická řešení dosažením konvergence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12" name="Rectangle 1">
            <a:extLst>
              <a:ext uri="{FF2B5EF4-FFF2-40B4-BE49-F238E27FC236}">
                <a16:creationId xmlns:a16="http://schemas.microsoft.com/office/drawing/2014/main" id="{630352E5-3953-4F0A-ABF7-1764391D099E}"/>
              </a:ext>
            </a:extLst>
          </p:cNvPr>
          <p:cNvSpPr>
            <a:spLocks noGrp="1" noChangeArrowheads="1"/>
          </p:cNvSpPr>
          <p:nvPr>
            <p:ph idx="1"/>
          </p:nvPr>
        </p:nvSpPr>
        <p:spPr bwMode="auto">
          <a:xfrm>
            <a:off x="838199" y="2075409"/>
            <a:ext cx="4883728"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s-CZ"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rPr>
              <a:t>TFREQ: </a:t>
            </a: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Určuje interval časového kroku pro zápis teplotních dat do neformátovaného souboru výsledků.</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s-CZ" altLang="cs-CZ" b="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n-US"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cs-CZ" b="0" i="0" u="none" strike="noStrike" cap="none" normalizeH="0" baseline="0" dirty="0">
                <a:ln>
                  <a:noFill/>
                </a:ln>
                <a:solidFill>
                  <a:srgbClr val="FF0000"/>
                </a:solidFill>
                <a:effectLst/>
                <a:latin typeface="+mn-lt"/>
                <a:ea typeface="Times New Roman" panose="02020603050405020304" pitchFamily="18" charset="0"/>
                <a:cs typeface="Courier New" panose="02070309020205020404" pitchFamily="49" charset="0"/>
              </a:rPr>
              <a:t>MACROFS: </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P</a:t>
            </a:r>
            <a:r>
              <a:rPr kumimoji="0" lang="cs-CZ"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arameter</a:t>
            </a:r>
            <a:r>
              <a:rPr kumimoji="0" lang="cs-CZ"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pro výpočet </a:t>
            </a:r>
            <a:r>
              <a:rPr kumimoji="0" lang="cs-CZ"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makroporozity</a:t>
            </a:r>
            <a:r>
              <a:rPr kumimoji="0" lang="cs-CZ"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Stanovuje mezní podíl pevné látky mezi </a:t>
            </a:r>
            <a:r>
              <a:rPr kumimoji="0" lang="cs-CZ"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makroporozitou</a:t>
            </a:r>
            <a:r>
              <a:rPr kumimoji="0" lang="cs-CZ"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 tvorbou </a:t>
            </a:r>
            <a:r>
              <a:rPr kumimoji="0" lang="cs-CZ"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mikroporéznosti</a:t>
            </a:r>
            <a:r>
              <a:rPr kumimoji="0" lang="cs-CZ"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Hodnota by měla být nastavena mezi 0 a 1.</a:t>
            </a:r>
            <a:r>
              <a:rPr kumimoji="0" lang="cs-CZ" altLang="cs-CZ" b="0" i="0"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Při</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t>
            </a: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výběru</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ADVANCED – </a:t>
            </a: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možnost</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t>
            </a: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další</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t>
            </a: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definice</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 </a:t>
            </a:r>
            <a:r>
              <a:rPr kumimoji="0" lang="en-US" altLang="cs-CZ" b="0" i="0" u="none" strike="noStrike" cap="none" normalizeH="0" baseline="0" dirty="0" err="1">
                <a:ln>
                  <a:noFill/>
                </a:ln>
                <a:solidFill>
                  <a:srgbClr val="1D1B11"/>
                </a:solidFill>
                <a:effectLst/>
                <a:latin typeface="+mn-lt"/>
                <a:ea typeface="Times New Roman" panose="02020603050405020304" pitchFamily="18" charset="0"/>
                <a:cs typeface="Courier New" panose="02070309020205020404" pitchFamily="49" charset="0"/>
              </a:rPr>
              <a:t>parametrů</a:t>
            </a:r>
            <a:r>
              <a:rPr kumimoji="0" lang="en-US" altLang="cs-CZ" b="0" i="0" u="none" strike="noStrike" cap="none" normalizeH="0" baseline="0" dirty="0">
                <a:ln>
                  <a:noFill/>
                </a:ln>
                <a:solidFill>
                  <a:srgbClr val="1D1B11"/>
                </a:solidFill>
                <a:effectLst/>
                <a:latin typeface="+mn-lt"/>
                <a:ea typeface="Times New Roman" panose="02020603050405020304" pitchFamily="18" charset="0"/>
                <a:cs typeface="Courier New" panose="02070309020205020404" pitchFamily="49" charset="0"/>
              </a:rPr>
              <a:t>.</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C6D2A881-B151-458F-B844-DF41A8027607}"/>
              </a:ext>
            </a:extLst>
          </p:cNvPr>
          <p:cNvPicPr>
            <a:picLocks noChangeAspect="1"/>
          </p:cNvPicPr>
          <p:nvPr/>
        </p:nvPicPr>
        <p:blipFill>
          <a:blip r:embed="rId3"/>
          <a:stretch>
            <a:fillRect/>
          </a:stretch>
        </p:blipFill>
        <p:spPr>
          <a:xfrm>
            <a:off x="5885570" y="970315"/>
            <a:ext cx="6306430" cy="5277587"/>
          </a:xfrm>
          <a:prstGeom prst="rect">
            <a:avLst/>
          </a:prstGeom>
        </p:spPr>
      </p:pic>
    </p:spTree>
    <p:extLst>
      <p:ext uri="{BB962C8B-B14F-4D97-AF65-F5344CB8AC3E}">
        <p14:creationId xmlns:p14="http://schemas.microsoft.com/office/powerpoint/2010/main" val="1006195802"/>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2.xml><?xml version="1.0" encoding="utf-8"?>
<ds:datastoreItem xmlns:ds="http://schemas.openxmlformats.org/officeDocument/2006/customXml" ds:itemID="{F2488681-B985-4C4A-82A8-610E8CCB933C}">
  <ds:schemaRefs>
    <ds:schemaRef ds:uri="http://www.w3.org/XML/1998/namespace"/>
    <ds:schemaRef ds:uri="http://purl.org/dc/terms/"/>
    <ds:schemaRef ds:uri="http://purl.org/dc/elements/1.1/"/>
    <ds:schemaRef ds:uri="92e8b739-1662-462e-84b7-6dd21149fd20"/>
    <ds:schemaRef ds:uri="fc1905a5-cf85-4e61-9a63-331118843f1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13209</TotalTime>
  <Words>803</Words>
  <Application>Microsoft Office PowerPoint</Application>
  <PresentationFormat>Širokoúhlá obrazovka</PresentationFormat>
  <Paragraphs>79</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Times New Roman</vt:lpstr>
      <vt:lpstr>Retrospektiva</vt:lpstr>
      <vt:lpstr>Vlastní numerické řešení ukončené dosažením konvergence</vt:lpstr>
      <vt:lpstr>Klíčová slova</vt:lpstr>
      <vt:lpstr>Úvod do kapitoly</vt:lpstr>
      <vt:lpstr>3 START SIMULACE</vt:lpstr>
      <vt:lpstr>3 START SIMULACE</vt:lpstr>
      <vt:lpstr>GENERAL:</vt:lpstr>
      <vt:lpstr>GENERAL:</vt:lpstr>
      <vt:lpstr>GENERAL:</vt:lpstr>
      <vt:lpstr>THERMAL:</vt:lpstr>
      <vt:lpstr>FLOW:</vt:lpstr>
      <vt:lpstr>FLOW:</vt:lpstr>
      <vt:lpstr>STRESS: MICRO:</vt:lpstr>
      <vt:lpstr>Kontrola dat simulace:</vt:lpstr>
      <vt:lpstr>Spuštění simulace:</vt:lpstr>
      <vt:lpstr>Spuštění simulace:</vt:lpstr>
      <vt:lpstr>Kontrolní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Lucie Roučková</cp:lastModifiedBy>
  <cp:revision>604</cp:revision>
  <dcterms:created xsi:type="dcterms:W3CDTF">2020-07-13T07:37:48Z</dcterms:created>
  <dcterms:modified xsi:type="dcterms:W3CDTF">2021-03-18T13:10:57Z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