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4"/>
  </p:notesMasterIdLst>
  <p:sldIdLst>
    <p:sldId id="258" r:id="rId5"/>
    <p:sldId id="495" r:id="rId6"/>
    <p:sldId id="496" r:id="rId7"/>
    <p:sldId id="455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5" r:id="rId16"/>
    <p:sldId id="504" r:id="rId17"/>
    <p:sldId id="507" r:id="rId18"/>
    <p:sldId id="508" r:id="rId19"/>
    <p:sldId id="509" r:id="rId20"/>
    <p:sldId id="510" r:id="rId21"/>
    <p:sldId id="511" r:id="rId22"/>
    <p:sldId id="48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033"/>
    <a:srgbClr val="0C0C0C"/>
    <a:srgbClr val="343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B50A2-266A-493F-BB0E-F0AB9AAB1F59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8185-0C71-4C9A-B37D-F84DDEAB74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43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9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3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7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363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4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85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69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04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06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3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D9C6C1A-50B4-4548-951E-C90F7647C9BD}" type="datetimeFigureOut">
              <a:rPr lang="cs-CZ" smtClean="0"/>
              <a:t>15.03.2021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2340A8-754F-4D1C-B784-FC20F0A9E63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6000" dirty="0">
                <a:solidFill>
                  <a:schemeClr val="tx1"/>
                </a:solidFill>
              </a:rPr>
              <a:t>Definice vstupů, výstupů, stěn modelované oblasti a import do simulačního software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cap="none" dirty="0"/>
              <a:t>Seminář č. 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0" y="376238"/>
            <a:ext cx="39052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10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61B43457-E22B-444B-AC49-390B3638A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6599" y="2702820"/>
            <a:ext cx="6809510" cy="339130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A646242-39AA-47D4-8AD2-65800F27358C}"/>
              </a:ext>
            </a:extLst>
          </p:cNvPr>
          <p:cNvSpPr txBox="1"/>
          <p:nvPr/>
        </p:nvSpPr>
        <p:spPr>
          <a:xfrm>
            <a:off x="838199" y="179205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2 d) Přestup tepla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0FD97F5-07B2-482A-B678-7D67A3ABF4A8}"/>
              </a:ext>
            </a:extLst>
          </p:cNvPr>
          <p:cNvSpPr txBox="1"/>
          <p:nvPr/>
        </p:nvSpPr>
        <p:spPr>
          <a:xfrm>
            <a:off x="838199" y="21884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Definice: přestupu tepla z jednoho objemu do druhého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20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11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83F32A6-31FD-4702-AE59-504559B5E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70268"/>
            <a:ext cx="10058400" cy="402336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A874534-8547-4585-97B6-E4DA17F010C6}"/>
              </a:ext>
            </a:extLst>
          </p:cNvPr>
          <p:cNvSpPr txBox="1"/>
          <p:nvPr/>
        </p:nvSpPr>
        <p:spPr>
          <a:xfrm>
            <a:off x="1011381" y="1825625"/>
            <a:ext cx="791094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V záložce typ: zvolíme přestup tepla:</a:t>
            </a:r>
          </a:p>
          <a:p>
            <a:endParaRPr lang="cs-CZ" sz="2000" dirty="0"/>
          </a:p>
          <a:p>
            <a:r>
              <a:rPr lang="cs-CZ" sz="2000" b="1" dirty="0"/>
              <a:t>EQUIV</a:t>
            </a:r>
            <a:r>
              <a:rPr lang="cs-CZ" sz="2000" dirty="0"/>
              <a:t> – mezi objemy není přestup tepla / VS – Odlitek, nálitek.../</a:t>
            </a:r>
          </a:p>
          <a:p>
            <a:endParaRPr lang="cs-CZ" sz="2000" dirty="0"/>
          </a:p>
          <a:p>
            <a:r>
              <a:rPr lang="cs-CZ" sz="2000" dirty="0"/>
              <a:t>Sdílený uzel</a:t>
            </a:r>
          </a:p>
          <a:p>
            <a:r>
              <a:rPr lang="cs-CZ" sz="2000" dirty="0"/>
              <a:t>Perfektní kontakt (bez rozhraní)</a:t>
            </a:r>
          </a:p>
          <a:p>
            <a:endParaRPr lang="cs-CZ" sz="2000" dirty="0"/>
          </a:p>
          <a:p>
            <a:r>
              <a:rPr lang="cs-CZ" sz="2000" b="1" dirty="0"/>
              <a:t>COINC</a:t>
            </a:r>
            <a:r>
              <a:rPr lang="cs-CZ" sz="2000" dirty="0"/>
              <a:t> – mezi objemy je přestup tepla / forma – odlitek.../</a:t>
            </a:r>
          </a:p>
          <a:p>
            <a:endParaRPr lang="cs-CZ" sz="2000" dirty="0"/>
          </a:p>
          <a:p>
            <a:r>
              <a:rPr lang="cs-CZ" sz="2000" dirty="0"/>
              <a:t>Zarovnání kontaktních uzlů</a:t>
            </a:r>
          </a:p>
          <a:p>
            <a:r>
              <a:rPr lang="cs-CZ" sz="2000" dirty="0"/>
              <a:t>Nedokonalý kontakt (specifikujte koeficient rozhraní)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4AFAD68-44F3-4EDD-B518-A9F390F7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630" y="2862647"/>
            <a:ext cx="2967871" cy="161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3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83F32A6-31FD-4702-AE59-504559B5E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70268"/>
            <a:ext cx="10058400" cy="402336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EF05276-2F88-4109-BD9D-D51250D62EE7}"/>
              </a:ext>
            </a:extLst>
          </p:cNvPr>
          <p:cNvSpPr txBox="1"/>
          <p:nvPr/>
        </p:nvSpPr>
        <p:spPr>
          <a:xfrm>
            <a:off x="838199" y="1825625"/>
            <a:ext cx="98852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NCOINC</a:t>
            </a:r>
            <a:r>
              <a:rPr lang="cs-CZ" sz="2000" dirty="0"/>
              <a:t> – nastavení přestupu tepla </a:t>
            </a:r>
          </a:p>
          <a:p>
            <a:endParaRPr lang="cs-CZ" sz="2000" dirty="0"/>
          </a:p>
          <a:p>
            <a:r>
              <a:rPr lang="cs-CZ" sz="2000" dirty="0"/>
              <a:t>Žádné zarovnání mezi kontaktními uzly</a:t>
            </a:r>
          </a:p>
          <a:p>
            <a:r>
              <a:rPr lang="cs-CZ" sz="2000" dirty="0"/>
              <a:t>Nedokonalý kontakt (specifikujte koeficient rozhraní)</a:t>
            </a:r>
          </a:p>
          <a:p>
            <a:r>
              <a:rPr lang="cs-CZ" sz="2000" dirty="0"/>
              <a:t>Použití kontakt: píst - komora /vysokotlaké lité/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>
                <a:solidFill>
                  <a:srgbClr val="FF0000"/>
                </a:solidFill>
              </a:rPr>
              <a:t>Pravým kliknu na typ a zvolím rozhraní přestupu tepla pro každý materiál</a:t>
            </a:r>
            <a:r>
              <a:rPr lang="cs-CZ" dirty="0"/>
              <a:t>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9A80EC4-28CC-4702-936F-76E33B762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872" y="4207331"/>
            <a:ext cx="1700931" cy="2017951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93AC2E8-EA02-4AAE-9FF3-74B99429D68F}"/>
              </a:ext>
            </a:extLst>
          </p:cNvPr>
          <p:cNvSpPr txBox="1"/>
          <p:nvPr/>
        </p:nvSpPr>
        <p:spPr>
          <a:xfrm>
            <a:off x="4138832" y="520110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-	V grafickém okně se znázorňuje kontakt mezi objemy</a:t>
            </a:r>
          </a:p>
        </p:txBody>
      </p:sp>
    </p:spTree>
    <p:extLst>
      <p:ext uri="{BB962C8B-B14F-4D97-AF65-F5344CB8AC3E}">
        <p14:creationId xmlns:p14="http://schemas.microsoft.com/office/powerpoint/2010/main" val="3794767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Nadefinované hodnoty: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61077D55-7B6C-4CEC-8EED-E4ECC8BA6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2452002"/>
            <a:ext cx="6250896" cy="372574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6D9050D-3211-4910-ADB7-167624A6B953}"/>
              </a:ext>
            </a:extLst>
          </p:cNvPr>
          <p:cNvSpPr txBox="1"/>
          <p:nvPr/>
        </p:nvSpPr>
        <p:spPr>
          <a:xfrm>
            <a:off x="710435" y="1871290"/>
            <a:ext cx="80461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Pravým kliknu INTERFACE CONDITION: zvolím si hodnotu přestupu tepla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7A3B57-C6B8-488D-BADA-5555A5B65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5137875"/>
            <a:ext cx="4592783" cy="74119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9C03BB3-745B-421E-BEB3-36DD4BDE6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426690" y="4316981"/>
            <a:ext cx="391569" cy="2382984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37D122B-5279-4CDC-B74E-494224F238FD}"/>
              </a:ext>
            </a:extLst>
          </p:cNvPr>
          <p:cNvSpPr txBox="1"/>
          <p:nvPr/>
        </p:nvSpPr>
        <p:spPr>
          <a:xfrm>
            <a:off x="7757333" y="3395934"/>
            <a:ext cx="42862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HTC podmínky: zvolím databázi </a:t>
            </a:r>
          </a:p>
          <a:p>
            <a:endParaRPr lang="cs-CZ" sz="2000" dirty="0"/>
          </a:p>
          <a:p>
            <a:r>
              <a:rPr lang="cs-CZ" sz="2000" dirty="0"/>
              <a:t>Public: materiálová databáze: </a:t>
            </a:r>
          </a:p>
          <a:p>
            <a:endParaRPr lang="cs-CZ" sz="2000" dirty="0"/>
          </a:p>
          <a:p>
            <a:r>
              <a:rPr lang="cs-CZ" sz="2000" dirty="0"/>
              <a:t>User: materiálová databáze uživatele – lze </a:t>
            </a:r>
            <a:r>
              <a:rPr lang="cs-CZ" sz="2000" dirty="0" err="1"/>
              <a:t>zadefinovat</a:t>
            </a:r>
            <a:r>
              <a:rPr lang="cs-CZ" sz="2000" dirty="0"/>
              <a:t> vlastní podmínku: </a:t>
            </a:r>
          </a:p>
          <a:p>
            <a:endParaRPr lang="cs-CZ" sz="2000" dirty="0"/>
          </a:p>
          <a:p>
            <a:r>
              <a:rPr lang="cs-CZ" sz="2000" dirty="0"/>
              <a:t>Model: materiálová databáze projektu</a:t>
            </a:r>
          </a:p>
        </p:txBody>
      </p:sp>
    </p:spTree>
    <p:extLst>
      <p:ext uri="{BB962C8B-B14F-4D97-AF65-F5344CB8AC3E}">
        <p14:creationId xmlns:p14="http://schemas.microsoft.com/office/powerpoint/2010/main" val="2626771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C9A1C710-A072-491E-9F5E-1F08A7D11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3248" y="2349534"/>
            <a:ext cx="8185503" cy="367661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36C7DD5-8C47-4793-942A-DE14162EC7E5}"/>
              </a:ext>
            </a:extLst>
          </p:cNvPr>
          <p:cNvSpPr txBox="1"/>
          <p:nvPr/>
        </p:nvSpPr>
        <p:spPr>
          <a:xfrm>
            <a:off x="838199" y="1831694"/>
            <a:ext cx="87491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Definice nové podmínky: </a:t>
            </a:r>
            <a:r>
              <a:rPr lang="cs-CZ" sz="2000" i="1" dirty="0"/>
              <a:t>USER, +, vytvoření nové podmínky, změna = pastelkou</a:t>
            </a:r>
          </a:p>
        </p:txBody>
      </p:sp>
    </p:spTree>
    <p:extLst>
      <p:ext uri="{BB962C8B-B14F-4D97-AF65-F5344CB8AC3E}">
        <p14:creationId xmlns:p14="http://schemas.microsoft.com/office/powerpoint/2010/main" val="303534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855317E-4B5E-47F6-971C-CCACC7536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399" y="1787991"/>
            <a:ext cx="4481946" cy="451917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F6A3E90-74A6-4DEC-830B-C7E07A56D7DB}"/>
              </a:ext>
            </a:extLst>
          </p:cNvPr>
          <p:cNvSpPr txBox="1"/>
          <p:nvPr/>
        </p:nvSpPr>
        <p:spPr>
          <a:xfrm>
            <a:off x="838199" y="1848380"/>
            <a:ext cx="48283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Definice pomocí „křivky“: v závislosti přestup tepla/teplota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B1BC4D4-40BD-41D9-96FB-170BDD61D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987" y="3108631"/>
            <a:ext cx="262151" cy="1194920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240E125-7E72-44BF-92C2-93AB2F9E9B6F}"/>
              </a:ext>
            </a:extLst>
          </p:cNvPr>
          <p:cNvSpPr txBox="1"/>
          <p:nvPr/>
        </p:nvSpPr>
        <p:spPr>
          <a:xfrm>
            <a:off x="838199" y="4600431"/>
            <a:ext cx="609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Po zadání x, y hodnot FINISH – </a:t>
            </a:r>
            <a:r>
              <a:rPr lang="cs-CZ" sz="2000" dirty="0"/>
              <a:t>vytvoření</a:t>
            </a:r>
            <a:r>
              <a:rPr lang="cs-CZ" dirty="0"/>
              <a:t> křivky. </a:t>
            </a:r>
          </a:p>
        </p:txBody>
      </p:sp>
    </p:spTree>
    <p:extLst>
      <p:ext uri="{BB962C8B-B14F-4D97-AF65-F5344CB8AC3E}">
        <p14:creationId xmlns:p14="http://schemas.microsoft.com/office/powerpoint/2010/main" val="364774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F19900A0-46AD-488D-BCB3-5436A76C3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8176" y="3151573"/>
            <a:ext cx="7222282" cy="231443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1178C4-8661-49EF-AD9E-575BE331B8D5}"/>
              </a:ext>
            </a:extLst>
          </p:cNvPr>
          <p:cNvSpPr txBox="1"/>
          <p:nvPr/>
        </p:nvSpPr>
        <p:spPr>
          <a:xfrm>
            <a:off x="838199" y="225244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Tabulka s definicí:</a:t>
            </a:r>
          </a:p>
        </p:txBody>
      </p:sp>
    </p:spTree>
    <p:extLst>
      <p:ext uri="{BB962C8B-B14F-4D97-AF65-F5344CB8AC3E}">
        <p14:creationId xmlns:p14="http://schemas.microsoft.com/office/powerpoint/2010/main" val="2976494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83F32A6-31FD-4702-AE59-504559B5E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70268"/>
            <a:ext cx="10058400" cy="402336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2 e) Plnění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5ED52C1-8EDD-40E6-9173-12FBF4DC5681}"/>
              </a:ext>
            </a:extLst>
          </p:cNvPr>
          <p:cNvSpPr txBox="1"/>
          <p:nvPr/>
        </p:nvSpPr>
        <p:spPr>
          <a:xfrm>
            <a:off x="838199" y="2215844"/>
            <a:ext cx="9649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Definice plnění: výběr vstupní plochy kovu na vtokové jamce, jak </a:t>
            </a:r>
            <a:r>
              <a:rPr lang="cs-CZ" sz="2000" dirty="0"/>
              <a:t>funguje</a:t>
            </a:r>
            <a:r>
              <a:rPr lang="cs-CZ" dirty="0"/>
              <a:t> tvorba </a:t>
            </a:r>
            <a:r>
              <a:rPr lang="cs-CZ" dirty="0" err="1"/>
              <a:t>inletu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6B457B-AC3A-479A-8C19-A3EE7CC75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723869"/>
            <a:ext cx="549491" cy="351533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CA1BBBE-B784-464B-9EBC-275B22011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727" y="2723869"/>
            <a:ext cx="3350182" cy="194343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086434D-84C6-4F4F-A5B3-6C614BA77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045" y="2723868"/>
            <a:ext cx="3795750" cy="261013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A3318F0-6C6C-4AF1-A6F7-E31C7B338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043" y="4293030"/>
            <a:ext cx="661818" cy="54701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66078C1-9E76-4E6E-AAE4-F080C51637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199" y="4390861"/>
            <a:ext cx="457202" cy="4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06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18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6180AE94-B346-4D89-A1F5-8A964541D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8" y="1825625"/>
            <a:ext cx="5938789" cy="429808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4FE43E0-FA60-4117-B252-35E99FA8E914}"/>
              </a:ext>
            </a:extLst>
          </p:cNvPr>
          <p:cNvSpPr txBox="1"/>
          <p:nvPr/>
        </p:nvSpPr>
        <p:spPr>
          <a:xfrm>
            <a:off x="7107381" y="2731854"/>
            <a:ext cx="462741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Kliknu na pastelku, zvolím, jakým způsobem nakreslím „</a:t>
            </a:r>
            <a:r>
              <a:rPr lang="cs-CZ" sz="2000" dirty="0" err="1"/>
              <a:t>inlet</a:t>
            </a:r>
            <a:r>
              <a:rPr lang="cs-CZ" sz="2000" dirty="0"/>
              <a:t> – plochu pro vstup kovu“ </a:t>
            </a:r>
          </a:p>
          <a:p>
            <a:endParaRPr lang="cs-CZ" sz="2000" dirty="0"/>
          </a:p>
          <a:p>
            <a:r>
              <a:rPr lang="cs-CZ" sz="2000" dirty="0"/>
              <a:t>-	Kružnice, </a:t>
            </a:r>
            <a:r>
              <a:rPr lang="cs-CZ" sz="2000" dirty="0" err="1"/>
              <a:t>radius</a:t>
            </a:r>
            <a:r>
              <a:rPr lang="cs-CZ" sz="2000" dirty="0"/>
              <a:t> = 20, APPLY – CLOSE</a:t>
            </a:r>
          </a:p>
          <a:p>
            <a:r>
              <a:rPr lang="cs-CZ" sz="2000" dirty="0"/>
              <a:t>-	OK</a:t>
            </a:r>
          </a:p>
        </p:txBody>
      </p:sp>
    </p:spTree>
    <p:extLst>
      <p:ext uri="{BB962C8B-B14F-4D97-AF65-F5344CB8AC3E}">
        <p14:creationId xmlns:p14="http://schemas.microsoft.com/office/powerpoint/2010/main" val="208241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Kontrolní otázky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 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19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A697424E-60EF-4E0F-A620-60C3529C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733"/>
            <a:ext cx="10515600" cy="437495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C0C0C"/>
                </a:solidFill>
              </a:rPr>
              <a:t>1.	Vyjmenujte jednotlivé kroky nastavení simulace odlévání odlitku. </a:t>
            </a:r>
          </a:p>
          <a:p>
            <a:r>
              <a:rPr lang="cs-CZ" dirty="0">
                <a:solidFill>
                  <a:srgbClr val="0C0C0C"/>
                </a:solidFill>
              </a:rPr>
              <a:t>2.	Jaký typ technologie odlévání představuje řešená úloha?</a:t>
            </a:r>
          </a:p>
          <a:p>
            <a:r>
              <a:rPr lang="cs-CZ" dirty="0">
                <a:solidFill>
                  <a:srgbClr val="0C0C0C"/>
                </a:solidFill>
              </a:rPr>
              <a:t>3.	Jakou důležitou podmínku procesu definujeme jako první v prostředí </a:t>
            </a:r>
            <a:r>
              <a:rPr lang="cs-CZ" dirty="0" err="1">
                <a:solidFill>
                  <a:srgbClr val="0C0C0C"/>
                </a:solidFill>
              </a:rPr>
              <a:t>VisualCAST</a:t>
            </a:r>
            <a:r>
              <a:rPr lang="cs-CZ" dirty="0">
                <a:solidFill>
                  <a:srgbClr val="0C0C0C"/>
                </a:solidFill>
              </a:rPr>
              <a:t>?  </a:t>
            </a:r>
          </a:p>
          <a:p>
            <a:r>
              <a:rPr lang="cs-CZ" dirty="0">
                <a:solidFill>
                  <a:srgbClr val="0C0C0C"/>
                </a:solidFill>
              </a:rPr>
              <a:t>4.	Interface HTC – vyjmenujte 3 složky přestupu tepla.</a:t>
            </a:r>
          </a:p>
          <a:p>
            <a:r>
              <a:rPr lang="cs-CZ" dirty="0">
                <a:solidFill>
                  <a:srgbClr val="0C0C0C"/>
                </a:solidFill>
              </a:rPr>
              <a:t>5.	Jak definujeme vstup kovu do formy? </a:t>
            </a:r>
          </a:p>
          <a:p>
            <a:endParaRPr lang="cs-CZ" dirty="0">
              <a:solidFill>
                <a:srgbClr val="0C0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9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8" y="831850"/>
            <a:ext cx="10256522" cy="8445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Klíčová slova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č.7 Definice vstupů, výstupů, stěn modelování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2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673" y="1845734"/>
            <a:ext cx="10370128" cy="402336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VISUAL – CAST, WORKFLOW, gravitace, definice objemů, solidifikace, přestup tepla, plnění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dirty="0">
              <a:solidFill>
                <a:schemeClr val="tx1"/>
              </a:solidFill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3700" dirty="0">
                <a:solidFill>
                  <a:schemeClr val="tx1"/>
                </a:solidFill>
                <a:latin typeface="+mj-lt"/>
              </a:rPr>
              <a:t>Cíle kapitoly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Cílem kapitoly je zahájit práce související s přípravou spuštění vlastní simulace procesu lití sestavy, které síť byla vygenerována v předchozím kroku.</a:t>
            </a:r>
          </a:p>
          <a:p>
            <a:pPr marL="201168" lvl="1" indent="0">
              <a:buClr>
                <a:srgbClr val="983033"/>
              </a:buClr>
              <a:buNone/>
            </a:pP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7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8" y="831850"/>
            <a:ext cx="10256522" cy="844550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</a:rPr>
              <a:t>Úvod do kapitoly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3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673" y="1845734"/>
            <a:ext cx="10370128" cy="4023360"/>
          </a:xfrm>
        </p:spPr>
        <p:txBody>
          <a:bodyPr>
            <a:normAutofit/>
          </a:bodyPr>
          <a:lstStyle/>
          <a:p>
            <a:pPr marL="201168" lvl="1" indent="0">
              <a:buClr>
                <a:srgbClr val="983033"/>
              </a:buClr>
              <a:buNone/>
            </a:pPr>
            <a:r>
              <a:rPr lang="cs-CZ" sz="2000" dirty="0">
                <a:solidFill>
                  <a:schemeClr val="tx1"/>
                </a:solidFill>
              </a:rPr>
              <a:t>Vytvořenou síť licí sestavy importujeme (otevřeme) v prostředí Visual – Cast, ve kterém začneme definovat simulační úlohu jako takovou. Budeme postupovat podle přehledně nastaveného </a:t>
            </a:r>
            <a:r>
              <a:rPr lang="cs-CZ" sz="2000" dirty="0" err="1">
                <a:solidFill>
                  <a:schemeClr val="tx1"/>
                </a:solidFill>
              </a:rPr>
              <a:t>Work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Flow</a:t>
            </a:r>
            <a:r>
              <a:rPr lang="cs-CZ" sz="2000" dirty="0">
                <a:solidFill>
                  <a:schemeClr val="tx1"/>
                </a:solidFill>
              </a:rPr>
              <a:t>. Zvolíme typ procesů, které chceme simulovat (plnění, tuhnutí). Upřesním parametry gravitace, její směr. Bude definován typ jednotlivých objemů, typy materiálů v jednotlivých objemech. Nastaveny budou vstupní parametry související také s procesem vlastního tuhnutí (</a:t>
            </a:r>
            <a:r>
              <a:rPr lang="cs-CZ" sz="2000" dirty="0" err="1">
                <a:solidFill>
                  <a:schemeClr val="tx1"/>
                </a:solidFill>
              </a:rPr>
              <a:t>solidifikací</a:t>
            </a:r>
            <a:r>
              <a:rPr lang="cs-CZ" sz="2000" dirty="0">
                <a:solidFill>
                  <a:schemeClr val="tx1"/>
                </a:solidFill>
              </a:rPr>
              <a:t>). Především se bude jednat o teploty kovu, okolí, formy a filtru. V této kapitole bude rovněž zaměřena pozornost na správné nastavení charakteru přestupu tepla. Bude představena práce s materiálovou databází. Definována bude rovněž oblast plnění a charakter plnění.</a:t>
            </a:r>
          </a:p>
        </p:txBody>
      </p:sp>
    </p:spTree>
    <p:extLst>
      <p:ext uri="{BB962C8B-B14F-4D97-AF65-F5344CB8AC3E}">
        <p14:creationId xmlns:p14="http://schemas.microsoft.com/office/powerpoint/2010/main" val="80954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4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E0C946E1-65D1-4245-90D2-8AF285614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58400" cy="402336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WORKFLOW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927BE9-33CA-49D3-8618-57AE406AD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301487"/>
            <a:ext cx="4620492" cy="57252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87982C6-AA19-4E84-B1B8-561E5A3B9473}"/>
              </a:ext>
            </a:extLst>
          </p:cNvPr>
          <p:cNvSpPr txBox="1"/>
          <p:nvPr/>
        </p:nvSpPr>
        <p:spPr>
          <a:xfrm>
            <a:off x="838198" y="3115476"/>
            <a:ext cx="6975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Panel nástrojů: záložka Workflow „nastavení procesu simulace“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B44B83B-A2EB-4677-85D0-E20CF6587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7" y="3650523"/>
            <a:ext cx="2348347" cy="243468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EA51D04-F4E7-4AD7-AF98-86B9D612B84B}"/>
              </a:ext>
            </a:extLst>
          </p:cNvPr>
          <p:cNvSpPr txBox="1"/>
          <p:nvPr/>
        </p:nvSpPr>
        <p:spPr>
          <a:xfrm>
            <a:off x="3435927" y="448227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-	Zvolím technologii – Gravitační lití</a:t>
            </a:r>
          </a:p>
          <a:p>
            <a:r>
              <a:rPr lang="cs-CZ" sz="2000" dirty="0"/>
              <a:t>-	Po spuštění se změní strom: </a:t>
            </a:r>
            <a:r>
              <a:rPr lang="cs-CZ" sz="2000" b="1" dirty="0"/>
              <a:t>1) Nahrání projektu</a:t>
            </a:r>
          </a:p>
        </p:txBody>
      </p:sp>
    </p:spTree>
    <p:extLst>
      <p:ext uri="{BB962C8B-B14F-4D97-AF65-F5344CB8AC3E}">
        <p14:creationId xmlns:p14="http://schemas.microsoft.com/office/powerpoint/2010/main" val="96370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5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AD58D993-7707-4BBA-8B9A-7B380B968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9174" y="1825625"/>
            <a:ext cx="3136244" cy="443511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31FB3EE-677A-4B08-9D9C-7CA8C5FB27FD}"/>
              </a:ext>
            </a:extLst>
          </p:cNvPr>
          <p:cNvSpPr txBox="1"/>
          <p:nvPr/>
        </p:nvSpPr>
        <p:spPr>
          <a:xfrm>
            <a:off x="4460470" y="326044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2 – nastavení okrajových podmínek</a:t>
            </a:r>
          </a:p>
          <a:p>
            <a:r>
              <a:rPr lang="cs-CZ" sz="2000" dirty="0"/>
              <a:t>-	Zaškrtnu, co bude simulace řešit /plnění, tuhnutí.../</a:t>
            </a:r>
          </a:p>
        </p:txBody>
      </p:sp>
    </p:spTree>
    <p:extLst>
      <p:ext uri="{BB962C8B-B14F-4D97-AF65-F5344CB8AC3E}">
        <p14:creationId xmlns:p14="http://schemas.microsoft.com/office/powerpoint/2010/main" val="378330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6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C753128-485D-4D4C-9CDC-AD51823E5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2  a) Gravitace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683A618-1869-46AC-B35E-40A8D86C8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458260"/>
            <a:ext cx="3959629" cy="370156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3C7935C-AF2D-4B0B-89B8-FDADF167E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341" y="2300047"/>
            <a:ext cx="3010401" cy="328914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373C8F5-1CEC-45B9-8790-60ED916EC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97" y="5666712"/>
            <a:ext cx="4862703" cy="46540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C10B0C83-787B-40C6-8913-F2DDF2472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0628" y="4796917"/>
            <a:ext cx="602353" cy="5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2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7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83F32A6-31FD-4702-AE59-504559B5E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70268"/>
            <a:ext cx="10058400" cy="402336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2  b) Definice objemů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CDEC9C0-7803-4025-8153-B9D67B0F1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671" y="1994095"/>
            <a:ext cx="2660820" cy="40930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707680F-28FC-481E-8C37-48BEB3668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491" y="2311977"/>
            <a:ext cx="2660819" cy="364399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B39D525-5AC7-466D-A13D-02B825569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399" y="3924631"/>
            <a:ext cx="658092" cy="2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5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8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83F32A6-31FD-4702-AE59-504559B5E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70268"/>
            <a:ext cx="10058400" cy="40233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2) Definice objemů: materiálů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BAE5F41-75B3-4825-83DB-563C1EBAF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414" y="2422569"/>
            <a:ext cx="4528841" cy="385354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6A41720-C3E5-46A0-98BC-C6D661365DD6}"/>
              </a:ext>
            </a:extLst>
          </p:cNvPr>
          <p:cNvSpPr txBox="1"/>
          <p:nvPr/>
        </p:nvSpPr>
        <p:spPr>
          <a:xfrm>
            <a:off x="5506656" y="1686266"/>
            <a:ext cx="49606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-	Vyberu typ – </a:t>
            </a:r>
            <a:r>
              <a:rPr lang="cs-CZ" sz="2000" dirty="0" err="1"/>
              <a:t>mold</a:t>
            </a:r>
            <a:r>
              <a:rPr lang="cs-CZ" sz="2000" dirty="0"/>
              <a:t>, </a:t>
            </a:r>
            <a:r>
              <a:rPr lang="cs-CZ" sz="2000" dirty="0" err="1"/>
              <a:t>alloy</a:t>
            </a:r>
            <a:r>
              <a:rPr lang="cs-CZ" sz="2000" dirty="0"/>
              <a:t>...</a:t>
            </a:r>
          </a:p>
          <a:p>
            <a:r>
              <a:rPr lang="cs-CZ" sz="2000" dirty="0"/>
              <a:t>-	Kliknu na </a:t>
            </a:r>
            <a:r>
              <a:rPr lang="cs-CZ" sz="2000" b="1" dirty="0" err="1"/>
              <a:t>Volume</a:t>
            </a:r>
            <a:r>
              <a:rPr lang="cs-CZ" sz="2000" dirty="0"/>
              <a:t> </a:t>
            </a:r>
          </a:p>
          <a:p>
            <a:r>
              <a:rPr lang="cs-CZ" sz="2000" dirty="0"/>
              <a:t>-	V grafickém okně vyberu objem: levým 	kliknu, potvrdím 	prostředním</a:t>
            </a:r>
          </a:p>
          <a:p>
            <a:r>
              <a:rPr lang="cs-CZ" sz="2000" dirty="0"/>
              <a:t>-	Zvolím kategorii a materiál objemu</a:t>
            </a:r>
          </a:p>
          <a:p>
            <a:r>
              <a:rPr lang="cs-CZ" sz="2000" dirty="0"/>
              <a:t>-	Dám +</a:t>
            </a:r>
          </a:p>
          <a:p>
            <a:r>
              <a:rPr lang="cs-CZ" sz="2000" dirty="0"/>
              <a:t>-	V okně se zobrazí definovaný materiál</a:t>
            </a:r>
          </a:p>
          <a:p>
            <a:r>
              <a:rPr lang="cs-CZ" sz="2000" dirty="0"/>
              <a:t>-	Takto zvolím všechny materiály, které se 	po definici “schovají”</a:t>
            </a:r>
          </a:p>
        </p:txBody>
      </p:sp>
    </p:spTree>
    <p:extLst>
      <p:ext uri="{BB962C8B-B14F-4D97-AF65-F5344CB8AC3E}">
        <p14:creationId xmlns:p14="http://schemas.microsoft.com/office/powerpoint/2010/main" val="30180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31850"/>
            <a:ext cx="10515600" cy="858838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Visual – Cast 14.5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38199" y="6459784"/>
            <a:ext cx="7918343" cy="365125"/>
          </a:xfrm>
        </p:spPr>
        <p:txBody>
          <a:bodyPr/>
          <a:lstStyle/>
          <a:p>
            <a:pPr algn="l"/>
            <a:r>
              <a:rPr lang="cs-CZ" sz="1400" i="1" cap="none" dirty="0"/>
              <a:t>Seminář č. 7 Definice vstupů, výstupů, stěn modelované oblasti a import do simulačního software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340A8-754F-4D1C-B784-FC20F0A9E635}" type="slidenum">
              <a:rPr lang="cs-CZ" smtClean="0"/>
              <a:t>9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7" y="230188"/>
            <a:ext cx="3905250" cy="466725"/>
          </a:xfrm>
          <a:prstGeom prst="rect">
            <a:avLst/>
          </a:prstGeom>
        </p:spPr>
      </p:pic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7B06457B-EC9B-4992-B49F-2878FF37E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3266" y="1914624"/>
            <a:ext cx="6511898" cy="446145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DF77B90-A233-4D97-A7B7-DE75DC651006}"/>
              </a:ext>
            </a:extLst>
          </p:cNvPr>
          <p:cNvSpPr txBox="1"/>
          <p:nvPr/>
        </p:nvSpPr>
        <p:spPr>
          <a:xfrm>
            <a:off x="983673" y="187007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2 c)  Solidifikace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72F85B0-4C1A-455C-9DD7-A79D7016A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2505339"/>
            <a:ext cx="616359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44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7">
      <a:dk1>
        <a:srgbClr val="0C0C0C"/>
      </a:dk1>
      <a:lt1>
        <a:sysClr val="window" lastClr="FFFFFF"/>
      </a:lt1>
      <a:dk2>
        <a:srgbClr val="983033"/>
      </a:dk2>
      <a:lt2>
        <a:srgbClr val="CCDDEA"/>
      </a:lt2>
      <a:accent1>
        <a:srgbClr val="E48312"/>
      </a:accent1>
      <a:accent2>
        <a:srgbClr val="983033"/>
      </a:accent2>
      <a:accent3>
        <a:srgbClr val="865640"/>
      </a:accent3>
      <a:accent4>
        <a:srgbClr val="983033"/>
      </a:accent4>
      <a:accent5>
        <a:srgbClr val="C2BC80"/>
      </a:accent5>
      <a:accent6>
        <a:srgbClr val="983033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293B7189D2E345B6A5818BD11F69CE" ma:contentTypeVersion="13" ma:contentTypeDescription="Vytvoří nový dokument" ma:contentTypeScope="" ma:versionID="1ec421ab1a4498fe0d60433be41bd957">
  <xsd:schema xmlns:xsd="http://www.w3.org/2001/XMLSchema" xmlns:xs="http://www.w3.org/2001/XMLSchema" xmlns:p="http://schemas.microsoft.com/office/2006/metadata/properties" xmlns:ns3="92e8b739-1662-462e-84b7-6dd21149fd20" xmlns:ns4="fc1905a5-cf85-4e61-9a63-331118843f16" targetNamespace="http://schemas.microsoft.com/office/2006/metadata/properties" ma:root="true" ma:fieldsID="108e30d6dcd8e39fdde145644bc1f199" ns3:_="" ns4:_="">
    <xsd:import namespace="92e8b739-1662-462e-84b7-6dd21149fd20"/>
    <xsd:import namespace="fc1905a5-cf85-4e61-9a63-331118843f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8b739-1662-462e-84b7-6dd21149fd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905a5-cf85-4e61-9a63-331118843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A3382E-40D3-48F0-B427-5E1FA1405C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4B5E6B-4DFA-4D5F-AAD4-B95D71E7E4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8b739-1662-462e-84b7-6dd21149fd20"/>
    <ds:schemaRef ds:uri="fc1905a5-cf85-4e61-9a63-331118843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488681-B985-4C4A-82A8-610E8CCB933C}">
  <ds:schemaRefs>
    <ds:schemaRef ds:uri="http://www.w3.org/XML/1998/namespace"/>
    <ds:schemaRef ds:uri="http://purl.org/dc/terms/"/>
    <ds:schemaRef ds:uri="http://purl.org/dc/elements/1.1/"/>
    <ds:schemaRef ds:uri="92e8b739-1662-462e-84b7-6dd21149fd20"/>
    <ds:schemaRef ds:uri="fc1905a5-cf85-4e61-9a63-331118843f16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12941</TotalTime>
  <Words>998</Words>
  <Application>Microsoft Office PowerPoint</Application>
  <PresentationFormat>Širokoúhlá obrazovka</PresentationFormat>
  <Paragraphs>126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Times New Roman</vt:lpstr>
      <vt:lpstr>Retrospektiva</vt:lpstr>
      <vt:lpstr>Definice vstupů, výstupů, stěn modelované oblasti a import do simulačního software</vt:lpstr>
      <vt:lpstr>Klíčová slova</vt:lpstr>
      <vt:lpstr>Úvod do kapitoly</vt:lpstr>
      <vt:lpstr>Visual – Cast 14.5</vt:lpstr>
      <vt:lpstr>Visual – Cast 14.5</vt:lpstr>
      <vt:lpstr>Visual – Cast 14.5</vt:lpstr>
      <vt:lpstr>Visual – Cast 14.5</vt:lpstr>
      <vt:lpstr>Visual – Cast 14.5</vt:lpstr>
      <vt:lpstr>Visual – Cast 14.5</vt:lpstr>
      <vt:lpstr>Visual – Cast 14.5</vt:lpstr>
      <vt:lpstr>Visual – Cast 14.5</vt:lpstr>
      <vt:lpstr>Visual – Cast 14.5</vt:lpstr>
      <vt:lpstr>Nadefinované hodnoty:</vt:lpstr>
      <vt:lpstr>Visual – Cast 14.5</vt:lpstr>
      <vt:lpstr>Visual – Cast 14.5</vt:lpstr>
      <vt:lpstr>Visual – Cast 14.5</vt:lpstr>
      <vt:lpstr>Visual – Cast 14.5</vt:lpstr>
      <vt:lpstr>Visual – Cast 14.5</vt:lpstr>
      <vt:lpstr>Kontrolní otázky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Nová Jana</dc:creator>
  <cp:lastModifiedBy>Lucie Roučková</cp:lastModifiedBy>
  <cp:revision>589</cp:revision>
  <dcterms:created xsi:type="dcterms:W3CDTF">2020-07-13T07:37:48Z</dcterms:created>
  <dcterms:modified xsi:type="dcterms:W3CDTF">2021-03-15T13:54:18Z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0x010100E5293B7189D2E345B6A5818BD11F69CE</vt:lpwstr>
  </property>
</Properties>
</file>