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sldIdLst>
    <p:sldId id="258" r:id="rId5"/>
    <p:sldId id="495" r:id="rId6"/>
    <p:sldId id="496" r:id="rId7"/>
    <p:sldId id="527" r:id="rId8"/>
    <p:sldId id="455"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6" r:id="rId28"/>
    <p:sldId id="548" r:id="rId29"/>
    <p:sldId id="547" r:id="rId30"/>
    <p:sldId id="549" r:id="rId31"/>
    <p:sldId id="551" r:id="rId32"/>
    <p:sldId id="48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3033"/>
    <a:srgbClr val="0C0C0C"/>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5" autoAdjust="0"/>
    <p:restoredTop sz="94660"/>
  </p:normalViewPr>
  <p:slideViewPr>
    <p:cSldViewPr snapToGrid="0">
      <p:cViewPr varScale="1">
        <p:scale>
          <a:sx n="69" d="100"/>
          <a:sy n="69"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11.03.2021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11.03.2021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11.03.2021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11.03.2021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11.03.2021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11.03.2021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6000" dirty="0">
                <a:solidFill>
                  <a:schemeClr val="tx1"/>
                </a:solidFill>
              </a:rPr>
              <a:t>Výběr konkrétní úlohy, její definování a zahájení tvorby geometrie v CAD prostředí</a:t>
            </a:r>
          </a:p>
        </p:txBody>
      </p:sp>
      <p:sp>
        <p:nvSpPr>
          <p:cNvPr id="3" name="Zástupný symbol pro text 2"/>
          <p:cNvSpPr>
            <a:spLocks noGrp="1"/>
          </p:cNvSpPr>
          <p:nvPr>
            <p:ph type="body" idx="1"/>
          </p:nvPr>
        </p:nvSpPr>
        <p:spPr/>
        <p:txBody>
          <a:bodyPr>
            <a:normAutofit/>
          </a:bodyPr>
          <a:lstStyle/>
          <a:p>
            <a:pPr algn="ctr"/>
            <a:r>
              <a:rPr lang="cs-CZ" sz="3200" cap="none" dirty="0"/>
              <a:t>Seminář č. 4</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21" name="Zástupný obsah 20">
            <a:extLst>
              <a:ext uri="{FF2B5EF4-FFF2-40B4-BE49-F238E27FC236}">
                <a16:creationId xmlns:a16="http://schemas.microsoft.com/office/drawing/2014/main" id="{FEEC6AC5-7F73-4B6F-96F5-744D32D2F221}"/>
              </a:ext>
            </a:extLst>
          </p:cNvPr>
          <p:cNvPicPr>
            <a:picLocks noGrp="1"/>
          </p:cNvPicPr>
          <p:nvPr>
            <p:ph idx="1"/>
          </p:nvPr>
        </p:nvPicPr>
        <p:blipFill rotWithShape="1">
          <a:blip r:embed="rId3"/>
          <a:srcRect b="1946"/>
          <a:stretch/>
        </p:blipFill>
        <p:spPr bwMode="auto">
          <a:xfrm>
            <a:off x="2813482" y="1825625"/>
            <a:ext cx="7086975" cy="4464339"/>
          </a:xfrm>
          <a:prstGeom prst="rect">
            <a:avLst/>
          </a:prstGeom>
          <a:ln>
            <a:solidFill>
              <a:schemeClr val="tx1">
                <a:lumMod val="95000"/>
                <a:lumOff val="5000"/>
              </a:schemeClr>
            </a:solidFill>
          </a:ln>
          <a:extLst>
            <a:ext uri="{53640926-AAD7-44D8-BBD7-CCE9431645EC}">
              <a14:shadowObscured xmlns:a14="http://schemas.microsoft.com/office/drawing/2010/main"/>
            </a:ext>
          </a:extLst>
        </p:spPr>
      </p:pic>
      <p:sp>
        <p:nvSpPr>
          <p:cNvPr id="8" name="TextovéPole 7">
            <a:extLst>
              <a:ext uri="{FF2B5EF4-FFF2-40B4-BE49-F238E27FC236}">
                <a16:creationId xmlns:a16="http://schemas.microsoft.com/office/drawing/2014/main" id="{6EEB6C64-708A-44DF-80ED-EC8D5B926120}"/>
              </a:ext>
            </a:extLst>
          </p:cNvPr>
          <p:cNvSpPr txBox="1"/>
          <p:nvPr/>
        </p:nvSpPr>
        <p:spPr>
          <a:xfrm>
            <a:off x="313248" y="2826327"/>
            <a:ext cx="2249844" cy="707886"/>
          </a:xfrm>
          <a:prstGeom prst="rect">
            <a:avLst/>
          </a:prstGeom>
          <a:noFill/>
        </p:spPr>
        <p:txBody>
          <a:bodyPr wrap="square" rtlCol="0">
            <a:spAutoFit/>
          </a:bodyPr>
          <a:lstStyle/>
          <a:p>
            <a:r>
              <a:rPr lang="cs-CZ" sz="2000" b="1"/>
              <a:t>Klávesové zkratky, posuv myší</a:t>
            </a:r>
            <a:endParaRPr lang="cs-CZ" sz="2000" b="1" dirty="0"/>
          </a:p>
        </p:txBody>
      </p:sp>
    </p:spTree>
    <p:extLst>
      <p:ext uri="{BB962C8B-B14F-4D97-AF65-F5344CB8AC3E}">
        <p14:creationId xmlns:p14="http://schemas.microsoft.com/office/powerpoint/2010/main" val="413390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9" name="Zástupný obsah 8">
            <a:extLst>
              <a:ext uri="{FF2B5EF4-FFF2-40B4-BE49-F238E27FC236}">
                <a16:creationId xmlns:a16="http://schemas.microsoft.com/office/drawing/2014/main" id="{1506D253-1F33-4BF1-84D4-438BBE8C0282}"/>
              </a:ext>
            </a:extLst>
          </p:cNvPr>
          <p:cNvPicPr>
            <a:picLocks noGrp="1" noChangeAspect="1"/>
          </p:cNvPicPr>
          <p:nvPr>
            <p:ph idx="1"/>
          </p:nvPr>
        </p:nvPicPr>
        <p:blipFill>
          <a:blip r:embed="rId3"/>
          <a:stretch>
            <a:fillRect/>
          </a:stretch>
        </p:blipFill>
        <p:spPr>
          <a:xfrm>
            <a:off x="636739" y="2182264"/>
            <a:ext cx="8119803" cy="1058337"/>
          </a:xfrm>
          <a:prstGeom prst="rect">
            <a:avLst/>
          </a:prstGeom>
        </p:spPr>
      </p:pic>
      <p:sp>
        <p:nvSpPr>
          <p:cNvPr id="10" name="TextovéPole 9">
            <a:extLst>
              <a:ext uri="{FF2B5EF4-FFF2-40B4-BE49-F238E27FC236}">
                <a16:creationId xmlns:a16="http://schemas.microsoft.com/office/drawing/2014/main" id="{66048A76-7E31-40D6-B303-99AC7C148A8F}"/>
              </a:ext>
            </a:extLst>
          </p:cNvPr>
          <p:cNvSpPr txBox="1"/>
          <p:nvPr/>
        </p:nvSpPr>
        <p:spPr>
          <a:xfrm>
            <a:off x="762653" y="1784091"/>
            <a:ext cx="3688533" cy="400110"/>
          </a:xfrm>
          <a:prstGeom prst="rect">
            <a:avLst/>
          </a:prstGeom>
          <a:noFill/>
        </p:spPr>
        <p:txBody>
          <a:bodyPr wrap="square" rtlCol="0">
            <a:spAutoFit/>
          </a:bodyPr>
          <a:lstStyle/>
          <a:p>
            <a:r>
              <a:rPr lang="cs-CZ" sz="2000" b="1" dirty="0"/>
              <a:t>Panel nástrojů  - SELECTION:</a:t>
            </a:r>
          </a:p>
        </p:txBody>
      </p:sp>
      <p:sp>
        <p:nvSpPr>
          <p:cNvPr id="11" name="TextovéPole 10">
            <a:extLst>
              <a:ext uri="{FF2B5EF4-FFF2-40B4-BE49-F238E27FC236}">
                <a16:creationId xmlns:a16="http://schemas.microsoft.com/office/drawing/2014/main" id="{6A327DCC-91F7-4930-8A26-FBC3E6EDDB88}"/>
              </a:ext>
            </a:extLst>
          </p:cNvPr>
          <p:cNvSpPr txBox="1"/>
          <p:nvPr/>
        </p:nvSpPr>
        <p:spPr>
          <a:xfrm>
            <a:off x="636739" y="3429000"/>
            <a:ext cx="7918343" cy="400110"/>
          </a:xfrm>
          <a:prstGeom prst="rect">
            <a:avLst/>
          </a:prstGeom>
          <a:noFill/>
        </p:spPr>
        <p:txBody>
          <a:bodyPr wrap="square" rtlCol="0">
            <a:spAutoFit/>
          </a:bodyPr>
          <a:lstStyle/>
          <a:p>
            <a:r>
              <a:rPr lang="cs-CZ" sz="2000" dirty="0"/>
              <a:t>Vybrání entit: vyberu co chci zobrazit, např. plochu, kliknu na danou oblast </a:t>
            </a:r>
          </a:p>
        </p:txBody>
      </p:sp>
      <p:pic>
        <p:nvPicPr>
          <p:cNvPr id="12" name="Obrázek 11">
            <a:extLst>
              <a:ext uri="{FF2B5EF4-FFF2-40B4-BE49-F238E27FC236}">
                <a16:creationId xmlns:a16="http://schemas.microsoft.com/office/drawing/2014/main" id="{AB7F8276-E2A9-4E88-928E-63F6626ECB6D}"/>
              </a:ext>
            </a:extLst>
          </p:cNvPr>
          <p:cNvPicPr>
            <a:picLocks noChangeAspect="1"/>
          </p:cNvPicPr>
          <p:nvPr/>
        </p:nvPicPr>
        <p:blipFill>
          <a:blip r:embed="rId4"/>
          <a:stretch>
            <a:fillRect/>
          </a:stretch>
        </p:blipFill>
        <p:spPr>
          <a:xfrm>
            <a:off x="8756542" y="3269442"/>
            <a:ext cx="3020180" cy="450655"/>
          </a:xfrm>
          <a:prstGeom prst="rect">
            <a:avLst/>
          </a:prstGeom>
        </p:spPr>
      </p:pic>
      <p:pic>
        <p:nvPicPr>
          <p:cNvPr id="13" name="Obrázek 12">
            <a:extLst>
              <a:ext uri="{FF2B5EF4-FFF2-40B4-BE49-F238E27FC236}">
                <a16:creationId xmlns:a16="http://schemas.microsoft.com/office/drawing/2014/main" id="{BB7529C9-AFB1-4E2C-95AB-E5924E7034B7}"/>
              </a:ext>
            </a:extLst>
          </p:cNvPr>
          <p:cNvPicPr>
            <a:picLocks noChangeAspect="1"/>
          </p:cNvPicPr>
          <p:nvPr/>
        </p:nvPicPr>
        <p:blipFill>
          <a:blip r:embed="rId5"/>
          <a:stretch>
            <a:fillRect/>
          </a:stretch>
        </p:blipFill>
        <p:spPr>
          <a:xfrm>
            <a:off x="8207830" y="4429732"/>
            <a:ext cx="1905988" cy="1588323"/>
          </a:xfrm>
          <a:prstGeom prst="rect">
            <a:avLst/>
          </a:prstGeom>
        </p:spPr>
      </p:pic>
      <p:pic>
        <p:nvPicPr>
          <p:cNvPr id="14" name="Obrázek 13">
            <a:extLst>
              <a:ext uri="{FF2B5EF4-FFF2-40B4-BE49-F238E27FC236}">
                <a16:creationId xmlns:a16="http://schemas.microsoft.com/office/drawing/2014/main" id="{EC9C8180-516E-41C6-9794-E4B72C844570}"/>
              </a:ext>
            </a:extLst>
          </p:cNvPr>
          <p:cNvPicPr>
            <a:picLocks noChangeAspect="1"/>
          </p:cNvPicPr>
          <p:nvPr/>
        </p:nvPicPr>
        <p:blipFill>
          <a:blip r:embed="rId6"/>
          <a:stretch>
            <a:fillRect/>
          </a:stretch>
        </p:blipFill>
        <p:spPr>
          <a:xfrm>
            <a:off x="10453550" y="4170270"/>
            <a:ext cx="1517865" cy="2107249"/>
          </a:xfrm>
          <a:prstGeom prst="rect">
            <a:avLst/>
          </a:prstGeom>
        </p:spPr>
      </p:pic>
      <p:pic>
        <p:nvPicPr>
          <p:cNvPr id="15" name="Obrázek 14">
            <a:extLst>
              <a:ext uri="{FF2B5EF4-FFF2-40B4-BE49-F238E27FC236}">
                <a16:creationId xmlns:a16="http://schemas.microsoft.com/office/drawing/2014/main" id="{B21124DB-D0F2-4712-98CD-32396AAC42B9}"/>
              </a:ext>
            </a:extLst>
          </p:cNvPr>
          <p:cNvPicPr>
            <a:picLocks noChangeAspect="1"/>
          </p:cNvPicPr>
          <p:nvPr/>
        </p:nvPicPr>
        <p:blipFill>
          <a:blip r:embed="rId7"/>
          <a:stretch>
            <a:fillRect/>
          </a:stretch>
        </p:blipFill>
        <p:spPr>
          <a:xfrm>
            <a:off x="2952077" y="3984308"/>
            <a:ext cx="2132541" cy="2258659"/>
          </a:xfrm>
          <a:prstGeom prst="rect">
            <a:avLst/>
          </a:prstGeom>
        </p:spPr>
      </p:pic>
      <p:pic>
        <p:nvPicPr>
          <p:cNvPr id="16" name="Obrázek 15">
            <a:extLst>
              <a:ext uri="{FF2B5EF4-FFF2-40B4-BE49-F238E27FC236}">
                <a16:creationId xmlns:a16="http://schemas.microsoft.com/office/drawing/2014/main" id="{CF6367AD-4E97-493E-8346-8C1BAAAD4DC1}"/>
              </a:ext>
            </a:extLst>
          </p:cNvPr>
          <p:cNvPicPr>
            <a:picLocks noChangeAspect="1"/>
          </p:cNvPicPr>
          <p:nvPr/>
        </p:nvPicPr>
        <p:blipFill>
          <a:blip r:embed="rId8"/>
          <a:stretch>
            <a:fillRect/>
          </a:stretch>
        </p:blipFill>
        <p:spPr>
          <a:xfrm>
            <a:off x="3985808" y="5231988"/>
            <a:ext cx="465378" cy="608570"/>
          </a:xfrm>
          <a:prstGeom prst="rect">
            <a:avLst/>
          </a:prstGeom>
        </p:spPr>
      </p:pic>
      <p:cxnSp>
        <p:nvCxnSpPr>
          <p:cNvPr id="18" name="Přímá spojnice se šipkou 17">
            <a:extLst>
              <a:ext uri="{FF2B5EF4-FFF2-40B4-BE49-F238E27FC236}">
                <a16:creationId xmlns:a16="http://schemas.microsoft.com/office/drawing/2014/main" id="{B3B2D46B-C635-4F6D-8E58-32394F252587}"/>
              </a:ext>
            </a:extLst>
          </p:cNvPr>
          <p:cNvCxnSpPr/>
          <p:nvPr/>
        </p:nvCxnSpPr>
        <p:spPr>
          <a:xfrm flipH="1">
            <a:off x="9282545" y="3613666"/>
            <a:ext cx="872837" cy="72280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0" name="Přímá spojnice se šipkou 19">
            <a:extLst>
              <a:ext uri="{FF2B5EF4-FFF2-40B4-BE49-F238E27FC236}">
                <a16:creationId xmlns:a16="http://schemas.microsoft.com/office/drawing/2014/main" id="{8AADA8D4-D5CD-4757-965B-2AC48FBE4285}"/>
              </a:ext>
            </a:extLst>
          </p:cNvPr>
          <p:cNvCxnSpPr/>
          <p:nvPr/>
        </p:nvCxnSpPr>
        <p:spPr>
          <a:xfrm>
            <a:off x="11353800" y="3512312"/>
            <a:ext cx="201461" cy="64951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68701113-8FFC-4662-893F-608EC9CDAD16}"/>
              </a:ext>
            </a:extLst>
          </p:cNvPr>
          <p:cNvCxnSpPr/>
          <p:nvPr/>
        </p:nvCxnSpPr>
        <p:spPr>
          <a:xfrm>
            <a:off x="8555082" y="5135006"/>
            <a:ext cx="72746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Přímá spojnice 26">
            <a:extLst>
              <a:ext uri="{FF2B5EF4-FFF2-40B4-BE49-F238E27FC236}">
                <a16:creationId xmlns:a16="http://schemas.microsoft.com/office/drawing/2014/main" id="{38491501-17E9-4183-86CA-7C12CD11B743}"/>
              </a:ext>
            </a:extLst>
          </p:cNvPr>
          <p:cNvCxnSpPr/>
          <p:nvPr/>
        </p:nvCxnSpPr>
        <p:spPr>
          <a:xfrm>
            <a:off x="10556470" y="5411582"/>
            <a:ext cx="79733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39382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r>
              <a:rPr lang="cs-CZ" dirty="0">
                <a:solidFill>
                  <a:schemeClr val="tx1"/>
                </a:solidFill>
              </a:rPr>
              <a:t>Další výběr: Klikněte levým tlačítkem myši</a:t>
            </a:r>
          </a:p>
          <a:p>
            <a:pPr lvl="5">
              <a:buClr>
                <a:srgbClr val="983033"/>
              </a:buClr>
              <a:buFont typeface="Wingdings" panose="05000000000000000000" pitchFamily="2" charset="2"/>
              <a:buChar char="Ø"/>
            </a:pPr>
            <a:r>
              <a:rPr lang="cs-CZ" sz="2000" dirty="0">
                <a:solidFill>
                  <a:schemeClr val="tx1"/>
                </a:solidFill>
              </a:rPr>
              <a:t>Větší oblast: levým držením myší přetáhněte pole</a:t>
            </a:r>
          </a:p>
          <a:p>
            <a:pPr marL="1071400" lvl="6" indent="0">
              <a:buNone/>
            </a:pPr>
            <a:r>
              <a:rPr lang="cs-CZ" sz="2000" dirty="0">
                <a:solidFill>
                  <a:schemeClr val="tx1"/>
                </a:solidFill>
              </a:rPr>
              <a:t> Vybrané entity jsou žluté</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r>
              <a:rPr lang="cs-CZ" dirty="0">
                <a:solidFill>
                  <a:schemeClr val="tx1"/>
                </a:solidFill>
              </a:rPr>
              <a:t>Zrušit výběr: SHIFT + levé tlačítko myši</a:t>
            </a:r>
          </a:p>
          <a:p>
            <a:pPr lvl="4">
              <a:buClr>
                <a:srgbClr val="983033"/>
              </a:buClr>
              <a:buFont typeface="Wingdings" panose="05000000000000000000" pitchFamily="2" charset="2"/>
              <a:buChar char="Ø"/>
            </a:pPr>
            <a:r>
              <a:rPr lang="cs-CZ" sz="2000" dirty="0">
                <a:solidFill>
                  <a:schemeClr val="tx1"/>
                </a:solidFill>
              </a:rPr>
              <a:t>Vícenásobné zrušení výběru: Shift + držení levé myši pro přetažení pole</a:t>
            </a:r>
          </a:p>
          <a:p>
            <a:endParaRPr lang="cs-CZ" dirty="0"/>
          </a:p>
        </p:txBody>
      </p:sp>
      <p:pic>
        <p:nvPicPr>
          <p:cNvPr id="8" name="Obrázek 7">
            <a:extLst>
              <a:ext uri="{FF2B5EF4-FFF2-40B4-BE49-F238E27FC236}">
                <a16:creationId xmlns:a16="http://schemas.microsoft.com/office/drawing/2014/main" id="{0FC00CE3-2797-46CC-964C-C6529ACCDD61}"/>
              </a:ext>
            </a:extLst>
          </p:cNvPr>
          <p:cNvPicPr>
            <a:picLocks noChangeAspect="1"/>
          </p:cNvPicPr>
          <p:nvPr/>
        </p:nvPicPr>
        <p:blipFill>
          <a:blip r:embed="rId3"/>
          <a:stretch>
            <a:fillRect/>
          </a:stretch>
        </p:blipFill>
        <p:spPr>
          <a:xfrm>
            <a:off x="7832643" y="1957490"/>
            <a:ext cx="3006383" cy="2955255"/>
          </a:xfrm>
          <a:prstGeom prst="rect">
            <a:avLst/>
          </a:prstGeom>
        </p:spPr>
      </p:pic>
    </p:spTree>
    <p:extLst>
      <p:ext uri="{BB962C8B-B14F-4D97-AF65-F5344CB8AC3E}">
        <p14:creationId xmlns:p14="http://schemas.microsoft.com/office/powerpoint/2010/main" val="417838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dirty="0">
                <a:solidFill>
                  <a:schemeClr val="tx1"/>
                </a:solidFill>
                <a:effectLst/>
                <a:latin typeface="Times New Roman" panose="02020603050405020304" pitchFamily="18" charset="0"/>
                <a:ea typeface="Calibri" panose="020F0502020204030204" pitchFamily="34" charset="0"/>
              </a:rPr>
              <a:t>Možnost výběru pomocí „</a:t>
            </a:r>
            <a:r>
              <a:rPr lang="cs-CZ" sz="2000" dirty="0" err="1">
                <a:solidFill>
                  <a:schemeClr val="tx1"/>
                </a:solidFill>
                <a:effectLst/>
                <a:latin typeface="Times New Roman" panose="02020603050405020304" pitchFamily="18" charset="0"/>
                <a:ea typeface="Calibri" panose="020F0502020204030204" pitchFamily="34" charset="0"/>
              </a:rPr>
              <a:t>select</a:t>
            </a:r>
            <a:r>
              <a:rPr lang="cs-CZ" sz="2000" dirty="0">
                <a:solidFill>
                  <a:schemeClr val="tx1"/>
                </a:solidFill>
                <a:effectLst/>
                <a:latin typeface="Times New Roman" panose="02020603050405020304" pitchFamily="18" charset="0"/>
                <a:ea typeface="Calibri" panose="020F0502020204030204" pitchFamily="34" charset="0"/>
              </a:rPr>
              <a:t> </a:t>
            </a:r>
            <a:r>
              <a:rPr lang="cs-CZ" sz="2000" dirty="0" err="1">
                <a:solidFill>
                  <a:schemeClr val="tx1"/>
                </a:solidFill>
                <a:effectLst/>
                <a:latin typeface="Times New Roman" panose="02020603050405020304" pitchFamily="18" charset="0"/>
                <a:ea typeface="Calibri" panose="020F0502020204030204" pitchFamily="34" charset="0"/>
              </a:rPr>
              <a:t>contiguous</a:t>
            </a:r>
            <a:r>
              <a:rPr lang="cs-CZ" sz="2000" dirty="0">
                <a:solidFill>
                  <a:schemeClr val="tx1"/>
                </a:solidFill>
                <a:effectLst/>
                <a:latin typeface="Times New Roman" panose="02020603050405020304" pitchFamily="18" charset="0"/>
                <a:ea typeface="Calibri" panose="020F0502020204030204" pitchFamily="34" charset="0"/>
              </a:rPr>
              <a:t>“</a:t>
            </a:r>
          </a:p>
          <a:p>
            <a:pPr marL="155448" lvl="1" indent="0">
              <a:buNone/>
            </a:pPr>
            <a:endParaRPr lang="cs-CZ" sz="24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endParaRPr lang="cs-CZ" dirty="0"/>
          </a:p>
        </p:txBody>
      </p:sp>
      <p:pic>
        <p:nvPicPr>
          <p:cNvPr id="3" name="Obrázek 2">
            <a:extLst>
              <a:ext uri="{FF2B5EF4-FFF2-40B4-BE49-F238E27FC236}">
                <a16:creationId xmlns:a16="http://schemas.microsoft.com/office/drawing/2014/main" id="{36F60C2D-8160-4E4B-A7B9-EF344D23B10A}"/>
              </a:ext>
            </a:extLst>
          </p:cNvPr>
          <p:cNvPicPr>
            <a:picLocks noChangeAspect="1"/>
          </p:cNvPicPr>
          <p:nvPr/>
        </p:nvPicPr>
        <p:blipFill>
          <a:blip r:embed="rId3"/>
          <a:stretch>
            <a:fillRect/>
          </a:stretch>
        </p:blipFill>
        <p:spPr>
          <a:xfrm>
            <a:off x="1097279" y="2288754"/>
            <a:ext cx="4883795" cy="496010"/>
          </a:xfrm>
          <a:prstGeom prst="rect">
            <a:avLst/>
          </a:prstGeom>
        </p:spPr>
      </p:pic>
      <p:pic>
        <p:nvPicPr>
          <p:cNvPr id="9" name="Obrázek 8">
            <a:extLst>
              <a:ext uri="{FF2B5EF4-FFF2-40B4-BE49-F238E27FC236}">
                <a16:creationId xmlns:a16="http://schemas.microsoft.com/office/drawing/2014/main" id="{C10A7C6D-5B4E-4F58-8212-08C267B49040}"/>
              </a:ext>
            </a:extLst>
          </p:cNvPr>
          <p:cNvPicPr>
            <a:picLocks noChangeAspect="1"/>
          </p:cNvPicPr>
          <p:nvPr/>
        </p:nvPicPr>
        <p:blipFill>
          <a:blip r:embed="rId4"/>
          <a:stretch>
            <a:fillRect/>
          </a:stretch>
        </p:blipFill>
        <p:spPr>
          <a:xfrm>
            <a:off x="1689752" y="2965456"/>
            <a:ext cx="3107618" cy="3046834"/>
          </a:xfrm>
          <a:prstGeom prst="rect">
            <a:avLst/>
          </a:prstGeom>
        </p:spPr>
      </p:pic>
      <p:sp>
        <p:nvSpPr>
          <p:cNvPr id="10" name="TextovéPole 9">
            <a:extLst>
              <a:ext uri="{FF2B5EF4-FFF2-40B4-BE49-F238E27FC236}">
                <a16:creationId xmlns:a16="http://schemas.microsoft.com/office/drawing/2014/main" id="{D588A139-9A71-4D8F-8746-FC28E2BE8B19}"/>
              </a:ext>
            </a:extLst>
          </p:cNvPr>
          <p:cNvSpPr txBox="1"/>
          <p:nvPr/>
        </p:nvSpPr>
        <p:spPr>
          <a:xfrm>
            <a:off x="7589278" y="2139590"/>
            <a:ext cx="4356994" cy="2653034"/>
          </a:xfrm>
          <a:prstGeom prst="rect">
            <a:avLst/>
          </a:prstGeom>
          <a:noFill/>
        </p:spPr>
        <p:txBody>
          <a:bodyPr wrap="square" rtlCol="0">
            <a:spAutoFit/>
          </a:bodyPr>
          <a:lstStyle/>
          <a:p>
            <a:pPr marL="342900" lvl="0" indent="-342900" algn="just">
              <a:lnSpc>
                <a:spcPct val="107000"/>
              </a:lnSpc>
              <a:spcAft>
                <a:spcPts val="800"/>
              </a:spcAft>
              <a:buFont typeface="Wingdings" panose="05000000000000000000" pitchFamily="2" charset="2"/>
              <a:buChar char=""/>
            </a:pPr>
            <a:r>
              <a:rPr lang="cs-CZ" sz="2000" dirty="0">
                <a:effectLst/>
                <a:latin typeface="Times New Roman" panose="02020603050405020304" pitchFamily="18" charset="0"/>
                <a:ea typeface="Calibri" panose="020F0502020204030204" pitchFamily="34" charset="0"/>
              </a:rPr>
              <a:t>Vybrat </a:t>
            </a:r>
            <a:r>
              <a:rPr lang="cs-CZ" sz="2000" dirty="0" err="1">
                <a:effectLst/>
                <a:latin typeface="Times New Roman" panose="02020603050405020304" pitchFamily="18" charset="0"/>
                <a:ea typeface="Calibri" panose="020F0502020204030204" pitchFamily="34" charset="0"/>
              </a:rPr>
              <a:t>Advanced</a:t>
            </a:r>
            <a:r>
              <a:rPr lang="cs-CZ" sz="2000" dirty="0">
                <a:effectLst/>
                <a:latin typeface="Times New Roman" panose="02020603050405020304" pitchFamily="18" charset="0"/>
                <a:ea typeface="Calibri" panose="020F0502020204030204" pitchFamily="34" charset="0"/>
              </a:rPr>
              <a:t> </a:t>
            </a:r>
            <a:r>
              <a:rPr lang="cs-CZ" sz="2000" dirty="0" err="1">
                <a:effectLst/>
                <a:latin typeface="Times New Roman" panose="02020603050405020304" pitchFamily="18" charset="0"/>
                <a:ea typeface="Calibri" panose="020F0502020204030204" pitchFamily="34" charset="0"/>
              </a:rPr>
              <a:t>Selection</a:t>
            </a:r>
            <a:endParaRPr lang="cs-CZ" sz="20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Font typeface="Wingdings" panose="05000000000000000000" pitchFamily="2" charset="2"/>
              <a:buChar char=""/>
            </a:pPr>
            <a:r>
              <a:rPr lang="cs-CZ" sz="2000" dirty="0">
                <a:effectLst/>
                <a:latin typeface="Times New Roman" panose="02020603050405020304" pitchFamily="18" charset="0"/>
                <a:ea typeface="Calibri" panose="020F0502020204030204" pitchFamily="34" charset="0"/>
              </a:rPr>
              <a:t>Zaškrtnou Stop At non </a:t>
            </a:r>
            <a:r>
              <a:rPr lang="cs-CZ" sz="2000" dirty="0" err="1">
                <a:effectLst/>
                <a:latin typeface="Times New Roman" panose="02020603050405020304" pitchFamily="18" charset="0"/>
                <a:ea typeface="Calibri" panose="020F0502020204030204" pitchFamily="34" charset="0"/>
              </a:rPr>
              <a:t>Manifold</a:t>
            </a:r>
            <a:r>
              <a:rPr lang="cs-CZ" sz="2000" dirty="0">
                <a:effectLst/>
                <a:latin typeface="Times New Roman" panose="02020603050405020304" pitchFamily="18" charset="0"/>
                <a:ea typeface="Calibri" panose="020F0502020204030204" pitchFamily="34" charset="0"/>
              </a:rPr>
              <a:t> (T-</a:t>
            </a:r>
            <a:r>
              <a:rPr lang="cs-CZ" sz="2000" dirty="0" err="1">
                <a:effectLst/>
                <a:latin typeface="Times New Roman" panose="02020603050405020304" pitchFamily="18" charset="0"/>
                <a:ea typeface="Calibri" panose="020F0502020204030204" pitchFamily="34" charset="0"/>
              </a:rPr>
              <a:t>Sections</a:t>
            </a:r>
            <a:r>
              <a:rPr lang="cs-CZ" sz="2000" dirty="0">
                <a:effectLst/>
                <a:latin typeface="Times New Roman" panose="02020603050405020304" pitchFamily="18" charset="0"/>
                <a:ea typeface="Calibri" panose="020F0502020204030204" pitchFamily="34" charset="0"/>
              </a:rPr>
              <a:t>)</a:t>
            </a:r>
          </a:p>
          <a:p>
            <a:pPr marL="342900" lvl="0" indent="-342900" algn="just">
              <a:lnSpc>
                <a:spcPct val="107000"/>
              </a:lnSpc>
              <a:spcAft>
                <a:spcPts val="800"/>
              </a:spcAft>
              <a:buFont typeface="Wingdings" panose="05000000000000000000" pitchFamily="2" charset="2"/>
              <a:buChar char=""/>
            </a:pPr>
            <a:r>
              <a:rPr lang="cs-CZ" sz="2000" dirty="0">
                <a:effectLst/>
                <a:latin typeface="Times New Roman" panose="02020603050405020304" pitchFamily="18" charset="0"/>
                <a:ea typeface="Calibri" panose="020F0502020204030204" pitchFamily="34" charset="0"/>
              </a:rPr>
              <a:t>Vybrat úhel-výběr plochy kontinuálně, zastaví se podle zvoleného úhlu</a:t>
            </a:r>
          </a:p>
          <a:p>
            <a:endParaRPr lang="cs-CZ" dirty="0"/>
          </a:p>
        </p:txBody>
      </p:sp>
      <p:pic>
        <p:nvPicPr>
          <p:cNvPr id="11" name="Obrázek 10">
            <a:extLst>
              <a:ext uri="{FF2B5EF4-FFF2-40B4-BE49-F238E27FC236}">
                <a16:creationId xmlns:a16="http://schemas.microsoft.com/office/drawing/2014/main" id="{6099F59D-C40F-4FDA-B9A8-D9FD776877DD}"/>
              </a:ext>
            </a:extLst>
          </p:cNvPr>
          <p:cNvPicPr>
            <a:picLocks noChangeAspect="1"/>
          </p:cNvPicPr>
          <p:nvPr/>
        </p:nvPicPr>
        <p:blipFill>
          <a:blip r:embed="rId5"/>
          <a:stretch>
            <a:fillRect/>
          </a:stretch>
        </p:blipFill>
        <p:spPr>
          <a:xfrm>
            <a:off x="5905677" y="4063955"/>
            <a:ext cx="1446605" cy="2202295"/>
          </a:xfrm>
          <a:prstGeom prst="rect">
            <a:avLst/>
          </a:prstGeom>
        </p:spPr>
      </p:pic>
      <p:pic>
        <p:nvPicPr>
          <p:cNvPr id="12" name="Obrázek 11">
            <a:extLst>
              <a:ext uri="{FF2B5EF4-FFF2-40B4-BE49-F238E27FC236}">
                <a16:creationId xmlns:a16="http://schemas.microsoft.com/office/drawing/2014/main" id="{37DF3028-85CF-4DAA-A32F-6EBE517BCBF1}"/>
              </a:ext>
            </a:extLst>
          </p:cNvPr>
          <p:cNvPicPr>
            <a:picLocks noChangeAspect="1"/>
          </p:cNvPicPr>
          <p:nvPr/>
        </p:nvPicPr>
        <p:blipFill>
          <a:blip r:embed="rId6"/>
          <a:stretch>
            <a:fillRect/>
          </a:stretch>
        </p:blipFill>
        <p:spPr>
          <a:xfrm>
            <a:off x="8671460" y="4376037"/>
            <a:ext cx="2673281" cy="1374831"/>
          </a:xfrm>
          <a:prstGeom prst="rect">
            <a:avLst/>
          </a:prstGeom>
        </p:spPr>
      </p:pic>
      <p:pic>
        <p:nvPicPr>
          <p:cNvPr id="14" name="Obrázek 13">
            <a:extLst>
              <a:ext uri="{FF2B5EF4-FFF2-40B4-BE49-F238E27FC236}">
                <a16:creationId xmlns:a16="http://schemas.microsoft.com/office/drawing/2014/main" id="{E2ED68D1-6C9A-4766-B396-7C7BC9B7BCED}"/>
              </a:ext>
            </a:extLst>
          </p:cNvPr>
          <p:cNvPicPr>
            <a:picLocks noChangeAspect="1"/>
          </p:cNvPicPr>
          <p:nvPr/>
        </p:nvPicPr>
        <p:blipFill>
          <a:blip r:embed="rId7"/>
          <a:stretch>
            <a:fillRect/>
          </a:stretch>
        </p:blipFill>
        <p:spPr>
          <a:xfrm>
            <a:off x="1956964" y="3621391"/>
            <a:ext cx="2601181" cy="285590"/>
          </a:xfrm>
          <a:prstGeom prst="rect">
            <a:avLst/>
          </a:prstGeom>
        </p:spPr>
      </p:pic>
      <p:pic>
        <p:nvPicPr>
          <p:cNvPr id="15" name="Obrázek 14">
            <a:extLst>
              <a:ext uri="{FF2B5EF4-FFF2-40B4-BE49-F238E27FC236}">
                <a16:creationId xmlns:a16="http://schemas.microsoft.com/office/drawing/2014/main" id="{D09FEB8B-61DB-426F-9335-E5D300F45D35}"/>
              </a:ext>
            </a:extLst>
          </p:cNvPr>
          <p:cNvPicPr>
            <a:picLocks noChangeAspect="1"/>
          </p:cNvPicPr>
          <p:nvPr/>
        </p:nvPicPr>
        <p:blipFill>
          <a:blip r:embed="rId8"/>
          <a:stretch>
            <a:fillRect/>
          </a:stretch>
        </p:blipFill>
        <p:spPr>
          <a:xfrm>
            <a:off x="3974636" y="2353280"/>
            <a:ext cx="243861" cy="231668"/>
          </a:xfrm>
          <a:prstGeom prst="rect">
            <a:avLst/>
          </a:prstGeom>
        </p:spPr>
      </p:pic>
      <p:pic>
        <p:nvPicPr>
          <p:cNvPr id="16" name="Obrázek 15">
            <a:extLst>
              <a:ext uri="{FF2B5EF4-FFF2-40B4-BE49-F238E27FC236}">
                <a16:creationId xmlns:a16="http://schemas.microsoft.com/office/drawing/2014/main" id="{3643E7B4-5100-41D0-912D-6C92434EC399}"/>
              </a:ext>
            </a:extLst>
          </p:cNvPr>
          <p:cNvPicPr>
            <a:picLocks noChangeAspect="1"/>
          </p:cNvPicPr>
          <p:nvPr/>
        </p:nvPicPr>
        <p:blipFill>
          <a:blip r:embed="rId8"/>
          <a:stretch>
            <a:fillRect/>
          </a:stretch>
        </p:blipFill>
        <p:spPr>
          <a:xfrm>
            <a:off x="4613989" y="2335120"/>
            <a:ext cx="262976" cy="249827"/>
          </a:xfrm>
          <a:prstGeom prst="rect">
            <a:avLst/>
          </a:prstGeom>
        </p:spPr>
      </p:pic>
      <p:cxnSp>
        <p:nvCxnSpPr>
          <p:cNvPr id="18" name="Přímá spojnice se šipkou 17">
            <a:extLst>
              <a:ext uri="{FF2B5EF4-FFF2-40B4-BE49-F238E27FC236}">
                <a16:creationId xmlns:a16="http://schemas.microsoft.com/office/drawing/2014/main" id="{7521C9D5-6EFA-4F88-8EFF-E6B466CEB0F6}"/>
              </a:ext>
            </a:extLst>
          </p:cNvPr>
          <p:cNvCxnSpPr>
            <a:cxnSpLocks/>
          </p:cNvCxnSpPr>
          <p:nvPr/>
        </p:nvCxnSpPr>
        <p:spPr>
          <a:xfrm flipV="1">
            <a:off x="4876965" y="2288754"/>
            <a:ext cx="2712313" cy="29034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21" name="Přímá spojnice se šipkou 20">
            <a:extLst>
              <a:ext uri="{FF2B5EF4-FFF2-40B4-BE49-F238E27FC236}">
                <a16:creationId xmlns:a16="http://schemas.microsoft.com/office/drawing/2014/main" id="{F4B36D1C-1DFC-48E9-995E-72F7C7A3FCF0}"/>
              </a:ext>
            </a:extLst>
          </p:cNvPr>
          <p:cNvCxnSpPr>
            <a:cxnSpLocks/>
          </p:cNvCxnSpPr>
          <p:nvPr/>
        </p:nvCxnSpPr>
        <p:spPr>
          <a:xfrm flipV="1">
            <a:off x="4562830" y="3440699"/>
            <a:ext cx="2946853" cy="367372"/>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095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dirty="0">
                <a:solidFill>
                  <a:schemeClr val="tx1"/>
                </a:solidFill>
                <a:effectLst/>
                <a:latin typeface="Times New Roman" panose="02020603050405020304" pitchFamily="18" charset="0"/>
                <a:ea typeface="Calibri" panose="020F0502020204030204" pitchFamily="34" charset="0"/>
              </a:rPr>
              <a:t>Výběr: levým tlačítkem myši vybereme ikonu Switch </a:t>
            </a:r>
            <a:r>
              <a:rPr lang="cs-CZ" sz="2000" dirty="0" err="1">
                <a:solidFill>
                  <a:schemeClr val="tx1"/>
                </a:solidFill>
                <a:effectLst/>
                <a:latin typeface="Times New Roman" panose="02020603050405020304" pitchFamily="18" charset="0"/>
                <a:ea typeface="Calibri" panose="020F0502020204030204" pitchFamily="34" charset="0"/>
              </a:rPr>
              <a:t>rectangle</a:t>
            </a:r>
            <a:r>
              <a:rPr lang="cs-CZ" sz="2000" dirty="0">
                <a:solidFill>
                  <a:schemeClr val="tx1"/>
                </a:solidFill>
                <a:effectLst/>
                <a:latin typeface="Times New Roman" panose="02020603050405020304" pitchFamily="18" charset="0"/>
                <a:ea typeface="Calibri" panose="020F0502020204030204" pitchFamily="34" charset="0"/>
              </a:rPr>
              <a:t> </a:t>
            </a:r>
            <a:r>
              <a:rPr lang="cs-CZ" sz="2000" dirty="0" err="1">
                <a:solidFill>
                  <a:schemeClr val="tx1"/>
                </a:solidFill>
                <a:effectLst/>
                <a:latin typeface="Times New Roman" panose="02020603050405020304" pitchFamily="18" charset="0"/>
                <a:ea typeface="Calibri" panose="020F0502020204030204" pitchFamily="34" charset="0"/>
              </a:rPr>
              <a:t>selection</a:t>
            </a:r>
            <a:r>
              <a:rPr lang="cs-CZ" sz="2000" dirty="0">
                <a:solidFill>
                  <a:schemeClr val="tx1"/>
                </a:solidFill>
                <a:effectLst/>
                <a:latin typeface="Times New Roman" panose="02020603050405020304" pitchFamily="18" charset="0"/>
                <a:ea typeface="Calibri" panose="020F0502020204030204" pitchFamily="34" charset="0"/>
              </a:rPr>
              <a:t> </a:t>
            </a:r>
            <a:r>
              <a:rPr lang="cs-CZ" sz="2000" dirty="0" err="1">
                <a:solidFill>
                  <a:schemeClr val="tx1"/>
                </a:solidFill>
                <a:effectLst/>
                <a:latin typeface="Times New Roman" panose="02020603050405020304" pitchFamily="18" charset="0"/>
                <a:ea typeface="Calibri" panose="020F0502020204030204" pitchFamily="34" charset="0"/>
              </a:rPr>
              <a:t>between</a:t>
            </a:r>
            <a:r>
              <a:rPr lang="cs-CZ" sz="2000" dirty="0">
                <a:solidFill>
                  <a:schemeClr val="tx1"/>
                </a:solidFill>
                <a:effectLst/>
                <a:latin typeface="Times New Roman" panose="02020603050405020304" pitchFamily="18" charset="0"/>
                <a:ea typeface="Calibri" panose="020F0502020204030204" pitchFamily="34" charset="0"/>
              </a:rPr>
              <a:t> </a:t>
            </a:r>
            <a:r>
              <a:rPr lang="cs-CZ" sz="2000" dirty="0" err="1">
                <a:solidFill>
                  <a:schemeClr val="tx1"/>
                </a:solidFill>
                <a:effectLst/>
                <a:latin typeface="Times New Roman" panose="02020603050405020304" pitchFamily="18" charset="0"/>
                <a:ea typeface="Calibri" panose="020F0502020204030204" pitchFamily="34" charset="0"/>
              </a:rPr>
              <a:t>fully</a:t>
            </a:r>
            <a:r>
              <a:rPr lang="cs-CZ" sz="2000" dirty="0">
                <a:solidFill>
                  <a:schemeClr val="tx1"/>
                </a:solidFill>
                <a:effectLst/>
                <a:latin typeface="Times New Roman" panose="02020603050405020304" pitchFamily="18" charset="0"/>
                <a:ea typeface="Calibri" panose="020F0502020204030204" pitchFamily="34" charset="0"/>
              </a:rPr>
              <a:t> </a:t>
            </a:r>
            <a:r>
              <a:rPr lang="cs-CZ" sz="2000" dirty="0" err="1">
                <a:solidFill>
                  <a:schemeClr val="tx1"/>
                </a:solidFill>
                <a:effectLst/>
                <a:latin typeface="Times New Roman" panose="02020603050405020304" pitchFamily="18" charset="0"/>
                <a:ea typeface="Calibri" panose="020F0502020204030204" pitchFamily="34" charset="0"/>
              </a:rPr>
              <a:t>inside</a:t>
            </a:r>
            <a:r>
              <a:rPr lang="cs-CZ" sz="2000" dirty="0">
                <a:solidFill>
                  <a:schemeClr val="tx1"/>
                </a:solidFill>
                <a:effectLst/>
                <a:latin typeface="Times New Roman" panose="02020603050405020304" pitchFamily="18" charset="0"/>
                <a:ea typeface="Calibri" panose="020F0502020204030204" pitchFamily="34" charset="0"/>
              </a:rPr>
              <a:t>….</a:t>
            </a:r>
          </a:p>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55448" lvl="1" indent="0">
              <a:buNone/>
            </a:pPr>
            <a:r>
              <a:rPr lang="cs-CZ" sz="2000" dirty="0">
                <a:solidFill>
                  <a:schemeClr val="tx1"/>
                </a:solidFill>
              </a:rPr>
              <a:t>Obě kostky označené: tažením výběru zvolí všechny plochy</a:t>
            </a:r>
          </a:p>
          <a:p>
            <a:pPr marL="155448" lvl="1" indent="0">
              <a:buNone/>
            </a:pPr>
            <a:r>
              <a:rPr lang="cs-CZ" sz="2000" dirty="0">
                <a:solidFill>
                  <a:schemeClr val="tx1"/>
                </a:solidFill>
              </a:rPr>
              <a:t>Jedna kostka odznačená: tažením výběru volí přední plochy</a:t>
            </a:r>
          </a:p>
          <a:p>
            <a:pPr marL="1071400" lvl="6" indent="0">
              <a:buNone/>
            </a:pPr>
            <a:endParaRPr lang="cs-CZ" sz="2000" dirty="0">
              <a:solidFill>
                <a:schemeClr val="tx1"/>
              </a:solidFill>
            </a:endParaRPr>
          </a:p>
          <a:p>
            <a:endParaRPr lang="cs-CZ" dirty="0"/>
          </a:p>
        </p:txBody>
      </p:sp>
      <p:pic>
        <p:nvPicPr>
          <p:cNvPr id="8" name="Obrázek 7">
            <a:extLst>
              <a:ext uri="{FF2B5EF4-FFF2-40B4-BE49-F238E27FC236}">
                <a16:creationId xmlns:a16="http://schemas.microsoft.com/office/drawing/2014/main" id="{7C535824-F1AF-4010-8DE0-AC4EB770D828}"/>
              </a:ext>
            </a:extLst>
          </p:cNvPr>
          <p:cNvPicPr>
            <a:picLocks noChangeAspect="1"/>
          </p:cNvPicPr>
          <p:nvPr/>
        </p:nvPicPr>
        <p:blipFill>
          <a:blip r:embed="rId3"/>
          <a:stretch>
            <a:fillRect/>
          </a:stretch>
        </p:blipFill>
        <p:spPr>
          <a:xfrm>
            <a:off x="1219663" y="2239549"/>
            <a:ext cx="5997668" cy="821599"/>
          </a:xfrm>
          <a:prstGeom prst="rect">
            <a:avLst/>
          </a:prstGeom>
        </p:spPr>
      </p:pic>
      <p:pic>
        <p:nvPicPr>
          <p:cNvPr id="17" name="Obrázek 16">
            <a:extLst>
              <a:ext uri="{FF2B5EF4-FFF2-40B4-BE49-F238E27FC236}">
                <a16:creationId xmlns:a16="http://schemas.microsoft.com/office/drawing/2014/main" id="{C23BB55E-2E78-4B04-BF58-FE3113A05791}"/>
              </a:ext>
            </a:extLst>
          </p:cNvPr>
          <p:cNvPicPr>
            <a:picLocks noChangeAspect="1"/>
          </p:cNvPicPr>
          <p:nvPr/>
        </p:nvPicPr>
        <p:blipFill>
          <a:blip r:embed="rId4"/>
          <a:stretch>
            <a:fillRect/>
          </a:stretch>
        </p:blipFill>
        <p:spPr>
          <a:xfrm>
            <a:off x="1858414" y="4114981"/>
            <a:ext cx="3296517" cy="2183221"/>
          </a:xfrm>
          <a:prstGeom prst="rect">
            <a:avLst/>
          </a:prstGeom>
        </p:spPr>
      </p:pic>
      <p:pic>
        <p:nvPicPr>
          <p:cNvPr id="19" name="Obrázek 18">
            <a:extLst>
              <a:ext uri="{FF2B5EF4-FFF2-40B4-BE49-F238E27FC236}">
                <a16:creationId xmlns:a16="http://schemas.microsoft.com/office/drawing/2014/main" id="{9F3DA9A3-F1B3-4D17-AB45-C7CED018ADE6}"/>
              </a:ext>
            </a:extLst>
          </p:cNvPr>
          <p:cNvPicPr>
            <a:picLocks noChangeAspect="1"/>
          </p:cNvPicPr>
          <p:nvPr/>
        </p:nvPicPr>
        <p:blipFill>
          <a:blip r:embed="rId5"/>
          <a:stretch>
            <a:fillRect/>
          </a:stretch>
        </p:blipFill>
        <p:spPr>
          <a:xfrm>
            <a:off x="5506490" y="4114981"/>
            <a:ext cx="3033452" cy="2183221"/>
          </a:xfrm>
          <a:prstGeom prst="rect">
            <a:avLst/>
          </a:prstGeom>
        </p:spPr>
      </p:pic>
    </p:spTree>
    <p:extLst>
      <p:ext uri="{BB962C8B-B14F-4D97-AF65-F5344CB8AC3E}">
        <p14:creationId xmlns:p14="http://schemas.microsoft.com/office/powerpoint/2010/main" val="90357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1800" dirty="0">
                <a:solidFill>
                  <a:schemeClr val="tx1"/>
                </a:solidFill>
                <a:effectLst/>
                <a:latin typeface="Times New Roman" panose="02020603050405020304" pitchFamily="18" charset="0"/>
                <a:ea typeface="Calibri" panose="020F0502020204030204" pitchFamily="34" charset="0"/>
              </a:rPr>
              <a:t>Pravým tlačítkem myši: další možnost výběru, zobrazení – celé sestavy, uložení ….</a:t>
            </a:r>
          </a:p>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r>
              <a:rPr lang="cs-CZ" dirty="0">
                <a:solidFill>
                  <a:schemeClr val="tx1"/>
                </a:solidFill>
              </a:rPr>
              <a:t>Ostatní popis panelu nástrojů v průběhu tvorby simulace.</a:t>
            </a:r>
          </a:p>
        </p:txBody>
      </p:sp>
      <p:pic>
        <p:nvPicPr>
          <p:cNvPr id="3" name="Obrázek 2">
            <a:extLst>
              <a:ext uri="{FF2B5EF4-FFF2-40B4-BE49-F238E27FC236}">
                <a16:creationId xmlns:a16="http://schemas.microsoft.com/office/drawing/2014/main" id="{B6959CE5-3C0F-49AA-9A29-2F72E32B9AA3}"/>
              </a:ext>
            </a:extLst>
          </p:cNvPr>
          <p:cNvPicPr>
            <a:picLocks noChangeAspect="1"/>
          </p:cNvPicPr>
          <p:nvPr/>
        </p:nvPicPr>
        <p:blipFill>
          <a:blip r:embed="rId3"/>
          <a:stretch>
            <a:fillRect/>
          </a:stretch>
        </p:blipFill>
        <p:spPr>
          <a:xfrm>
            <a:off x="1097280" y="2340732"/>
            <a:ext cx="5074678" cy="2601575"/>
          </a:xfrm>
          <a:prstGeom prst="rect">
            <a:avLst/>
          </a:prstGeom>
        </p:spPr>
      </p:pic>
      <p:pic>
        <p:nvPicPr>
          <p:cNvPr id="9" name="Obrázek 8">
            <a:extLst>
              <a:ext uri="{FF2B5EF4-FFF2-40B4-BE49-F238E27FC236}">
                <a16:creationId xmlns:a16="http://schemas.microsoft.com/office/drawing/2014/main" id="{480EFDC1-CBB1-408A-A0BC-98E30A356389}"/>
              </a:ext>
            </a:extLst>
          </p:cNvPr>
          <p:cNvPicPr>
            <a:picLocks noChangeAspect="1"/>
          </p:cNvPicPr>
          <p:nvPr/>
        </p:nvPicPr>
        <p:blipFill>
          <a:blip r:embed="rId4"/>
          <a:stretch>
            <a:fillRect/>
          </a:stretch>
        </p:blipFill>
        <p:spPr>
          <a:xfrm>
            <a:off x="6329745" y="2375711"/>
            <a:ext cx="4730171" cy="2566595"/>
          </a:xfrm>
          <a:prstGeom prst="rect">
            <a:avLst/>
          </a:prstGeom>
        </p:spPr>
      </p:pic>
    </p:spTree>
    <p:extLst>
      <p:ext uri="{BB962C8B-B14F-4D97-AF65-F5344CB8AC3E}">
        <p14:creationId xmlns:p14="http://schemas.microsoft.com/office/powerpoint/2010/main" val="204262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b="1" dirty="0">
                <a:solidFill>
                  <a:schemeClr val="tx1"/>
                </a:solidFill>
              </a:rPr>
              <a:t>Oprava geometrie</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8" name="Obrázek 7">
            <a:extLst>
              <a:ext uri="{FF2B5EF4-FFF2-40B4-BE49-F238E27FC236}">
                <a16:creationId xmlns:a16="http://schemas.microsoft.com/office/drawing/2014/main" id="{0CF40B64-BD3A-4BAE-980C-FB8813CE40E6}"/>
              </a:ext>
            </a:extLst>
          </p:cNvPr>
          <p:cNvPicPr>
            <a:picLocks noChangeAspect="1"/>
          </p:cNvPicPr>
          <p:nvPr/>
        </p:nvPicPr>
        <p:blipFill>
          <a:blip r:embed="rId3"/>
          <a:stretch>
            <a:fillRect/>
          </a:stretch>
        </p:blipFill>
        <p:spPr>
          <a:xfrm>
            <a:off x="1122772" y="2212441"/>
            <a:ext cx="2770655" cy="3620323"/>
          </a:xfrm>
          <a:prstGeom prst="rect">
            <a:avLst/>
          </a:prstGeom>
        </p:spPr>
      </p:pic>
      <p:pic>
        <p:nvPicPr>
          <p:cNvPr id="10" name="Obrázek 9">
            <a:extLst>
              <a:ext uri="{FF2B5EF4-FFF2-40B4-BE49-F238E27FC236}">
                <a16:creationId xmlns:a16="http://schemas.microsoft.com/office/drawing/2014/main" id="{B9B760D6-1DF0-4280-9399-E9FD84B8E9F7}"/>
              </a:ext>
            </a:extLst>
          </p:cNvPr>
          <p:cNvPicPr>
            <a:picLocks noChangeAspect="1"/>
          </p:cNvPicPr>
          <p:nvPr/>
        </p:nvPicPr>
        <p:blipFill>
          <a:blip r:embed="rId4"/>
          <a:stretch>
            <a:fillRect/>
          </a:stretch>
        </p:blipFill>
        <p:spPr>
          <a:xfrm>
            <a:off x="4218497" y="4925609"/>
            <a:ext cx="7380946" cy="1142105"/>
          </a:xfrm>
          <a:prstGeom prst="rect">
            <a:avLst/>
          </a:prstGeom>
        </p:spPr>
      </p:pic>
      <p:pic>
        <p:nvPicPr>
          <p:cNvPr id="11" name="Obrázek 10">
            <a:extLst>
              <a:ext uri="{FF2B5EF4-FFF2-40B4-BE49-F238E27FC236}">
                <a16:creationId xmlns:a16="http://schemas.microsoft.com/office/drawing/2014/main" id="{91A59E5D-B358-42C0-AAC2-A9B83B3CB04C}"/>
              </a:ext>
            </a:extLst>
          </p:cNvPr>
          <p:cNvPicPr>
            <a:picLocks noChangeAspect="1"/>
          </p:cNvPicPr>
          <p:nvPr/>
        </p:nvPicPr>
        <p:blipFill>
          <a:blip r:embed="rId5"/>
          <a:stretch>
            <a:fillRect/>
          </a:stretch>
        </p:blipFill>
        <p:spPr>
          <a:xfrm>
            <a:off x="4218497" y="5832764"/>
            <a:ext cx="1661400" cy="311039"/>
          </a:xfrm>
          <a:prstGeom prst="rect">
            <a:avLst/>
          </a:prstGeom>
        </p:spPr>
      </p:pic>
      <p:pic>
        <p:nvPicPr>
          <p:cNvPr id="12" name="Obrázek 11">
            <a:extLst>
              <a:ext uri="{FF2B5EF4-FFF2-40B4-BE49-F238E27FC236}">
                <a16:creationId xmlns:a16="http://schemas.microsoft.com/office/drawing/2014/main" id="{2AB9A4F4-375E-4F23-89C6-0A706D286913}"/>
              </a:ext>
            </a:extLst>
          </p:cNvPr>
          <p:cNvPicPr>
            <a:picLocks noChangeAspect="1"/>
          </p:cNvPicPr>
          <p:nvPr/>
        </p:nvPicPr>
        <p:blipFill>
          <a:blip r:embed="rId6"/>
          <a:stretch>
            <a:fillRect/>
          </a:stretch>
        </p:blipFill>
        <p:spPr>
          <a:xfrm>
            <a:off x="1232740" y="2997304"/>
            <a:ext cx="1244442" cy="300078"/>
          </a:xfrm>
          <a:prstGeom prst="rect">
            <a:avLst/>
          </a:prstGeom>
        </p:spPr>
      </p:pic>
      <p:pic>
        <p:nvPicPr>
          <p:cNvPr id="14" name="Obrázek 13">
            <a:extLst>
              <a:ext uri="{FF2B5EF4-FFF2-40B4-BE49-F238E27FC236}">
                <a16:creationId xmlns:a16="http://schemas.microsoft.com/office/drawing/2014/main" id="{3A92D80C-20F9-44EF-9187-E4D57BC7A4DD}"/>
              </a:ext>
            </a:extLst>
          </p:cNvPr>
          <p:cNvPicPr>
            <a:picLocks noChangeAspect="1"/>
          </p:cNvPicPr>
          <p:nvPr/>
        </p:nvPicPr>
        <p:blipFill>
          <a:blip r:embed="rId7"/>
          <a:stretch>
            <a:fillRect/>
          </a:stretch>
        </p:blipFill>
        <p:spPr>
          <a:xfrm>
            <a:off x="1097279" y="2220242"/>
            <a:ext cx="666641" cy="255309"/>
          </a:xfrm>
          <a:prstGeom prst="rect">
            <a:avLst/>
          </a:prstGeom>
        </p:spPr>
      </p:pic>
      <p:sp>
        <p:nvSpPr>
          <p:cNvPr id="15" name="TextovéPole 14">
            <a:extLst>
              <a:ext uri="{FF2B5EF4-FFF2-40B4-BE49-F238E27FC236}">
                <a16:creationId xmlns:a16="http://schemas.microsoft.com/office/drawing/2014/main" id="{3066BC54-E716-484D-A50A-A51A385294C0}"/>
              </a:ext>
            </a:extLst>
          </p:cNvPr>
          <p:cNvSpPr txBox="1"/>
          <p:nvPr/>
        </p:nvSpPr>
        <p:spPr>
          <a:xfrm>
            <a:off x="5389418" y="1755510"/>
            <a:ext cx="4752109" cy="3170099"/>
          </a:xfrm>
          <a:prstGeom prst="rect">
            <a:avLst/>
          </a:prstGeom>
          <a:noFill/>
        </p:spPr>
        <p:txBody>
          <a:bodyPr wrap="square" rtlCol="0">
            <a:spAutoFit/>
          </a:bodyPr>
          <a:lstStyle/>
          <a:p>
            <a:r>
              <a:rPr lang="cs-CZ" sz="2000" dirty="0"/>
              <a:t>Kontrola geometrie: </a:t>
            </a:r>
          </a:p>
          <a:p>
            <a:endParaRPr lang="cs-CZ" sz="2000" dirty="0"/>
          </a:p>
          <a:p>
            <a:r>
              <a:rPr lang="cs-CZ" sz="2000" b="1" dirty="0"/>
              <a:t>spodní panel Visual – Mesh 14.5</a:t>
            </a:r>
          </a:p>
          <a:p>
            <a:endParaRPr lang="cs-CZ" sz="2000" b="1" dirty="0"/>
          </a:p>
          <a:p>
            <a:pPr algn="just"/>
            <a:r>
              <a:rPr lang="cs-CZ" sz="2000" dirty="0"/>
              <a:t>-	v průběhu simulace, zobrazí informace 	o ukládání souboru, kontrole CAD, 	přepočtu objemů…….</a:t>
            </a:r>
          </a:p>
          <a:p>
            <a:pPr marL="285750" indent="-285750" algn="just">
              <a:buFontTx/>
              <a:buChar char="-"/>
            </a:pPr>
            <a:endParaRPr lang="cs-CZ" sz="2000" dirty="0"/>
          </a:p>
          <a:p>
            <a:pPr algn="just"/>
            <a:r>
              <a:rPr lang="cs-CZ" sz="2000" dirty="0"/>
              <a:t>-	informace rozděleny barevně – červené 	poznámky signalizují problém</a:t>
            </a:r>
          </a:p>
        </p:txBody>
      </p:sp>
    </p:spTree>
    <p:extLst>
      <p:ext uri="{BB962C8B-B14F-4D97-AF65-F5344CB8AC3E}">
        <p14:creationId xmlns:p14="http://schemas.microsoft.com/office/powerpoint/2010/main" val="383211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DD0C5076-CA8A-4970-BD2B-147D463D0786}"/>
              </a:ext>
            </a:extLst>
          </p:cNvPr>
          <p:cNvPicPr>
            <a:picLocks noChangeAspect="1"/>
          </p:cNvPicPr>
          <p:nvPr/>
        </p:nvPicPr>
        <p:blipFill>
          <a:blip r:embed="rId3"/>
          <a:stretch>
            <a:fillRect/>
          </a:stretch>
        </p:blipFill>
        <p:spPr>
          <a:xfrm>
            <a:off x="1025228" y="1852661"/>
            <a:ext cx="3193269" cy="3993548"/>
          </a:xfrm>
          <a:prstGeom prst="rect">
            <a:avLst/>
          </a:prstGeom>
        </p:spPr>
      </p:pic>
      <p:pic>
        <p:nvPicPr>
          <p:cNvPr id="8" name="Obrázek 7">
            <a:extLst>
              <a:ext uri="{FF2B5EF4-FFF2-40B4-BE49-F238E27FC236}">
                <a16:creationId xmlns:a16="http://schemas.microsoft.com/office/drawing/2014/main" id="{3EAF99C6-5BEF-4C6A-9374-56C563C0EF27}"/>
              </a:ext>
            </a:extLst>
          </p:cNvPr>
          <p:cNvPicPr>
            <a:picLocks noChangeAspect="1"/>
          </p:cNvPicPr>
          <p:nvPr/>
        </p:nvPicPr>
        <p:blipFill>
          <a:blip r:embed="rId4"/>
          <a:stretch>
            <a:fillRect/>
          </a:stretch>
        </p:blipFill>
        <p:spPr>
          <a:xfrm>
            <a:off x="5181768" y="1852661"/>
            <a:ext cx="3006267" cy="4026738"/>
          </a:xfrm>
          <a:prstGeom prst="rect">
            <a:avLst/>
          </a:prstGeom>
        </p:spPr>
      </p:pic>
      <p:pic>
        <p:nvPicPr>
          <p:cNvPr id="9" name="Obrázek 8">
            <a:extLst>
              <a:ext uri="{FF2B5EF4-FFF2-40B4-BE49-F238E27FC236}">
                <a16:creationId xmlns:a16="http://schemas.microsoft.com/office/drawing/2014/main" id="{B3EBDAB7-70FE-42F3-9462-89A7B1348A65}"/>
              </a:ext>
            </a:extLst>
          </p:cNvPr>
          <p:cNvPicPr>
            <a:picLocks noChangeAspect="1"/>
          </p:cNvPicPr>
          <p:nvPr/>
        </p:nvPicPr>
        <p:blipFill>
          <a:blip r:embed="rId5"/>
          <a:stretch>
            <a:fillRect/>
          </a:stretch>
        </p:blipFill>
        <p:spPr>
          <a:xfrm>
            <a:off x="1142195" y="4693202"/>
            <a:ext cx="1725695" cy="378240"/>
          </a:xfrm>
          <a:prstGeom prst="rect">
            <a:avLst/>
          </a:prstGeom>
        </p:spPr>
      </p:pic>
      <p:pic>
        <p:nvPicPr>
          <p:cNvPr id="10" name="Obrázek 9">
            <a:extLst>
              <a:ext uri="{FF2B5EF4-FFF2-40B4-BE49-F238E27FC236}">
                <a16:creationId xmlns:a16="http://schemas.microsoft.com/office/drawing/2014/main" id="{74A87ADC-6936-4322-98C1-E586FC945A52}"/>
              </a:ext>
            </a:extLst>
          </p:cNvPr>
          <p:cNvPicPr>
            <a:picLocks noChangeAspect="1"/>
          </p:cNvPicPr>
          <p:nvPr/>
        </p:nvPicPr>
        <p:blipFill>
          <a:blip r:embed="rId6"/>
          <a:stretch>
            <a:fillRect/>
          </a:stretch>
        </p:blipFill>
        <p:spPr>
          <a:xfrm>
            <a:off x="1142196" y="3429000"/>
            <a:ext cx="1479666" cy="331650"/>
          </a:xfrm>
          <a:prstGeom prst="rect">
            <a:avLst/>
          </a:prstGeom>
        </p:spPr>
      </p:pic>
      <p:pic>
        <p:nvPicPr>
          <p:cNvPr id="11" name="Obrázek 10">
            <a:extLst>
              <a:ext uri="{FF2B5EF4-FFF2-40B4-BE49-F238E27FC236}">
                <a16:creationId xmlns:a16="http://schemas.microsoft.com/office/drawing/2014/main" id="{B489B4E8-B645-429B-9B8D-6E5A0E21BF37}"/>
              </a:ext>
            </a:extLst>
          </p:cNvPr>
          <p:cNvPicPr>
            <a:picLocks noChangeAspect="1"/>
          </p:cNvPicPr>
          <p:nvPr/>
        </p:nvPicPr>
        <p:blipFill>
          <a:blip r:embed="rId7"/>
          <a:stretch>
            <a:fillRect/>
          </a:stretch>
        </p:blipFill>
        <p:spPr>
          <a:xfrm>
            <a:off x="2621862" y="3116863"/>
            <a:ext cx="1384605" cy="312137"/>
          </a:xfrm>
          <a:prstGeom prst="rect">
            <a:avLst/>
          </a:prstGeom>
        </p:spPr>
      </p:pic>
      <p:pic>
        <p:nvPicPr>
          <p:cNvPr id="12" name="Obrázek 11">
            <a:extLst>
              <a:ext uri="{FF2B5EF4-FFF2-40B4-BE49-F238E27FC236}">
                <a16:creationId xmlns:a16="http://schemas.microsoft.com/office/drawing/2014/main" id="{49971585-020A-4FEF-ABF4-46229C70739A}"/>
              </a:ext>
            </a:extLst>
          </p:cNvPr>
          <p:cNvPicPr>
            <a:picLocks noChangeAspect="1"/>
          </p:cNvPicPr>
          <p:nvPr/>
        </p:nvPicPr>
        <p:blipFill>
          <a:blip r:embed="rId8"/>
          <a:stretch>
            <a:fillRect/>
          </a:stretch>
        </p:blipFill>
        <p:spPr>
          <a:xfrm>
            <a:off x="1025228" y="1878711"/>
            <a:ext cx="709468" cy="271711"/>
          </a:xfrm>
          <a:prstGeom prst="rect">
            <a:avLst/>
          </a:prstGeom>
        </p:spPr>
      </p:pic>
      <p:cxnSp>
        <p:nvCxnSpPr>
          <p:cNvPr id="14" name="Přímá spojnice se šipkou 13">
            <a:extLst>
              <a:ext uri="{FF2B5EF4-FFF2-40B4-BE49-F238E27FC236}">
                <a16:creationId xmlns:a16="http://schemas.microsoft.com/office/drawing/2014/main" id="{FDAF5D1A-4D5E-436B-85FC-4CB1CB863C0E}"/>
              </a:ext>
            </a:extLst>
          </p:cNvPr>
          <p:cNvCxnSpPr>
            <a:cxnSpLocks/>
          </p:cNvCxnSpPr>
          <p:nvPr/>
        </p:nvCxnSpPr>
        <p:spPr>
          <a:xfrm flipV="1">
            <a:off x="2867890" y="3116863"/>
            <a:ext cx="2216728" cy="1576340"/>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pic>
        <p:nvPicPr>
          <p:cNvPr id="16" name="Obrázek 15">
            <a:extLst>
              <a:ext uri="{FF2B5EF4-FFF2-40B4-BE49-F238E27FC236}">
                <a16:creationId xmlns:a16="http://schemas.microsoft.com/office/drawing/2014/main" id="{F0962A7C-6E86-4098-9931-95A370794828}"/>
              </a:ext>
            </a:extLst>
          </p:cNvPr>
          <p:cNvPicPr>
            <a:picLocks noChangeAspect="1"/>
          </p:cNvPicPr>
          <p:nvPr/>
        </p:nvPicPr>
        <p:blipFill>
          <a:blip r:embed="rId9"/>
          <a:stretch>
            <a:fillRect/>
          </a:stretch>
        </p:blipFill>
        <p:spPr>
          <a:xfrm>
            <a:off x="9081147" y="5132120"/>
            <a:ext cx="2131335" cy="631507"/>
          </a:xfrm>
          <a:prstGeom prst="rect">
            <a:avLst/>
          </a:prstGeom>
        </p:spPr>
      </p:pic>
      <p:pic>
        <p:nvPicPr>
          <p:cNvPr id="17" name="Obrázek 16">
            <a:extLst>
              <a:ext uri="{FF2B5EF4-FFF2-40B4-BE49-F238E27FC236}">
                <a16:creationId xmlns:a16="http://schemas.microsoft.com/office/drawing/2014/main" id="{52B7B20D-83F7-401D-973D-592FC5DC85B5}"/>
              </a:ext>
            </a:extLst>
          </p:cNvPr>
          <p:cNvPicPr>
            <a:picLocks noChangeAspect="1"/>
          </p:cNvPicPr>
          <p:nvPr/>
        </p:nvPicPr>
        <p:blipFill>
          <a:blip r:embed="rId10"/>
          <a:stretch>
            <a:fillRect/>
          </a:stretch>
        </p:blipFill>
        <p:spPr>
          <a:xfrm>
            <a:off x="9081148" y="5113360"/>
            <a:ext cx="2131335" cy="669029"/>
          </a:xfrm>
          <a:prstGeom prst="rect">
            <a:avLst/>
          </a:prstGeom>
        </p:spPr>
      </p:pic>
      <p:sp>
        <p:nvSpPr>
          <p:cNvPr id="18" name="TextovéPole 17">
            <a:extLst>
              <a:ext uri="{FF2B5EF4-FFF2-40B4-BE49-F238E27FC236}">
                <a16:creationId xmlns:a16="http://schemas.microsoft.com/office/drawing/2014/main" id="{51D9BD5D-EB46-4B56-B98E-FF4B5D3B7AC6}"/>
              </a:ext>
            </a:extLst>
          </p:cNvPr>
          <p:cNvSpPr txBox="1"/>
          <p:nvPr/>
        </p:nvSpPr>
        <p:spPr>
          <a:xfrm>
            <a:off x="8462350" y="2057624"/>
            <a:ext cx="3604959" cy="2862322"/>
          </a:xfrm>
          <a:prstGeom prst="rect">
            <a:avLst/>
          </a:prstGeom>
          <a:noFill/>
        </p:spPr>
        <p:txBody>
          <a:bodyPr wrap="square" rtlCol="0">
            <a:spAutoFit/>
          </a:bodyPr>
          <a:lstStyle/>
          <a:p>
            <a:r>
              <a:rPr lang="cs-CZ" sz="2000" b="1" dirty="0"/>
              <a:t>Auto </a:t>
            </a:r>
            <a:r>
              <a:rPr lang="cs-CZ" sz="2000" b="1" dirty="0" err="1"/>
              <a:t>Correct</a:t>
            </a:r>
            <a:r>
              <a:rPr lang="cs-CZ" sz="2000" dirty="0"/>
              <a:t>: oprava menších problému</a:t>
            </a:r>
          </a:p>
          <a:p>
            <a:r>
              <a:rPr lang="cs-CZ" sz="2000" b="1" dirty="0" err="1"/>
              <a:t>Add</a:t>
            </a:r>
            <a:r>
              <a:rPr lang="cs-CZ" sz="2000" b="1" dirty="0"/>
              <a:t> To </a:t>
            </a:r>
            <a:r>
              <a:rPr lang="cs-CZ" sz="2000" b="1" dirty="0" err="1"/>
              <a:t>Collector</a:t>
            </a:r>
            <a:r>
              <a:rPr lang="cs-CZ" sz="2000" dirty="0"/>
              <a:t>: uložení „chyb“ do stromu – následná detekce a možnost opravy „ručně“</a:t>
            </a:r>
          </a:p>
          <a:p>
            <a:endParaRPr lang="cs-CZ" sz="2000" dirty="0"/>
          </a:p>
          <a:p>
            <a:r>
              <a:rPr lang="cs-CZ" sz="2000" dirty="0"/>
              <a:t>1)	</a:t>
            </a:r>
            <a:r>
              <a:rPr lang="cs-CZ" sz="2000" b="1" dirty="0"/>
              <a:t>ADVANCED OPTIONS</a:t>
            </a:r>
          </a:p>
          <a:p>
            <a:r>
              <a:rPr lang="cs-CZ" sz="2000" dirty="0"/>
              <a:t>2)	</a:t>
            </a:r>
            <a:r>
              <a:rPr lang="cs-CZ" sz="2000" b="1" dirty="0"/>
              <a:t>Geometry </a:t>
            </a:r>
            <a:r>
              <a:rPr lang="cs-CZ" sz="2000" b="1" dirty="0" err="1"/>
              <a:t>Utilities</a:t>
            </a:r>
            <a:r>
              <a:rPr lang="cs-CZ" sz="2000" b="1" dirty="0"/>
              <a:t> </a:t>
            </a:r>
            <a:r>
              <a:rPr lang="cs-CZ" sz="2000" dirty="0"/>
              <a:t>/panel nástrojů/</a:t>
            </a:r>
          </a:p>
        </p:txBody>
      </p:sp>
    </p:spTree>
    <p:extLst>
      <p:ext uri="{BB962C8B-B14F-4D97-AF65-F5344CB8AC3E}">
        <p14:creationId xmlns:p14="http://schemas.microsoft.com/office/powerpoint/2010/main" val="2469049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b="1" dirty="0">
                <a:solidFill>
                  <a:schemeClr val="tx1"/>
                </a:solidFill>
              </a:rPr>
              <a:t>Oprava geometrie</a:t>
            </a:r>
            <a:r>
              <a:rPr lang="cs-CZ" sz="2000" dirty="0">
                <a:solidFill>
                  <a:schemeClr val="tx1"/>
                </a:solidFill>
              </a:rPr>
              <a:t>: tvorba plochy</a:t>
            </a:r>
          </a:p>
          <a:p>
            <a:pPr marL="155448" lvl="1" indent="0">
              <a:buNone/>
            </a:pPr>
            <a:r>
              <a:rPr lang="cs-CZ" sz="2000" b="1" dirty="0" err="1">
                <a:solidFill>
                  <a:schemeClr val="tx1"/>
                </a:solidFill>
              </a:rPr>
              <a:t>Flat</a:t>
            </a:r>
            <a:r>
              <a:rPr lang="cs-CZ" sz="2000" b="1" dirty="0">
                <a:solidFill>
                  <a:schemeClr val="tx1"/>
                </a:solidFill>
              </a:rPr>
              <a:t>: tvorba plochy „rovinné“</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A55D4354-CCA2-49BC-AAF2-7C943BD6E6C4}"/>
              </a:ext>
            </a:extLst>
          </p:cNvPr>
          <p:cNvPicPr>
            <a:picLocks noChangeAspect="1"/>
          </p:cNvPicPr>
          <p:nvPr/>
        </p:nvPicPr>
        <p:blipFill>
          <a:blip r:embed="rId3"/>
          <a:stretch>
            <a:fillRect/>
          </a:stretch>
        </p:blipFill>
        <p:spPr>
          <a:xfrm>
            <a:off x="1207724" y="2716474"/>
            <a:ext cx="3267293" cy="3418907"/>
          </a:xfrm>
          <a:prstGeom prst="rect">
            <a:avLst/>
          </a:prstGeom>
        </p:spPr>
      </p:pic>
      <p:pic>
        <p:nvPicPr>
          <p:cNvPr id="8" name="Obrázek 7">
            <a:extLst>
              <a:ext uri="{FF2B5EF4-FFF2-40B4-BE49-F238E27FC236}">
                <a16:creationId xmlns:a16="http://schemas.microsoft.com/office/drawing/2014/main" id="{2D1C6144-8630-4331-975D-119FF88BE58A}"/>
              </a:ext>
            </a:extLst>
          </p:cNvPr>
          <p:cNvPicPr>
            <a:picLocks noChangeAspect="1"/>
          </p:cNvPicPr>
          <p:nvPr/>
        </p:nvPicPr>
        <p:blipFill>
          <a:blip r:embed="rId4"/>
          <a:stretch>
            <a:fillRect/>
          </a:stretch>
        </p:blipFill>
        <p:spPr>
          <a:xfrm>
            <a:off x="1323062" y="3757678"/>
            <a:ext cx="1323156" cy="317557"/>
          </a:xfrm>
          <a:prstGeom prst="rect">
            <a:avLst/>
          </a:prstGeom>
        </p:spPr>
      </p:pic>
      <p:sp>
        <p:nvSpPr>
          <p:cNvPr id="9" name="TextovéPole 8">
            <a:extLst>
              <a:ext uri="{FF2B5EF4-FFF2-40B4-BE49-F238E27FC236}">
                <a16:creationId xmlns:a16="http://schemas.microsoft.com/office/drawing/2014/main" id="{5E3A0F51-0E3C-449C-872A-E1F7C699FC2B}"/>
              </a:ext>
            </a:extLst>
          </p:cNvPr>
          <p:cNvSpPr txBox="1"/>
          <p:nvPr/>
        </p:nvSpPr>
        <p:spPr>
          <a:xfrm>
            <a:off x="5721926" y="2119745"/>
            <a:ext cx="5631873" cy="1938992"/>
          </a:xfrm>
          <a:prstGeom prst="rect">
            <a:avLst/>
          </a:prstGeom>
          <a:noFill/>
        </p:spPr>
        <p:txBody>
          <a:bodyPr wrap="square" rtlCol="0">
            <a:spAutoFit/>
          </a:bodyPr>
          <a:lstStyle/>
          <a:p>
            <a:r>
              <a:rPr lang="cs-CZ" dirty="0"/>
              <a:t> </a:t>
            </a:r>
            <a:r>
              <a:rPr lang="cs-CZ" sz="2000" dirty="0"/>
              <a:t>Červená křivka – problém v geometrii</a:t>
            </a:r>
          </a:p>
          <a:p>
            <a:endParaRPr lang="cs-CZ" sz="2000" dirty="0"/>
          </a:p>
          <a:p>
            <a:r>
              <a:rPr lang="cs-CZ" sz="2000" dirty="0"/>
              <a:t>-	zvolím čím plochu vytvořím: křivky, body</a:t>
            </a:r>
          </a:p>
          <a:p>
            <a:r>
              <a:rPr lang="cs-CZ" sz="2000" dirty="0"/>
              <a:t>-	vyberu všechny křivky potvrdím prostředním </a:t>
            </a:r>
          </a:p>
          <a:p>
            <a:r>
              <a:rPr lang="cs-CZ" sz="2000" dirty="0"/>
              <a:t>-	zobrazení náhledu plochy </a:t>
            </a:r>
          </a:p>
          <a:p>
            <a:r>
              <a:rPr lang="cs-CZ" sz="2000" dirty="0"/>
              <a:t>-	znovu potvrdím – plocha se vytvoří</a:t>
            </a:r>
          </a:p>
        </p:txBody>
      </p:sp>
      <p:pic>
        <p:nvPicPr>
          <p:cNvPr id="10" name="Obrázek 9">
            <a:extLst>
              <a:ext uri="{FF2B5EF4-FFF2-40B4-BE49-F238E27FC236}">
                <a16:creationId xmlns:a16="http://schemas.microsoft.com/office/drawing/2014/main" id="{0345FC25-472E-4985-84DC-B79F1F01B08E}"/>
              </a:ext>
            </a:extLst>
          </p:cNvPr>
          <p:cNvPicPr>
            <a:picLocks noChangeAspect="1"/>
          </p:cNvPicPr>
          <p:nvPr/>
        </p:nvPicPr>
        <p:blipFill>
          <a:blip r:embed="rId5"/>
          <a:stretch>
            <a:fillRect/>
          </a:stretch>
        </p:blipFill>
        <p:spPr>
          <a:xfrm>
            <a:off x="4620710" y="5117650"/>
            <a:ext cx="2202432" cy="1017731"/>
          </a:xfrm>
          <a:prstGeom prst="rect">
            <a:avLst/>
          </a:prstGeom>
        </p:spPr>
      </p:pic>
      <p:pic>
        <p:nvPicPr>
          <p:cNvPr id="11" name="Obrázek 10">
            <a:extLst>
              <a:ext uri="{FF2B5EF4-FFF2-40B4-BE49-F238E27FC236}">
                <a16:creationId xmlns:a16="http://schemas.microsoft.com/office/drawing/2014/main" id="{C505ACC0-0E08-4F4B-993D-74E640238892}"/>
              </a:ext>
            </a:extLst>
          </p:cNvPr>
          <p:cNvPicPr>
            <a:picLocks noChangeAspect="1"/>
          </p:cNvPicPr>
          <p:nvPr/>
        </p:nvPicPr>
        <p:blipFill>
          <a:blip r:embed="rId6"/>
          <a:stretch>
            <a:fillRect/>
          </a:stretch>
        </p:blipFill>
        <p:spPr>
          <a:xfrm>
            <a:off x="6892846" y="5117650"/>
            <a:ext cx="2528171" cy="1017731"/>
          </a:xfrm>
          <a:prstGeom prst="rect">
            <a:avLst/>
          </a:prstGeom>
        </p:spPr>
      </p:pic>
      <p:pic>
        <p:nvPicPr>
          <p:cNvPr id="12" name="Obrázek 11">
            <a:extLst>
              <a:ext uri="{FF2B5EF4-FFF2-40B4-BE49-F238E27FC236}">
                <a16:creationId xmlns:a16="http://schemas.microsoft.com/office/drawing/2014/main" id="{745AF92D-65FD-4F2C-859A-991ED95EC748}"/>
              </a:ext>
            </a:extLst>
          </p:cNvPr>
          <p:cNvPicPr>
            <a:picLocks noChangeAspect="1"/>
          </p:cNvPicPr>
          <p:nvPr/>
        </p:nvPicPr>
        <p:blipFill>
          <a:blip r:embed="rId7"/>
          <a:stretch>
            <a:fillRect/>
          </a:stretch>
        </p:blipFill>
        <p:spPr>
          <a:xfrm>
            <a:off x="9490722" y="5117650"/>
            <a:ext cx="2528171" cy="1017731"/>
          </a:xfrm>
          <a:prstGeom prst="rect">
            <a:avLst/>
          </a:prstGeom>
        </p:spPr>
      </p:pic>
    </p:spTree>
    <p:extLst>
      <p:ext uri="{BB962C8B-B14F-4D97-AF65-F5344CB8AC3E}">
        <p14:creationId xmlns:p14="http://schemas.microsoft.com/office/powerpoint/2010/main" val="79977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b="1" dirty="0" err="1">
                <a:solidFill>
                  <a:schemeClr val="tx1"/>
                </a:solidFill>
              </a:rPr>
              <a:t>Blend</a:t>
            </a:r>
            <a:r>
              <a:rPr lang="cs-CZ" sz="2000" b="1" dirty="0">
                <a:solidFill>
                  <a:schemeClr val="tx1"/>
                </a:solidFill>
              </a:rPr>
              <a:t>: tvorba tvarově složité plochy</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F13AAA70-9255-4D1D-8E87-92A921EFF8C6}"/>
              </a:ext>
            </a:extLst>
          </p:cNvPr>
          <p:cNvPicPr>
            <a:picLocks noChangeAspect="1"/>
          </p:cNvPicPr>
          <p:nvPr/>
        </p:nvPicPr>
        <p:blipFill>
          <a:blip r:embed="rId3"/>
          <a:stretch>
            <a:fillRect/>
          </a:stretch>
        </p:blipFill>
        <p:spPr>
          <a:xfrm>
            <a:off x="1097280" y="2334337"/>
            <a:ext cx="3377738" cy="3804636"/>
          </a:xfrm>
          <a:prstGeom prst="rect">
            <a:avLst/>
          </a:prstGeom>
        </p:spPr>
      </p:pic>
      <p:pic>
        <p:nvPicPr>
          <p:cNvPr id="8" name="Obrázek 7">
            <a:extLst>
              <a:ext uri="{FF2B5EF4-FFF2-40B4-BE49-F238E27FC236}">
                <a16:creationId xmlns:a16="http://schemas.microsoft.com/office/drawing/2014/main" id="{E1AF03E3-B218-431F-A647-C222D68CD090}"/>
              </a:ext>
            </a:extLst>
          </p:cNvPr>
          <p:cNvPicPr>
            <a:picLocks noChangeAspect="1"/>
          </p:cNvPicPr>
          <p:nvPr/>
        </p:nvPicPr>
        <p:blipFill>
          <a:blip r:embed="rId4"/>
          <a:stretch>
            <a:fillRect/>
          </a:stretch>
        </p:blipFill>
        <p:spPr>
          <a:xfrm>
            <a:off x="1097280" y="3047949"/>
            <a:ext cx="2615738" cy="646503"/>
          </a:xfrm>
          <a:prstGeom prst="rect">
            <a:avLst/>
          </a:prstGeom>
        </p:spPr>
      </p:pic>
      <p:sp>
        <p:nvSpPr>
          <p:cNvPr id="9" name="TextovéPole 8">
            <a:extLst>
              <a:ext uri="{FF2B5EF4-FFF2-40B4-BE49-F238E27FC236}">
                <a16:creationId xmlns:a16="http://schemas.microsoft.com/office/drawing/2014/main" id="{8B560B68-1B3F-4513-B9E1-DD0AFB15416C}"/>
              </a:ext>
            </a:extLst>
          </p:cNvPr>
          <p:cNvSpPr txBox="1"/>
          <p:nvPr/>
        </p:nvSpPr>
        <p:spPr>
          <a:xfrm>
            <a:off x="6095999" y="2315249"/>
            <a:ext cx="5116484" cy="1938992"/>
          </a:xfrm>
          <a:prstGeom prst="rect">
            <a:avLst/>
          </a:prstGeom>
          <a:noFill/>
        </p:spPr>
        <p:txBody>
          <a:bodyPr wrap="square" rtlCol="0">
            <a:spAutoFit/>
          </a:bodyPr>
          <a:lstStyle/>
          <a:p>
            <a:r>
              <a:rPr lang="cs-CZ" sz="2000" dirty="0"/>
              <a:t>-	Zvolím, čím plochu vytvořím př. křivka</a:t>
            </a:r>
          </a:p>
          <a:p>
            <a:r>
              <a:rPr lang="cs-CZ" sz="2000" dirty="0"/>
              <a:t>-	Levým tlačítkem myši vyberu křivky a 	potvrdím prostředním kolečkem myši</a:t>
            </a:r>
          </a:p>
          <a:p>
            <a:r>
              <a:rPr lang="cs-CZ" sz="2000" dirty="0"/>
              <a:t>-	Dvě protější, potvrdím, zobrazí se náhled 	výběru a ukáží se body S a E /start a end/ </a:t>
            </a:r>
          </a:p>
          <a:p>
            <a:r>
              <a:rPr lang="cs-CZ" sz="2000" dirty="0"/>
              <a:t>-	Grafické zobrazení náhledu</a:t>
            </a:r>
          </a:p>
        </p:txBody>
      </p:sp>
      <p:pic>
        <p:nvPicPr>
          <p:cNvPr id="10" name="Obrázek 9">
            <a:extLst>
              <a:ext uri="{FF2B5EF4-FFF2-40B4-BE49-F238E27FC236}">
                <a16:creationId xmlns:a16="http://schemas.microsoft.com/office/drawing/2014/main" id="{6D275164-6E49-4582-B205-47AEB47057C2}"/>
              </a:ext>
            </a:extLst>
          </p:cNvPr>
          <p:cNvPicPr>
            <a:picLocks noChangeAspect="1"/>
          </p:cNvPicPr>
          <p:nvPr/>
        </p:nvPicPr>
        <p:blipFill>
          <a:blip r:embed="rId5"/>
          <a:stretch>
            <a:fillRect/>
          </a:stretch>
        </p:blipFill>
        <p:spPr>
          <a:xfrm>
            <a:off x="6570936" y="2334337"/>
            <a:ext cx="4371211" cy="1707028"/>
          </a:xfrm>
          <a:prstGeom prst="rect">
            <a:avLst/>
          </a:prstGeom>
        </p:spPr>
      </p:pic>
    </p:spTree>
    <p:extLst>
      <p:ext uri="{BB962C8B-B14F-4D97-AF65-F5344CB8AC3E}">
        <p14:creationId xmlns:p14="http://schemas.microsoft.com/office/powerpoint/2010/main" val="428175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Klíčová slova</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CAD soubory, Visual Mesh, panel nástrojů, oprava geometrie, tvorba plochy, assembly, </a:t>
            </a:r>
            <a:r>
              <a:rPr lang="cs-CZ" sz="2000" dirty="0" err="1">
                <a:solidFill>
                  <a:schemeClr val="tx1"/>
                </a:solidFill>
              </a:rPr>
              <a:t>intersection</a:t>
            </a:r>
            <a:r>
              <a:rPr lang="cs-CZ" sz="2000" dirty="0">
                <a:solidFill>
                  <a:schemeClr val="tx1"/>
                </a:solidFill>
              </a:rPr>
              <a:t> </a:t>
            </a:r>
          </a:p>
          <a:p>
            <a:pPr marL="201168" lvl="1" indent="0">
              <a:buClr>
                <a:srgbClr val="983033"/>
              </a:buClr>
              <a:buNone/>
            </a:pPr>
            <a:endParaRPr lang="cs-CZ" sz="2000" dirty="0">
              <a:solidFill>
                <a:schemeClr val="tx1"/>
              </a:solidFill>
            </a:endParaRPr>
          </a:p>
          <a:p>
            <a:pPr marL="201168" lvl="1" indent="0">
              <a:buClr>
                <a:srgbClr val="983033"/>
              </a:buClr>
              <a:buNone/>
            </a:pPr>
            <a:r>
              <a:rPr lang="cs-CZ" sz="3700" dirty="0">
                <a:solidFill>
                  <a:schemeClr val="tx1"/>
                </a:solidFill>
                <a:latin typeface="+mj-lt"/>
              </a:rPr>
              <a:t>Cíle kapitoly</a:t>
            </a:r>
          </a:p>
          <a:p>
            <a:pPr marL="201168" lvl="1" indent="0">
              <a:buClr>
                <a:srgbClr val="983033"/>
              </a:buClr>
              <a:buNone/>
            </a:pPr>
            <a:r>
              <a:rPr lang="cs-CZ" sz="2000" dirty="0">
                <a:solidFill>
                  <a:schemeClr val="tx1"/>
                </a:solidFill>
              </a:rPr>
              <a:t>Cílem kapitoly je studenta uvést do problematiky práce v části SW ProCast zvané Visual Mesh, kde dochází k importu a editaci původních CAD souborů představujících uspořádání licí soustavy, kterou chceme pomocí SW ProCast simulovat. </a:t>
            </a:r>
          </a:p>
        </p:txBody>
      </p:sp>
    </p:spTree>
    <p:extLst>
      <p:ext uri="{BB962C8B-B14F-4D97-AF65-F5344CB8AC3E}">
        <p14:creationId xmlns:p14="http://schemas.microsoft.com/office/powerpoint/2010/main" val="169057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7BD1D990-BB29-4787-96F6-FBB378B6AB0B}"/>
              </a:ext>
            </a:extLst>
          </p:cNvPr>
          <p:cNvPicPr>
            <a:picLocks noChangeAspect="1"/>
          </p:cNvPicPr>
          <p:nvPr/>
        </p:nvPicPr>
        <p:blipFill>
          <a:blip r:embed="rId3"/>
          <a:stretch>
            <a:fillRect/>
          </a:stretch>
        </p:blipFill>
        <p:spPr>
          <a:xfrm>
            <a:off x="2844181" y="1929253"/>
            <a:ext cx="2005757" cy="1158254"/>
          </a:xfrm>
          <a:prstGeom prst="rect">
            <a:avLst/>
          </a:prstGeom>
        </p:spPr>
      </p:pic>
      <p:pic>
        <p:nvPicPr>
          <p:cNvPr id="8" name="Obrázek 7">
            <a:extLst>
              <a:ext uri="{FF2B5EF4-FFF2-40B4-BE49-F238E27FC236}">
                <a16:creationId xmlns:a16="http://schemas.microsoft.com/office/drawing/2014/main" id="{7D0A6020-8B1D-449B-8B04-C55BCED2AA3E}"/>
              </a:ext>
            </a:extLst>
          </p:cNvPr>
          <p:cNvPicPr>
            <a:picLocks noChangeAspect="1"/>
          </p:cNvPicPr>
          <p:nvPr/>
        </p:nvPicPr>
        <p:blipFill>
          <a:blip r:embed="rId4"/>
          <a:stretch>
            <a:fillRect/>
          </a:stretch>
        </p:blipFill>
        <p:spPr>
          <a:xfrm>
            <a:off x="936754" y="1975223"/>
            <a:ext cx="1543210" cy="4050927"/>
          </a:xfrm>
          <a:prstGeom prst="rect">
            <a:avLst/>
          </a:prstGeom>
        </p:spPr>
      </p:pic>
      <p:pic>
        <p:nvPicPr>
          <p:cNvPr id="9" name="Obrázek 8">
            <a:extLst>
              <a:ext uri="{FF2B5EF4-FFF2-40B4-BE49-F238E27FC236}">
                <a16:creationId xmlns:a16="http://schemas.microsoft.com/office/drawing/2014/main" id="{3D1013DB-584E-4C28-B8CC-F063F568ACA7}"/>
              </a:ext>
            </a:extLst>
          </p:cNvPr>
          <p:cNvPicPr>
            <a:picLocks noChangeAspect="1"/>
          </p:cNvPicPr>
          <p:nvPr/>
        </p:nvPicPr>
        <p:blipFill>
          <a:blip r:embed="rId5"/>
          <a:stretch>
            <a:fillRect/>
          </a:stretch>
        </p:blipFill>
        <p:spPr>
          <a:xfrm>
            <a:off x="5163231" y="1929253"/>
            <a:ext cx="2161132" cy="1158254"/>
          </a:xfrm>
          <a:prstGeom prst="rect">
            <a:avLst/>
          </a:prstGeom>
        </p:spPr>
      </p:pic>
      <p:pic>
        <p:nvPicPr>
          <p:cNvPr id="10" name="Obrázek 9">
            <a:extLst>
              <a:ext uri="{FF2B5EF4-FFF2-40B4-BE49-F238E27FC236}">
                <a16:creationId xmlns:a16="http://schemas.microsoft.com/office/drawing/2014/main" id="{D8665FCE-F8E1-4908-A712-F4BD121F6F1A}"/>
              </a:ext>
            </a:extLst>
          </p:cNvPr>
          <p:cNvPicPr>
            <a:picLocks noChangeAspect="1"/>
          </p:cNvPicPr>
          <p:nvPr/>
        </p:nvPicPr>
        <p:blipFill>
          <a:blip r:embed="rId6"/>
          <a:stretch>
            <a:fillRect/>
          </a:stretch>
        </p:blipFill>
        <p:spPr>
          <a:xfrm>
            <a:off x="7637656" y="1950562"/>
            <a:ext cx="2262802" cy="1148595"/>
          </a:xfrm>
          <a:prstGeom prst="rect">
            <a:avLst/>
          </a:prstGeom>
        </p:spPr>
      </p:pic>
      <p:sp>
        <p:nvSpPr>
          <p:cNvPr id="11" name="TextovéPole 10">
            <a:extLst>
              <a:ext uri="{FF2B5EF4-FFF2-40B4-BE49-F238E27FC236}">
                <a16:creationId xmlns:a16="http://schemas.microsoft.com/office/drawing/2014/main" id="{7410316F-EC13-448E-B954-68F9BEF39F95}"/>
              </a:ext>
            </a:extLst>
          </p:cNvPr>
          <p:cNvSpPr txBox="1"/>
          <p:nvPr/>
        </p:nvSpPr>
        <p:spPr>
          <a:xfrm>
            <a:off x="3260641" y="3758844"/>
            <a:ext cx="7295829" cy="1631216"/>
          </a:xfrm>
          <a:prstGeom prst="rect">
            <a:avLst/>
          </a:prstGeom>
          <a:noFill/>
        </p:spPr>
        <p:txBody>
          <a:bodyPr wrap="square" rtlCol="0">
            <a:spAutoFit/>
          </a:bodyPr>
          <a:lstStyle/>
          <a:p>
            <a:r>
              <a:rPr lang="cs-CZ" sz="2000" dirty="0"/>
              <a:t>Červená křivka – ukazuje problém v geometrii</a:t>
            </a:r>
          </a:p>
          <a:p>
            <a:endParaRPr lang="cs-CZ" sz="2000" dirty="0"/>
          </a:p>
          <a:p>
            <a:r>
              <a:rPr lang="cs-CZ" sz="2000" dirty="0"/>
              <a:t>Vyberu dvě křivky – tvorba plochy dle spojnic mezi koncovými body.</a:t>
            </a:r>
          </a:p>
          <a:p>
            <a:endParaRPr lang="cs-CZ" sz="2000" dirty="0"/>
          </a:p>
          <a:p>
            <a:r>
              <a:rPr lang="cs-CZ" sz="2000" dirty="0"/>
              <a:t>Vyberu zbylé dvě křivky, „</a:t>
            </a:r>
            <a:r>
              <a:rPr lang="cs-CZ" sz="2000" dirty="0" err="1"/>
              <a:t>bland</a:t>
            </a:r>
            <a:r>
              <a:rPr lang="cs-CZ" sz="2000" dirty="0"/>
              <a:t>“ kopíruje reálně povrch geometrie.</a:t>
            </a:r>
          </a:p>
        </p:txBody>
      </p:sp>
    </p:spTree>
    <p:extLst>
      <p:ext uri="{BB962C8B-B14F-4D97-AF65-F5344CB8AC3E}">
        <p14:creationId xmlns:p14="http://schemas.microsoft.com/office/powerpoint/2010/main" val="1944096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dirty="0">
                <a:solidFill>
                  <a:schemeClr val="tx1"/>
                </a:solidFill>
              </a:rPr>
              <a:t>Po opravě geometrie, tvorba Assembly, </a:t>
            </a:r>
            <a:r>
              <a:rPr lang="cs-CZ" sz="2000" dirty="0" err="1">
                <a:solidFill>
                  <a:schemeClr val="tx1"/>
                </a:solidFill>
              </a:rPr>
              <a:t>Intersekcí</a:t>
            </a:r>
            <a:r>
              <a:rPr lang="cs-CZ" sz="2000" dirty="0">
                <a:solidFill>
                  <a:schemeClr val="tx1"/>
                </a:solidFill>
              </a:rPr>
              <a:t>. Přepočítávání objemů.</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BB02BB1E-E4CD-460B-AE7C-D7D87F60213E}"/>
              </a:ext>
            </a:extLst>
          </p:cNvPr>
          <p:cNvPicPr>
            <a:picLocks noChangeAspect="1"/>
          </p:cNvPicPr>
          <p:nvPr/>
        </p:nvPicPr>
        <p:blipFill>
          <a:blip r:embed="rId3"/>
          <a:stretch>
            <a:fillRect/>
          </a:stretch>
        </p:blipFill>
        <p:spPr>
          <a:xfrm>
            <a:off x="1282606" y="2667822"/>
            <a:ext cx="2738943" cy="3373129"/>
          </a:xfrm>
          <a:prstGeom prst="rect">
            <a:avLst/>
          </a:prstGeom>
        </p:spPr>
      </p:pic>
      <p:pic>
        <p:nvPicPr>
          <p:cNvPr id="8" name="Obrázek 7">
            <a:extLst>
              <a:ext uri="{FF2B5EF4-FFF2-40B4-BE49-F238E27FC236}">
                <a16:creationId xmlns:a16="http://schemas.microsoft.com/office/drawing/2014/main" id="{2C6BE0EB-0F03-41F4-B931-499673FA6E69}"/>
              </a:ext>
            </a:extLst>
          </p:cNvPr>
          <p:cNvPicPr>
            <a:picLocks noChangeAspect="1"/>
          </p:cNvPicPr>
          <p:nvPr/>
        </p:nvPicPr>
        <p:blipFill>
          <a:blip r:embed="rId4"/>
          <a:stretch>
            <a:fillRect/>
          </a:stretch>
        </p:blipFill>
        <p:spPr>
          <a:xfrm>
            <a:off x="4537151" y="2682624"/>
            <a:ext cx="2861176" cy="3351928"/>
          </a:xfrm>
          <a:prstGeom prst="rect">
            <a:avLst/>
          </a:prstGeom>
        </p:spPr>
      </p:pic>
      <p:pic>
        <p:nvPicPr>
          <p:cNvPr id="9" name="Obrázek 8">
            <a:extLst>
              <a:ext uri="{FF2B5EF4-FFF2-40B4-BE49-F238E27FC236}">
                <a16:creationId xmlns:a16="http://schemas.microsoft.com/office/drawing/2014/main" id="{5E47B4DF-9664-4BDA-BDFD-C50F411F6EDC}"/>
              </a:ext>
            </a:extLst>
          </p:cNvPr>
          <p:cNvPicPr>
            <a:picLocks noChangeAspect="1"/>
          </p:cNvPicPr>
          <p:nvPr/>
        </p:nvPicPr>
        <p:blipFill>
          <a:blip r:embed="rId5"/>
          <a:stretch>
            <a:fillRect/>
          </a:stretch>
        </p:blipFill>
        <p:spPr>
          <a:xfrm>
            <a:off x="7913929" y="2667822"/>
            <a:ext cx="2738943" cy="3343526"/>
          </a:xfrm>
          <a:prstGeom prst="rect">
            <a:avLst/>
          </a:prstGeom>
        </p:spPr>
      </p:pic>
    </p:spTree>
    <p:extLst>
      <p:ext uri="{BB962C8B-B14F-4D97-AF65-F5344CB8AC3E}">
        <p14:creationId xmlns:p14="http://schemas.microsoft.com/office/powerpoint/2010/main" val="385656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b="1" dirty="0">
                <a:solidFill>
                  <a:schemeClr val="tx1"/>
                </a:solidFill>
              </a:rPr>
              <a:t>Assembly</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D7F5C04D-8324-40F7-BD8F-B3EC655262E6}"/>
              </a:ext>
            </a:extLst>
          </p:cNvPr>
          <p:cNvPicPr>
            <a:picLocks noChangeAspect="1"/>
          </p:cNvPicPr>
          <p:nvPr/>
        </p:nvPicPr>
        <p:blipFill>
          <a:blip r:embed="rId3"/>
          <a:stretch>
            <a:fillRect/>
          </a:stretch>
        </p:blipFill>
        <p:spPr>
          <a:xfrm>
            <a:off x="1097280" y="2658050"/>
            <a:ext cx="2727266" cy="2634387"/>
          </a:xfrm>
          <a:prstGeom prst="rect">
            <a:avLst/>
          </a:prstGeom>
        </p:spPr>
      </p:pic>
      <p:sp>
        <p:nvSpPr>
          <p:cNvPr id="8" name="TextovéPole 7">
            <a:extLst>
              <a:ext uri="{FF2B5EF4-FFF2-40B4-BE49-F238E27FC236}">
                <a16:creationId xmlns:a16="http://schemas.microsoft.com/office/drawing/2014/main" id="{176ED7AD-A21B-4610-8304-55089F104251}"/>
              </a:ext>
            </a:extLst>
          </p:cNvPr>
          <p:cNvSpPr txBox="1"/>
          <p:nvPr/>
        </p:nvSpPr>
        <p:spPr>
          <a:xfrm>
            <a:off x="5597236" y="2175164"/>
            <a:ext cx="5375564" cy="4093428"/>
          </a:xfrm>
          <a:prstGeom prst="rect">
            <a:avLst/>
          </a:prstGeom>
          <a:noFill/>
        </p:spPr>
        <p:txBody>
          <a:bodyPr wrap="square" rtlCol="0">
            <a:spAutoFit/>
          </a:bodyPr>
          <a:lstStyle/>
          <a:p>
            <a:r>
              <a:rPr lang="cs-CZ" dirty="0"/>
              <a:t>-	</a:t>
            </a:r>
            <a:r>
              <a:rPr lang="cs-CZ" sz="2000" dirty="0"/>
              <a:t>Záložka geometrie</a:t>
            </a:r>
          </a:p>
          <a:p>
            <a:r>
              <a:rPr lang="cs-CZ" sz="2000" dirty="0"/>
              <a:t>-	Výběr assembly – tvorba průchodu v místě 	styku ploch mezi jednotlivými objemy, 	důležité pro další 	definici přestupu tepla</a:t>
            </a:r>
          </a:p>
          <a:p>
            <a:r>
              <a:rPr lang="cs-CZ" sz="2000" dirty="0"/>
              <a:t>-	Kontrola geometrie</a:t>
            </a:r>
          </a:p>
          <a:p>
            <a:r>
              <a:rPr lang="cs-CZ" sz="2000" dirty="0"/>
              <a:t>-	Spodní lišta, informuje o detekci </a:t>
            </a:r>
            <a:r>
              <a:rPr lang="cs-CZ" sz="2000" dirty="0" err="1"/>
              <a:t>overlapu</a:t>
            </a:r>
            <a:r>
              <a:rPr lang="cs-CZ" sz="2000" dirty="0"/>
              <a:t> 	mezi objemy v sestavě</a:t>
            </a:r>
          </a:p>
          <a:p>
            <a:r>
              <a:rPr lang="cs-CZ" sz="2000" dirty="0"/>
              <a:t>-	Zobrazení assembly – modré hrany v celé 	sestavě </a:t>
            </a:r>
          </a:p>
          <a:p>
            <a:r>
              <a:rPr lang="cs-CZ" sz="2000" dirty="0"/>
              <a:t>-	</a:t>
            </a:r>
            <a:r>
              <a:rPr lang="cs-CZ" sz="2000" dirty="0" err="1"/>
              <a:t>Next</a:t>
            </a:r>
            <a:r>
              <a:rPr lang="cs-CZ" sz="2000" dirty="0"/>
              <a:t> – ukáže konkrétní assembly – 	doporučení dělat assembly postupně, 	prostředním tlačítkem potvrdím, 	</a:t>
            </a:r>
            <a:r>
              <a:rPr lang="cs-CZ" sz="2000" dirty="0" err="1"/>
              <a:t>zassemblováné</a:t>
            </a:r>
            <a:r>
              <a:rPr lang="cs-CZ" sz="2000" dirty="0"/>
              <a:t> = růžová hrana</a:t>
            </a:r>
          </a:p>
        </p:txBody>
      </p:sp>
    </p:spTree>
    <p:extLst>
      <p:ext uri="{BB962C8B-B14F-4D97-AF65-F5344CB8AC3E}">
        <p14:creationId xmlns:p14="http://schemas.microsoft.com/office/powerpoint/2010/main" val="3709378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D8820C5E-ED0D-445E-B1EF-11DBE6BACC87}"/>
              </a:ext>
            </a:extLst>
          </p:cNvPr>
          <p:cNvPicPr>
            <a:picLocks noChangeAspect="1"/>
          </p:cNvPicPr>
          <p:nvPr/>
        </p:nvPicPr>
        <p:blipFill>
          <a:blip r:embed="rId3"/>
          <a:stretch>
            <a:fillRect/>
          </a:stretch>
        </p:blipFill>
        <p:spPr>
          <a:xfrm>
            <a:off x="1247077" y="1972698"/>
            <a:ext cx="2971419" cy="4162893"/>
          </a:xfrm>
          <a:prstGeom prst="rect">
            <a:avLst/>
          </a:prstGeom>
        </p:spPr>
      </p:pic>
      <p:pic>
        <p:nvPicPr>
          <p:cNvPr id="8" name="Obrázek 7">
            <a:extLst>
              <a:ext uri="{FF2B5EF4-FFF2-40B4-BE49-F238E27FC236}">
                <a16:creationId xmlns:a16="http://schemas.microsoft.com/office/drawing/2014/main" id="{965F2C81-9925-4E2D-BEC6-2774EC47ED8D}"/>
              </a:ext>
            </a:extLst>
          </p:cNvPr>
          <p:cNvPicPr>
            <a:picLocks noChangeAspect="1"/>
          </p:cNvPicPr>
          <p:nvPr/>
        </p:nvPicPr>
        <p:blipFill>
          <a:blip r:embed="rId4"/>
          <a:stretch>
            <a:fillRect/>
          </a:stretch>
        </p:blipFill>
        <p:spPr>
          <a:xfrm>
            <a:off x="5214465" y="3150924"/>
            <a:ext cx="5283428" cy="556151"/>
          </a:xfrm>
          <a:prstGeom prst="rect">
            <a:avLst/>
          </a:prstGeom>
        </p:spPr>
      </p:pic>
      <p:pic>
        <p:nvPicPr>
          <p:cNvPr id="9" name="Obrázek 8">
            <a:extLst>
              <a:ext uri="{FF2B5EF4-FFF2-40B4-BE49-F238E27FC236}">
                <a16:creationId xmlns:a16="http://schemas.microsoft.com/office/drawing/2014/main" id="{6321E133-37F0-48F8-BE39-8E78E59F929C}"/>
              </a:ext>
            </a:extLst>
          </p:cNvPr>
          <p:cNvPicPr>
            <a:picLocks noChangeAspect="1"/>
          </p:cNvPicPr>
          <p:nvPr/>
        </p:nvPicPr>
        <p:blipFill>
          <a:blip r:embed="rId5"/>
          <a:stretch>
            <a:fillRect/>
          </a:stretch>
        </p:blipFill>
        <p:spPr>
          <a:xfrm>
            <a:off x="2732785" y="2572503"/>
            <a:ext cx="1243469" cy="230823"/>
          </a:xfrm>
          <a:prstGeom prst="rect">
            <a:avLst/>
          </a:prstGeom>
        </p:spPr>
      </p:pic>
      <p:pic>
        <p:nvPicPr>
          <p:cNvPr id="10" name="Obrázek 9">
            <a:extLst>
              <a:ext uri="{FF2B5EF4-FFF2-40B4-BE49-F238E27FC236}">
                <a16:creationId xmlns:a16="http://schemas.microsoft.com/office/drawing/2014/main" id="{E5CAA836-46D8-4BB4-8B10-F0A4D5764584}"/>
              </a:ext>
            </a:extLst>
          </p:cNvPr>
          <p:cNvPicPr>
            <a:picLocks noChangeAspect="1"/>
          </p:cNvPicPr>
          <p:nvPr/>
        </p:nvPicPr>
        <p:blipFill>
          <a:blip r:embed="rId6"/>
          <a:stretch>
            <a:fillRect/>
          </a:stretch>
        </p:blipFill>
        <p:spPr>
          <a:xfrm>
            <a:off x="2073295" y="3429000"/>
            <a:ext cx="559070" cy="263383"/>
          </a:xfrm>
          <a:prstGeom prst="rect">
            <a:avLst/>
          </a:prstGeom>
        </p:spPr>
      </p:pic>
    </p:spTree>
    <p:extLst>
      <p:ext uri="{BB962C8B-B14F-4D97-AF65-F5344CB8AC3E}">
        <p14:creationId xmlns:p14="http://schemas.microsoft.com/office/powerpoint/2010/main" val="12476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583CFBFE-F64B-4AA8-8617-0AA10EADD2B7}"/>
              </a:ext>
            </a:extLst>
          </p:cNvPr>
          <p:cNvPicPr>
            <a:picLocks noChangeAspect="1"/>
          </p:cNvPicPr>
          <p:nvPr/>
        </p:nvPicPr>
        <p:blipFill>
          <a:blip r:embed="rId3"/>
          <a:stretch>
            <a:fillRect/>
          </a:stretch>
        </p:blipFill>
        <p:spPr>
          <a:xfrm>
            <a:off x="1293885" y="2484041"/>
            <a:ext cx="2045059" cy="3139767"/>
          </a:xfrm>
          <a:prstGeom prst="rect">
            <a:avLst/>
          </a:prstGeom>
        </p:spPr>
      </p:pic>
      <p:pic>
        <p:nvPicPr>
          <p:cNvPr id="8" name="Obrázek 7">
            <a:extLst>
              <a:ext uri="{FF2B5EF4-FFF2-40B4-BE49-F238E27FC236}">
                <a16:creationId xmlns:a16="http://schemas.microsoft.com/office/drawing/2014/main" id="{0BB4850B-74F9-4ABA-A1C0-F557A57C299F}"/>
              </a:ext>
            </a:extLst>
          </p:cNvPr>
          <p:cNvPicPr>
            <a:picLocks noChangeAspect="1"/>
          </p:cNvPicPr>
          <p:nvPr/>
        </p:nvPicPr>
        <p:blipFill>
          <a:blip r:embed="rId4"/>
          <a:stretch>
            <a:fillRect/>
          </a:stretch>
        </p:blipFill>
        <p:spPr>
          <a:xfrm>
            <a:off x="3876793" y="2484040"/>
            <a:ext cx="3619123" cy="3139767"/>
          </a:xfrm>
          <a:prstGeom prst="rect">
            <a:avLst/>
          </a:prstGeom>
        </p:spPr>
      </p:pic>
      <p:pic>
        <p:nvPicPr>
          <p:cNvPr id="9" name="Obrázek 8">
            <a:extLst>
              <a:ext uri="{FF2B5EF4-FFF2-40B4-BE49-F238E27FC236}">
                <a16:creationId xmlns:a16="http://schemas.microsoft.com/office/drawing/2014/main" id="{E61EDF08-CE4C-41A9-BC10-D75DAB784D76}"/>
              </a:ext>
            </a:extLst>
          </p:cNvPr>
          <p:cNvPicPr>
            <a:picLocks noChangeAspect="1"/>
          </p:cNvPicPr>
          <p:nvPr/>
        </p:nvPicPr>
        <p:blipFill>
          <a:blip r:embed="rId5"/>
          <a:stretch>
            <a:fillRect/>
          </a:stretch>
        </p:blipFill>
        <p:spPr>
          <a:xfrm>
            <a:off x="7872545" y="2484040"/>
            <a:ext cx="3423053" cy="3139767"/>
          </a:xfrm>
          <a:prstGeom prst="rect">
            <a:avLst/>
          </a:prstGeom>
        </p:spPr>
      </p:pic>
    </p:spTree>
    <p:extLst>
      <p:ext uri="{BB962C8B-B14F-4D97-AF65-F5344CB8AC3E}">
        <p14:creationId xmlns:p14="http://schemas.microsoft.com/office/powerpoint/2010/main" val="3674496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dirty="0">
                <a:solidFill>
                  <a:schemeClr val="tx1"/>
                </a:solidFill>
              </a:rPr>
              <a:t>Levá strana není plocha mezi objemy = jeden objem , pravá strana je assembly – tvorba dvou objemů. Objemy ProCAST detekuje také různými barvami. V případě potřeby dvou objemů vytvořte mezi jejich napojením plochu, detekujte </a:t>
            </a:r>
            <a:r>
              <a:rPr lang="cs-CZ" sz="2000" dirty="0" err="1">
                <a:solidFill>
                  <a:schemeClr val="tx1"/>
                </a:solidFill>
              </a:rPr>
              <a:t>assemly</a:t>
            </a:r>
            <a:r>
              <a:rPr lang="cs-CZ" sz="2000" dirty="0">
                <a:solidFill>
                  <a:schemeClr val="tx1"/>
                </a:solidFill>
              </a:rPr>
              <a:t> a přepočíst objemy ve stromě.</a:t>
            </a: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B9FA7B3B-5CBC-4039-B1C8-43F42DFCEF23}"/>
              </a:ext>
            </a:extLst>
          </p:cNvPr>
          <p:cNvPicPr>
            <a:picLocks noChangeAspect="1"/>
          </p:cNvPicPr>
          <p:nvPr/>
        </p:nvPicPr>
        <p:blipFill>
          <a:blip r:embed="rId3"/>
          <a:stretch>
            <a:fillRect/>
          </a:stretch>
        </p:blipFill>
        <p:spPr>
          <a:xfrm>
            <a:off x="1097279" y="3034145"/>
            <a:ext cx="6149901" cy="3292238"/>
          </a:xfrm>
          <a:prstGeom prst="rect">
            <a:avLst/>
          </a:prstGeom>
        </p:spPr>
      </p:pic>
      <p:sp>
        <p:nvSpPr>
          <p:cNvPr id="8" name="TextovéPole 7">
            <a:extLst>
              <a:ext uri="{FF2B5EF4-FFF2-40B4-BE49-F238E27FC236}">
                <a16:creationId xmlns:a16="http://schemas.microsoft.com/office/drawing/2014/main" id="{05A387B4-B2F6-4741-9634-6367B41089BB}"/>
              </a:ext>
            </a:extLst>
          </p:cNvPr>
          <p:cNvSpPr txBox="1"/>
          <p:nvPr/>
        </p:nvSpPr>
        <p:spPr>
          <a:xfrm>
            <a:off x="7426036" y="3399270"/>
            <a:ext cx="4530437" cy="1938992"/>
          </a:xfrm>
          <a:prstGeom prst="rect">
            <a:avLst/>
          </a:prstGeom>
          <a:noFill/>
        </p:spPr>
        <p:txBody>
          <a:bodyPr wrap="square" rtlCol="0">
            <a:spAutoFit/>
          </a:bodyPr>
          <a:lstStyle/>
          <a:p>
            <a:r>
              <a:rPr lang="cs-CZ" dirty="0"/>
              <a:t>-</a:t>
            </a:r>
            <a:r>
              <a:rPr lang="cs-CZ" sz="2000" dirty="0"/>
              <a:t>	Na obr vidíme překrývající se plochy</a:t>
            </a:r>
          </a:p>
          <a:p>
            <a:r>
              <a:rPr lang="cs-CZ" sz="2000" dirty="0"/>
              <a:t>-	Určíme jestli je třeba dodělat či 	vymazat, v tomto případě vymazat -	označíme plochu -</a:t>
            </a:r>
            <a:r>
              <a:rPr lang="cs-CZ" sz="2000" dirty="0" err="1"/>
              <a:t>delete</a:t>
            </a:r>
            <a:endParaRPr lang="cs-CZ" sz="2000" dirty="0"/>
          </a:p>
          <a:p>
            <a:r>
              <a:rPr lang="cs-CZ" sz="2000" dirty="0"/>
              <a:t>-	V případě dotvoření použijeme 	</a:t>
            </a:r>
            <a:r>
              <a:rPr lang="cs-CZ" sz="2000" dirty="0" err="1"/>
              <a:t>bland</a:t>
            </a:r>
            <a:endParaRPr lang="cs-CZ" sz="2000" dirty="0"/>
          </a:p>
        </p:txBody>
      </p:sp>
    </p:spTree>
    <p:extLst>
      <p:ext uri="{BB962C8B-B14F-4D97-AF65-F5344CB8AC3E}">
        <p14:creationId xmlns:p14="http://schemas.microsoft.com/office/powerpoint/2010/main" val="89729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8004849A-9F40-4E52-9955-3039E9C09354}"/>
              </a:ext>
            </a:extLst>
          </p:cNvPr>
          <p:cNvPicPr>
            <a:picLocks noChangeAspect="1"/>
          </p:cNvPicPr>
          <p:nvPr/>
        </p:nvPicPr>
        <p:blipFill>
          <a:blip r:embed="rId3"/>
          <a:stretch>
            <a:fillRect/>
          </a:stretch>
        </p:blipFill>
        <p:spPr>
          <a:xfrm>
            <a:off x="1097280" y="1917828"/>
            <a:ext cx="3502429" cy="4274231"/>
          </a:xfrm>
          <a:prstGeom prst="rect">
            <a:avLst/>
          </a:prstGeom>
        </p:spPr>
      </p:pic>
      <p:sp>
        <p:nvSpPr>
          <p:cNvPr id="9" name="TextovéPole 8">
            <a:extLst>
              <a:ext uri="{FF2B5EF4-FFF2-40B4-BE49-F238E27FC236}">
                <a16:creationId xmlns:a16="http://schemas.microsoft.com/office/drawing/2014/main" id="{4D33BB39-0CAD-48B5-920D-29CFED9B146B}"/>
              </a:ext>
            </a:extLst>
          </p:cNvPr>
          <p:cNvSpPr txBox="1"/>
          <p:nvPr/>
        </p:nvSpPr>
        <p:spPr>
          <a:xfrm>
            <a:off x="5380413" y="3051080"/>
            <a:ext cx="4705696" cy="1631216"/>
          </a:xfrm>
          <a:prstGeom prst="rect">
            <a:avLst/>
          </a:prstGeom>
          <a:noFill/>
        </p:spPr>
        <p:txBody>
          <a:bodyPr wrap="square" rtlCol="0">
            <a:spAutoFit/>
          </a:bodyPr>
          <a:lstStyle/>
          <a:p>
            <a:r>
              <a:rPr lang="cs-CZ" dirty="0"/>
              <a:t>-	</a:t>
            </a:r>
            <a:r>
              <a:rPr lang="cs-CZ" sz="2000" dirty="0"/>
              <a:t>Je-li třeba </a:t>
            </a:r>
            <a:r>
              <a:rPr lang="cs-CZ" sz="2000" dirty="0" err="1"/>
              <a:t>dopojit</a:t>
            </a:r>
            <a:r>
              <a:rPr lang="cs-CZ" sz="2000" dirty="0"/>
              <a:t> assembly ručně,  otevřeme </a:t>
            </a:r>
            <a:r>
              <a:rPr lang="cs-CZ" sz="2000" dirty="0" err="1"/>
              <a:t>Advanced</a:t>
            </a:r>
            <a:r>
              <a:rPr lang="cs-CZ" sz="2000" dirty="0"/>
              <a:t> </a:t>
            </a:r>
            <a:r>
              <a:rPr lang="cs-CZ" sz="2000" dirty="0" err="1"/>
              <a:t>Options</a:t>
            </a:r>
            <a:r>
              <a:rPr lang="cs-CZ" sz="2000" dirty="0"/>
              <a:t> - </a:t>
            </a:r>
            <a:r>
              <a:rPr lang="cs-CZ" sz="2000" dirty="0" err="1"/>
              <a:t>Contour</a:t>
            </a:r>
            <a:r>
              <a:rPr lang="cs-CZ" sz="2000" dirty="0"/>
              <a:t> </a:t>
            </a:r>
            <a:r>
              <a:rPr lang="cs-CZ" sz="2000" dirty="0" err="1"/>
              <a:t>curves</a:t>
            </a:r>
            <a:r>
              <a:rPr lang="cs-CZ" sz="2000" dirty="0"/>
              <a:t>: pomocí křivek, či bodů doplníme, v případě dopojení, modrá hrana potvrdíme prostředním tlačítkem (kolečkem)</a:t>
            </a:r>
          </a:p>
        </p:txBody>
      </p:sp>
    </p:spTree>
    <p:extLst>
      <p:ext uri="{BB962C8B-B14F-4D97-AF65-F5344CB8AC3E}">
        <p14:creationId xmlns:p14="http://schemas.microsoft.com/office/powerpoint/2010/main" val="1252121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r>
              <a:rPr lang="cs-CZ" sz="2000" b="1" dirty="0" err="1">
                <a:solidFill>
                  <a:schemeClr val="tx1"/>
                </a:solidFill>
              </a:rPr>
              <a:t>Intersection</a:t>
            </a:r>
            <a:endParaRPr lang="cs-CZ" sz="2000" b="1" dirty="0">
              <a:solidFill>
                <a:schemeClr val="tx1"/>
              </a:solidFill>
            </a:endParaRPr>
          </a:p>
          <a:p>
            <a:pPr marL="155448" lvl="1" indent="0">
              <a:buNone/>
            </a:pPr>
            <a:r>
              <a:rPr lang="cs-CZ" sz="2000" dirty="0">
                <a:solidFill>
                  <a:schemeClr val="tx1"/>
                </a:solidFill>
              </a:rPr>
              <a:t>Druhým způsobem napojení objemů: </a:t>
            </a:r>
            <a:r>
              <a:rPr lang="cs-CZ" sz="2000" dirty="0" err="1">
                <a:solidFill>
                  <a:schemeClr val="tx1"/>
                </a:solidFill>
              </a:rPr>
              <a:t>Intersection</a:t>
            </a:r>
            <a:r>
              <a:rPr lang="cs-CZ" sz="2000" dirty="0">
                <a:solidFill>
                  <a:schemeClr val="tx1"/>
                </a:solidFill>
              </a:rPr>
              <a:t>, najdeme v záložce geometrie, stejně jako assembly. ProCAST detekuje oblasti v místě protnutí dvou objemů. </a:t>
            </a:r>
          </a:p>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D225D828-E15E-48F2-9889-289894634F85}"/>
              </a:ext>
            </a:extLst>
          </p:cNvPr>
          <p:cNvPicPr>
            <a:picLocks noChangeAspect="1"/>
          </p:cNvPicPr>
          <p:nvPr/>
        </p:nvPicPr>
        <p:blipFill>
          <a:blip r:embed="rId3"/>
          <a:stretch>
            <a:fillRect/>
          </a:stretch>
        </p:blipFill>
        <p:spPr>
          <a:xfrm>
            <a:off x="1097280" y="3063760"/>
            <a:ext cx="2698865" cy="2962390"/>
          </a:xfrm>
          <a:prstGeom prst="rect">
            <a:avLst/>
          </a:prstGeom>
        </p:spPr>
      </p:pic>
      <p:pic>
        <p:nvPicPr>
          <p:cNvPr id="8" name="Obrázek 7">
            <a:extLst>
              <a:ext uri="{FF2B5EF4-FFF2-40B4-BE49-F238E27FC236}">
                <a16:creationId xmlns:a16="http://schemas.microsoft.com/office/drawing/2014/main" id="{87D7F28E-F296-479A-BCEC-EAD3D0E091CB}"/>
              </a:ext>
            </a:extLst>
          </p:cNvPr>
          <p:cNvPicPr>
            <a:picLocks noChangeAspect="1"/>
          </p:cNvPicPr>
          <p:nvPr/>
        </p:nvPicPr>
        <p:blipFill>
          <a:blip r:embed="rId4"/>
          <a:stretch>
            <a:fillRect/>
          </a:stretch>
        </p:blipFill>
        <p:spPr>
          <a:xfrm>
            <a:off x="4383765" y="3044423"/>
            <a:ext cx="2923151" cy="2962389"/>
          </a:xfrm>
          <a:prstGeom prst="rect">
            <a:avLst/>
          </a:prstGeom>
        </p:spPr>
      </p:pic>
      <p:pic>
        <p:nvPicPr>
          <p:cNvPr id="9" name="Obrázek 8">
            <a:extLst>
              <a:ext uri="{FF2B5EF4-FFF2-40B4-BE49-F238E27FC236}">
                <a16:creationId xmlns:a16="http://schemas.microsoft.com/office/drawing/2014/main" id="{F9215BB7-EF08-42C9-AE54-1C823EC54B0B}"/>
              </a:ext>
            </a:extLst>
          </p:cNvPr>
          <p:cNvPicPr>
            <a:picLocks noChangeAspect="1"/>
          </p:cNvPicPr>
          <p:nvPr/>
        </p:nvPicPr>
        <p:blipFill>
          <a:blip r:embed="rId5"/>
          <a:stretch>
            <a:fillRect/>
          </a:stretch>
        </p:blipFill>
        <p:spPr>
          <a:xfrm>
            <a:off x="8053552" y="3083095"/>
            <a:ext cx="2698865" cy="2923719"/>
          </a:xfrm>
          <a:prstGeom prst="rect">
            <a:avLst/>
          </a:prstGeom>
        </p:spPr>
      </p:pic>
    </p:spTree>
    <p:extLst>
      <p:ext uri="{BB962C8B-B14F-4D97-AF65-F5344CB8AC3E}">
        <p14:creationId xmlns:p14="http://schemas.microsoft.com/office/powerpoint/2010/main" val="316028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386C6916-0979-4EAC-8324-473AEF7BD378}"/>
              </a:ext>
            </a:extLst>
          </p:cNvPr>
          <p:cNvSpPr>
            <a:spLocks noGrp="1"/>
          </p:cNvSpPr>
          <p:nvPr>
            <p:ph idx="1"/>
          </p:nvPr>
        </p:nvSpPr>
        <p:spPr>
          <a:xfrm>
            <a:off x="1097280" y="1845734"/>
            <a:ext cx="10256520" cy="4347248"/>
          </a:xfrm>
        </p:spPr>
        <p:txBody>
          <a:bodyPr/>
          <a:lstStyle/>
          <a:p>
            <a:pPr marL="155448" lvl="1"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a:p>
            <a:pPr marL="1071400" lvl="6" indent="0">
              <a:buNone/>
            </a:pPr>
            <a:endParaRPr lang="cs-CZ" sz="2000" dirty="0">
              <a:solidFill>
                <a:schemeClr val="tx1"/>
              </a:solidFill>
            </a:endParaRPr>
          </a:p>
        </p:txBody>
      </p:sp>
      <p:pic>
        <p:nvPicPr>
          <p:cNvPr id="3" name="Obrázek 2">
            <a:extLst>
              <a:ext uri="{FF2B5EF4-FFF2-40B4-BE49-F238E27FC236}">
                <a16:creationId xmlns:a16="http://schemas.microsoft.com/office/drawing/2014/main" id="{C8409805-5ED7-4B3D-96BF-56050B6F7F83}"/>
              </a:ext>
            </a:extLst>
          </p:cNvPr>
          <p:cNvPicPr>
            <a:picLocks noChangeAspect="1"/>
          </p:cNvPicPr>
          <p:nvPr/>
        </p:nvPicPr>
        <p:blipFill>
          <a:blip r:embed="rId3"/>
          <a:stretch>
            <a:fillRect/>
          </a:stretch>
        </p:blipFill>
        <p:spPr>
          <a:xfrm>
            <a:off x="1097279" y="1870215"/>
            <a:ext cx="3121217" cy="4316242"/>
          </a:xfrm>
          <a:prstGeom prst="rect">
            <a:avLst/>
          </a:prstGeom>
        </p:spPr>
      </p:pic>
      <p:sp>
        <p:nvSpPr>
          <p:cNvPr id="9" name="TextovéPole 8">
            <a:extLst>
              <a:ext uri="{FF2B5EF4-FFF2-40B4-BE49-F238E27FC236}">
                <a16:creationId xmlns:a16="http://schemas.microsoft.com/office/drawing/2014/main" id="{62E12377-47AF-4CC4-A83C-7A33233D95AA}"/>
              </a:ext>
            </a:extLst>
          </p:cNvPr>
          <p:cNvSpPr txBox="1"/>
          <p:nvPr/>
        </p:nvSpPr>
        <p:spPr>
          <a:xfrm>
            <a:off x="4738148" y="2233229"/>
            <a:ext cx="6096000" cy="2862322"/>
          </a:xfrm>
          <a:prstGeom prst="rect">
            <a:avLst/>
          </a:prstGeom>
          <a:noFill/>
        </p:spPr>
        <p:txBody>
          <a:bodyPr wrap="square">
            <a:spAutoFit/>
          </a:bodyPr>
          <a:lstStyle/>
          <a:p>
            <a:r>
              <a:rPr lang="cs-CZ" dirty="0"/>
              <a:t>-</a:t>
            </a:r>
            <a:r>
              <a:rPr lang="cs-CZ" sz="2000" dirty="0"/>
              <a:t>	</a:t>
            </a:r>
            <a:r>
              <a:rPr lang="cs-CZ" sz="2000" dirty="0" err="1"/>
              <a:t>Intersection</a:t>
            </a:r>
            <a:endParaRPr lang="cs-CZ" sz="2000" dirty="0"/>
          </a:p>
          <a:p>
            <a:r>
              <a:rPr lang="cs-CZ" sz="2000" dirty="0"/>
              <a:t>-	</a:t>
            </a:r>
            <a:r>
              <a:rPr lang="cs-CZ" sz="2000" dirty="0" err="1"/>
              <a:t>Check</a:t>
            </a:r>
            <a:endParaRPr lang="cs-CZ" sz="2000" dirty="0"/>
          </a:p>
          <a:p>
            <a:pPr marL="342900" indent="-342900">
              <a:buFontTx/>
              <a:buChar char="-"/>
            </a:pPr>
            <a:r>
              <a:rPr lang="cs-CZ" sz="2000" dirty="0"/>
              <a:t>  </a:t>
            </a:r>
            <a:r>
              <a:rPr lang="cs-CZ" sz="2000" dirty="0" err="1"/>
              <a:t>Next</a:t>
            </a:r>
            <a:r>
              <a:rPr lang="cs-CZ" sz="2000" dirty="0"/>
              <a:t> – zobrazí se </a:t>
            </a:r>
            <a:r>
              <a:rPr lang="cs-CZ" sz="2000" dirty="0" err="1"/>
              <a:t>intersection</a:t>
            </a:r>
            <a:r>
              <a:rPr lang="cs-CZ" sz="2000" dirty="0"/>
              <a:t> v cele sestavě,          	postupný </a:t>
            </a:r>
            <a:r>
              <a:rPr lang="cs-CZ" sz="2000" dirty="0" err="1"/>
              <a:t>next</a:t>
            </a:r>
            <a:r>
              <a:rPr lang="cs-CZ" sz="2000" dirty="0"/>
              <a:t> </a:t>
            </a:r>
            <a:r>
              <a:rPr lang="cs-CZ" sz="2000" dirty="0" err="1"/>
              <a:t>potrvzují</a:t>
            </a:r>
            <a:r>
              <a:rPr lang="cs-CZ" sz="2000" dirty="0"/>
              <a:t> jednotlivé oblasti – růžová 	hrana </a:t>
            </a:r>
            <a:r>
              <a:rPr lang="cs-CZ" sz="2000" dirty="0" err="1"/>
              <a:t>intersection</a:t>
            </a:r>
            <a:r>
              <a:rPr lang="cs-CZ" sz="2000" dirty="0"/>
              <a:t> hotová </a:t>
            </a:r>
          </a:p>
          <a:p>
            <a:pPr marL="342900" indent="-342900">
              <a:buFontTx/>
              <a:buChar char="-"/>
            </a:pPr>
            <a:endParaRPr lang="cs-CZ" sz="2000" dirty="0"/>
          </a:p>
          <a:p>
            <a:r>
              <a:rPr lang="cs-CZ" sz="2000" dirty="0"/>
              <a:t>Jde použít </a:t>
            </a:r>
            <a:r>
              <a:rPr lang="cs-CZ" sz="2000" dirty="0" err="1"/>
              <a:t>Intersect</a:t>
            </a:r>
            <a:r>
              <a:rPr lang="cs-CZ" sz="2000" dirty="0"/>
              <a:t> All, stejně jako u Assembly, ale musíme si být jisti, že je detekce správná, potom můžeme použít. </a:t>
            </a:r>
          </a:p>
        </p:txBody>
      </p:sp>
    </p:spTree>
    <p:extLst>
      <p:ext uri="{BB962C8B-B14F-4D97-AF65-F5344CB8AC3E}">
        <p14:creationId xmlns:p14="http://schemas.microsoft.com/office/powerpoint/2010/main" val="4010044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Kontrolní otázky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3 Úvod do možností využití metod numerických simulací k lití kovů a slitin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obsah 6">
            <a:extLst>
              <a:ext uri="{FF2B5EF4-FFF2-40B4-BE49-F238E27FC236}">
                <a16:creationId xmlns:a16="http://schemas.microsoft.com/office/drawing/2014/main" id="{A697424E-60EF-4E0F-A620-60C3529CE3E9}"/>
              </a:ext>
            </a:extLst>
          </p:cNvPr>
          <p:cNvSpPr>
            <a:spLocks noGrp="1"/>
          </p:cNvSpPr>
          <p:nvPr>
            <p:ph idx="1"/>
          </p:nvPr>
        </p:nvSpPr>
        <p:spPr>
          <a:xfrm>
            <a:off x="838200" y="1845733"/>
            <a:ext cx="10515600" cy="4374957"/>
          </a:xfrm>
        </p:spPr>
        <p:txBody>
          <a:bodyPr>
            <a:normAutofit/>
          </a:bodyPr>
          <a:lstStyle/>
          <a:p>
            <a:r>
              <a:rPr lang="cs-CZ" dirty="0">
                <a:solidFill>
                  <a:schemeClr val="tx1"/>
                </a:solidFill>
              </a:rPr>
              <a:t>1.	Uveďte, jaké kroky je třeba dodržet při načítání geometrie do preprocesoru Visual-Mesh.</a:t>
            </a:r>
          </a:p>
          <a:p>
            <a:r>
              <a:rPr lang="cs-CZ" dirty="0">
                <a:solidFill>
                  <a:schemeClr val="tx1"/>
                </a:solidFill>
              </a:rPr>
              <a:t>2.	Popište dostupné možnosti zobrazení geometrie (</a:t>
            </a:r>
            <a:r>
              <a:rPr lang="cs-CZ" dirty="0" err="1">
                <a:solidFill>
                  <a:schemeClr val="tx1"/>
                </a:solidFill>
              </a:rPr>
              <a:t>Views</a:t>
            </a:r>
            <a:r>
              <a:rPr lang="cs-CZ" dirty="0">
                <a:solidFill>
                  <a:schemeClr val="tx1"/>
                </a:solidFill>
              </a:rPr>
              <a:t>) v programu Visual-Mesh.</a:t>
            </a:r>
          </a:p>
          <a:p>
            <a:r>
              <a:rPr lang="cs-CZ" dirty="0">
                <a:solidFill>
                  <a:schemeClr val="tx1"/>
                </a:solidFill>
              </a:rPr>
              <a:t>3.	Je možné v prostředí Visual-Mesh volit výběr konkrétních entit (např. plocha, součást apod.)? 	Pokud ano, vysvětlete, jakým způsobem.</a:t>
            </a:r>
          </a:p>
          <a:p>
            <a:r>
              <a:rPr lang="cs-CZ" dirty="0">
                <a:solidFill>
                  <a:schemeClr val="tx1"/>
                </a:solidFill>
              </a:rPr>
              <a:t>4.	Z jakého důvodu se po načtení provádí kontrola geometrie?</a:t>
            </a:r>
          </a:p>
          <a:p>
            <a:r>
              <a:rPr lang="cs-CZ" dirty="0">
                <a:solidFill>
                  <a:schemeClr val="tx1"/>
                </a:solidFill>
              </a:rPr>
              <a:t>5.	Poskytuje prostředí Visual-Mesh možnost automatické opravy geometrie?</a:t>
            </a:r>
          </a:p>
          <a:p>
            <a:r>
              <a:rPr lang="cs-CZ" dirty="0">
                <a:solidFill>
                  <a:schemeClr val="tx1"/>
                </a:solidFill>
              </a:rPr>
              <a:t>6.	Popište způsob tvorby tvarově složité plochy pomocí funkce </a:t>
            </a:r>
            <a:r>
              <a:rPr lang="cs-CZ" dirty="0" err="1">
                <a:solidFill>
                  <a:schemeClr val="tx1"/>
                </a:solidFill>
              </a:rPr>
              <a:t>Blend</a:t>
            </a:r>
            <a:r>
              <a:rPr lang="cs-CZ" dirty="0">
                <a:solidFill>
                  <a:schemeClr val="tx1"/>
                </a:solidFill>
              </a:rPr>
              <a:t>.</a:t>
            </a:r>
          </a:p>
          <a:p>
            <a:r>
              <a:rPr lang="cs-CZ" dirty="0">
                <a:solidFill>
                  <a:schemeClr val="tx1"/>
                </a:solidFill>
              </a:rPr>
              <a:t>7. 	Charakterizujte způsoby napojení objemů v prostředí Visual-Mesh.</a:t>
            </a:r>
          </a:p>
          <a:p>
            <a:r>
              <a:rPr lang="cs-CZ" dirty="0">
                <a:solidFill>
                  <a:schemeClr val="tx1"/>
                </a:solidFill>
              </a:rPr>
              <a:t>8. 	Vysvětlete princip funkce Assembly.</a:t>
            </a:r>
          </a:p>
          <a:p>
            <a:endParaRPr lang="cs-CZ" dirty="0">
              <a:solidFill>
                <a:srgbClr val="0C0C0C"/>
              </a:solidFill>
            </a:endParaRPr>
          </a:p>
        </p:txBody>
      </p:sp>
    </p:spTree>
    <p:extLst>
      <p:ext uri="{BB962C8B-B14F-4D97-AF65-F5344CB8AC3E}">
        <p14:creationId xmlns:p14="http://schemas.microsoft.com/office/powerpoint/2010/main" val="51269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Je zapotřebí si uvědomit rozdíl mezi běžnými CAD soubory, které obsahují matematicky definované geometrické prvky sestavené do objektů, případně vyšších celků (sestav), a geometriemi, které je nutné vytvořit, aby mohl probíhat vlastní výpočet simulace. Obecně, jak již bylo zmíněno výše, programy pro numerickou simulaci řeší složité soustavy rovnic definujících změny vlastností daného systému. Protože se vlastnosti celku ve svých elementárních rozměrech zákonitě liší a třeba i v čase mění, např. postupné plnění dutiny formy tekutou slitinou z určitého místa, je nutné si v CAD systému vytvořenou geometrii připravit pro potřeby daného výpočtového prostředí, zde řešičů (</a:t>
            </a:r>
            <a:r>
              <a:rPr lang="cs-CZ" sz="2000" dirty="0" err="1">
                <a:solidFill>
                  <a:schemeClr val="tx1"/>
                </a:solidFill>
              </a:rPr>
              <a:t>solverů</a:t>
            </a:r>
            <a:r>
              <a:rPr lang="cs-CZ" sz="2000" dirty="0">
                <a:solidFill>
                  <a:schemeClr val="tx1"/>
                </a:solidFill>
              </a:rPr>
              <a:t>) programu ProCast. Z pohledu geometrie je tedy cílem základní CAD model vyplnit 3D sítí sestavenou z takových jednotlivých bloků/buněk/elementů, aby bylo možné provést vlastní výpočet dané úlohy. Velmi zjednodušeně řečeno, soustava rovnic popisujících vlastnosti celku je pak počítána postupně v jednotlivých 3D elementech, které pak vliv výsledné změny těchto vlastností přenášejí na okolní elementy a na konci výpočtu dojde k získání výsledku pro celou simulovanou geometrickou oblast. </a:t>
            </a:r>
          </a:p>
        </p:txBody>
      </p:sp>
    </p:spTree>
    <p:extLst>
      <p:ext uri="{BB962C8B-B14F-4D97-AF65-F5344CB8AC3E}">
        <p14:creationId xmlns:p14="http://schemas.microsoft.com/office/powerpoint/2010/main" val="80954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78" y="831850"/>
            <a:ext cx="10256522" cy="844550"/>
          </a:xfrm>
        </p:spPr>
        <p:txBody>
          <a:bodyPr>
            <a:normAutofit/>
          </a:bodyPr>
          <a:lstStyle/>
          <a:p>
            <a:r>
              <a:rPr lang="cs-CZ" sz="4000" dirty="0">
                <a:solidFill>
                  <a:schemeClr val="tx1"/>
                </a:solidFill>
              </a:rPr>
              <a:t>Úvod do kapitoly</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983673" y="1845734"/>
            <a:ext cx="10370128" cy="4023360"/>
          </a:xfrm>
        </p:spPr>
        <p:txBody>
          <a:bodyPr>
            <a:normAutofit/>
          </a:bodyPr>
          <a:lstStyle/>
          <a:p>
            <a:pPr marL="201168" lvl="1" indent="0">
              <a:buClr>
                <a:srgbClr val="983033"/>
              </a:buClr>
              <a:buNone/>
            </a:pPr>
            <a:r>
              <a:rPr lang="cs-CZ" sz="2000" dirty="0">
                <a:solidFill>
                  <a:schemeClr val="tx1"/>
                </a:solidFill>
              </a:rPr>
              <a:t>Nyní Vám bude zadána konkrétní úloha. Obdržíte datové soubory se základní geometrií licí sestavy, se kterou budete dále pracovat v průběhu celého semestru pod vedením vyučujícího. </a:t>
            </a:r>
          </a:p>
          <a:p>
            <a:pPr marL="201168" lvl="1" indent="0">
              <a:buClr>
                <a:srgbClr val="983033"/>
              </a:buClr>
              <a:buNone/>
            </a:pPr>
            <a:endParaRPr lang="cs-CZ" sz="2000" dirty="0">
              <a:solidFill>
                <a:schemeClr val="tx1"/>
              </a:solidFill>
            </a:endParaRPr>
          </a:p>
          <a:p>
            <a:pPr marL="201168" lvl="1" indent="0">
              <a:buClr>
                <a:srgbClr val="983033"/>
              </a:buClr>
              <a:buNone/>
            </a:pPr>
            <a:r>
              <a:rPr lang="cs-CZ" sz="2000" dirty="0">
                <a:solidFill>
                  <a:schemeClr val="tx1"/>
                </a:solidFill>
              </a:rPr>
              <a:t>Následující výklad i výklad dalších dvou kapitol je věnován právě zpracovávání původní geometrie z importovaných CAD modelů na geometrii obsahující pro dané simulační prostředí akceptovatelnou 3D síť.</a:t>
            </a:r>
          </a:p>
        </p:txBody>
      </p:sp>
    </p:spTree>
    <p:extLst>
      <p:ext uri="{BB962C8B-B14F-4D97-AF65-F5344CB8AC3E}">
        <p14:creationId xmlns:p14="http://schemas.microsoft.com/office/powerpoint/2010/main" val="159684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1"/>
          </a:xfrm>
        </p:spPr>
        <p:txBody>
          <a:bodyPr>
            <a:normAutofit/>
          </a:bodyPr>
          <a:lstStyle/>
          <a:p>
            <a:pPr lvl="1">
              <a:buClr>
                <a:srgbClr val="983033"/>
              </a:buClr>
              <a:buFont typeface="Wingdings" panose="05000000000000000000" pitchFamily="2" charset="2"/>
              <a:buChar char="ü"/>
            </a:pPr>
            <a:r>
              <a:rPr lang="cs-CZ" sz="2000" dirty="0">
                <a:solidFill>
                  <a:schemeClr val="tx1"/>
                </a:solidFill>
              </a:rPr>
              <a:t>před načtením souboru, či tvorbou nového projektu: Otevřít </a:t>
            </a:r>
            <a:r>
              <a:rPr lang="cs-CZ" sz="2000" dirty="0" err="1">
                <a:solidFill>
                  <a:schemeClr val="tx1"/>
                </a:solidFill>
              </a:rPr>
              <a:t>Tools</a:t>
            </a:r>
            <a:r>
              <a:rPr lang="cs-CZ" sz="2000" dirty="0">
                <a:solidFill>
                  <a:schemeClr val="tx1"/>
                </a:solidFill>
              </a:rPr>
              <a:t> – CAD </a:t>
            </a:r>
            <a:r>
              <a:rPr lang="cs-CZ" sz="2000" dirty="0" err="1">
                <a:solidFill>
                  <a:schemeClr val="tx1"/>
                </a:solidFill>
              </a:rPr>
              <a:t>Options</a:t>
            </a:r>
            <a:r>
              <a:rPr lang="cs-CZ" sz="2000" dirty="0">
                <a:solidFill>
                  <a:schemeClr val="tx1"/>
                </a:solidFill>
              </a:rPr>
              <a:t>: deaktivovat </a:t>
            </a:r>
            <a:r>
              <a:rPr lang="cs-CZ" sz="2000" dirty="0" err="1">
                <a:solidFill>
                  <a:schemeClr val="tx1"/>
                </a:solidFill>
              </a:rPr>
              <a:t>Across</a:t>
            </a:r>
            <a:r>
              <a:rPr lang="cs-CZ" sz="2000" dirty="0">
                <a:solidFill>
                  <a:schemeClr val="tx1"/>
                </a:solidFill>
              </a:rPr>
              <a:t> </a:t>
            </a:r>
            <a:r>
              <a:rPr lang="cs-CZ" sz="2000" dirty="0" err="1">
                <a:solidFill>
                  <a:schemeClr val="tx1"/>
                </a:solidFill>
              </a:rPr>
              <a:t>Parts</a:t>
            </a:r>
            <a:r>
              <a:rPr lang="cs-CZ" sz="2000" dirty="0">
                <a:solidFill>
                  <a:schemeClr val="tx1"/>
                </a:solidFill>
              </a:rPr>
              <a:t> – slučuje plochy /fialová hrana ve vizualizaci/</a:t>
            </a:r>
          </a:p>
        </p:txBody>
      </p:sp>
      <p:pic>
        <p:nvPicPr>
          <p:cNvPr id="7" name="Obrázek 6">
            <a:extLst>
              <a:ext uri="{FF2B5EF4-FFF2-40B4-BE49-F238E27FC236}">
                <a16:creationId xmlns:a16="http://schemas.microsoft.com/office/drawing/2014/main" id="{F08EEEDC-270F-4E70-8AF0-615470B0DF37}"/>
              </a:ext>
            </a:extLst>
          </p:cNvPr>
          <p:cNvPicPr>
            <a:picLocks noChangeAspect="1"/>
          </p:cNvPicPr>
          <p:nvPr/>
        </p:nvPicPr>
        <p:blipFill>
          <a:blip r:embed="rId3"/>
          <a:stretch>
            <a:fillRect/>
          </a:stretch>
        </p:blipFill>
        <p:spPr>
          <a:xfrm>
            <a:off x="313247" y="2532653"/>
            <a:ext cx="6500477" cy="1225295"/>
          </a:xfrm>
          <a:prstGeom prst="rect">
            <a:avLst/>
          </a:prstGeom>
        </p:spPr>
      </p:pic>
      <p:pic>
        <p:nvPicPr>
          <p:cNvPr id="8" name="Obrázek 7">
            <a:extLst>
              <a:ext uri="{FF2B5EF4-FFF2-40B4-BE49-F238E27FC236}">
                <a16:creationId xmlns:a16="http://schemas.microsoft.com/office/drawing/2014/main" id="{36516709-226C-4E9F-94FF-78E8E8542382}"/>
              </a:ext>
            </a:extLst>
          </p:cNvPr>
          <p:cNvPicPr>
            <a:picLocks noChangeAspect="1"/>
          </p:cNvPicPr>
          <p:nvPr/>
        </p:nvPicPr>
        <p:blipFill>
          <a:blip r:embed="rId4"/>
          <a:stretch>
            <a:fillRect/>
          </a:stretch>
        </p:blipFill>
        <p:spPr>
          <a:xfrm>
            <a:off x="6913418" y="2478944"/>
            <a:ext cx="4804757" cy="3640959"/>
          </a:xfrm>
          <a:prstGeom prst="rect">
            <a:avLst/>
          </a:prstGeom>
        </p:spPr>
      </p:pic>
      <p:pic>
        <p:nvPicPr>
          <p:cNvPr id="9" name="Obrázek 8">
            <a:extLst>
              <a:ext uri="{FF2B5EF4-FFF2-40B4-BE49-F238E27FC236}">
                <a16:creationId xmlns:a16="http://schemas.microsoft.com/office/drawing/2014/main" id="{6FDC5FE5-79A9-493A-9537-F763C4EA182D}"/>
              </a:ext>
            </a:extLst>
          </p:cNvPr>
          <p:cNvPicPr>
            <a:picLocks noChangeAspect="1"/>
          </p:cNvPicPr>
          <p:nvPr/>
        </p:nvPicPr>
        <p:blipFill>
          <a:blip r:embed="rId5"/>
          <a:stretch>
            <a:fillRect/>
          </a:stretch>
        </p:blipFill>
        <p:spPr>
          <a:xfrm>
            <a:off x="3868662" y="3880337"/>
            <a:ext cx="1996606" cy="2321787"/>
          </a:xfrm>
          <a:prstGeom prst="rect">
            <a:avLst/>
          </a:prstGeom>
        </p:spPr>
      </p:pic>
    </p:spTree>
    <p:extLst>
      <p:ext uri="{BB962C8B-B14F-4D97-AF65-F5344CB8AC3E}">
        <p14:creationId xmlns:p14="http://schemas.microsoft.com/office/powerpoint/2010/main" val="96370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1"/>
          </a:xfrm>
        </p:spPr>
        <p:txBody>
          <a:bodyPr>
            <a:normAutofit/>
          </a:bodyPr>
          <a:lstStyle/>
          <a:p>
            <a:pPr lvl="1">
              <a:buClr>
                <a:srgbClr val="983033"/>
              </a:buClr>
              <a:buFont typeface="Wingdings" panose="05000000000000000000" pitchFamily="2" charset="2"/>
              <a:buChar char="ü"/>
            </a:pPr>
            <a:r>
              <a:rPr lang="cs-CZ" sz="2000" dirty="0">
                <a:solidFill>
                  <a:schemeClr val="tx1"/>
                </a:solidFill>
              </a:rPr>
              <a:t>načtení geometrie: nový projekt, vybrání projektu ze souborů CAD data - </a:t>
            </a:r>
            <a:r>
              <a:rPr lang="cs-CZ" sz="2000" dirty="0" err="1">
                <a:solidFill>
                  <a:schemeClr val="tx1"/>
                </a:solidFill>
              </a:rPr>
              <a:t>igs</a:t>
            </a:r>
            <a:endParaRPr lang="cs-CZ" sz="2000" dirty="0">
              <a:solidFill>
                <a:schemeClr val="tx1"/>
              </a:solidFill>
            </a:endParaRPr>
          </a:p>
        </p:txBody>
      </p:sp>
      <p:pic>
        <p:nvPicPr>
          <p:cNvPr id="10" name="Obrázek 9">
            <a:extLst>
              <a:ext uri="{FF2B5EF4-FFF2-40B4-BE49-F238E27FC236}">
                <a16:creationId xmlns:a16="http://schemas.microsoft.com/office/drawing/2014/main" id="{C71CC9A5-FE68-4B35-A9CA-9AAB01D5370C}"/>
              </a:ext>
            </a:extLst>
          </p:cNvPr>
          <p:cNvPicPr>
            <a:picLocks noChangeAspect="1"/>
          </p:cNvPicPr>
          <p:nvPr/>
        </p:nvPicPr>
        <p:blipFill>
          <a:blip r:embed="rId3"/>
          <a:stretch>
            <a:fillRect/>
          </a:stretch>
        </p:blipFill>
        <p:spPr>
          <a:xfrm>
            <a:off x="2076644" y="2349061"/>
            <a:ext cx="7344446" cy="3853121"/>
          </a:xfrm>
          <a:prstGeom prst="rect">
            <a:avLst/>
          </a:prstGeom>
        </p:spPr>
      </p:pic>
    </p:spTree>
    <p:extLst>
      <p:ext uri="{BB962C8B-B14F-4D97-AF65-F5344CB8AC3E}">
        <p14:creationId xmlns:p14="http://schemas.microsoft.com/office/powerpoint/2010/main" val="205634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1"/>
          </a:xfrm>
        </p:spPr>
        <p:txBody>
          <a:bodyPr>
            <a:normAutofit/>
          </a:bodyPr>
          <a:lstStyle/>
          <a:p>
            <a:pPr lvl="1">
              <a:buClr>
                <a:srgbClr val="983033"/>
              </a:buClr>
              <a:buFont typeface="Wingdings" panose="05000000000000000000" pitchFamily="2" charset="2"/>
              <a:buChar char="ü"/>
            </a:pPr>
            <a:r>
              <a:rPr lang="cs-CZ" sz="2000" dirty="0">
                <a:solidFill>
                  <a:schemeClr val="tx1"/>
                </a:solidFill>
              </a:rPr>
              <a:t>pro načtení všech objemů, v panelů nástrojů zaškrtnout 	     ,aby byla možnost slučovat plochy, dělat assembly</a:t>
            </a:r>
          </a:p>
          <a:p>
            <a:pPr lvl="1">
              <a:buClr>
                <a:srgbClr val="983033"/>
              </a:buClr>
              <a:buFont typeface="Wingdings" panose="05000000000000000000" pitchFamily="2" charset="2"/>
              <a:buChar char="ü"/>
            </a:pPr>
            <a:r>
              <a:rPr lang="cs-CZ" sz="2000" dirty="0">
                <a:solidFill>
                  <a:schemeClr val="tx1"/>
                </a:solidFill>
              </a:rPr>
              <a:t>na levé straně „Pracovní STROM“: najdeme CAD, Objemy, Party, 2D a 3D síť… </a:t>
            </a:r>
          </a:p>
        </p:txBody>
      </p:sp>
      <p:pic>
        <p:nvPicPr>
          <p:cNvPr id="8" name="Obrázek 7">
            <a:extLst>
              <a:ext uri="{FF2B5EF4-FFF2-40B4-BE49-F238E27FC236}">
                <a16:creationId xmlns:a16="http://schemas.microsoft.com/office/drawing/2014/main" id="{1EE6B190-AF3C-4D78-9560-B4DC4CCA86E6}"/>
              </a:ext>
            </a:extLst>
          </p:cNvPr>
          <p:cNvPicPr/>
          <p:nvPr/>
        </p:nvPicPr>
        <p:blipFill>
          <a:blip r:embed="rId3"/>
          <a:stretch>
            <a:fillRect/>
          </a:stretch>
        </p:blipFill>
        <p:spPr>
          <a:xfrm>
            <a:off x="7298546" y="1780164"/>
            <a:ext cx="448945" cy="409575"/>
          </a:xfrm>
          <a:prstGeom prst="rect">
            <a:avLst/>
          </a:prstGeom>
          <a:ln>
            <a:solidFill>
              <a:srgbClr val="FF0000"/>
            </a:solidFill>
          </a:ln>
        </p:spPr>
      </p:pic>
      <p:pic>
        <p:nvPicPr>
          <p:cNvPr id="7" name="Obrázek 6">
            <a:extLst>
              <a:ext uri="{FF2B5EF4-FFF2-40B4-BE49-F238E27FC236}">
                <a16:creationId xmlns:a16="http://schemas.microsoft.com/office/drawing/2014/main" id="{8DE1B036-8C91-4CF1-B754-E35048C757A9}"/>
              </a:ext>
            </a:extLst>
          </p:cNvPr>
          <p:cNvPicPr>
            <a:picLocks noChangeAspect="1"/>
          </p:cNvPicPr>
          <p:nvPr/>
        </p:nvPicPr>
        <p:blipFill>
          <a:blip r:embed="rId4"/>
          <a:stretch>
            <a:fillRect/>
          </a:stretch>
        </p:blipFill>
        <p:spPr>
          <a:xfrm>
            <a:off x="2265872" y="2860545"/>
            <a:ext cx="7400875" cy="3444194"/>
          </a:xfrm>
          <a:prstGeom prst="rect">
            <a:avLst/>
          </a:prstGeom>
        </p:spPr>
      </p:pic>
    </p:spTree>
    <p:extLst>
      <p:ext uri="{BB962C8B-B14F-4D97-AF65-F5344CB8AC3E}">
        <p14:creationId xmlns:p14="http://schemas.microsoft.com/office/powerpoint/2010/main" val="7509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16" name="Zástupný obsah 15">
            <a:extLst>
              <a:ext uri="{FF2B5EF4-FFF2-40B4-BE49-F238E27FC236}">
                <a16:creationId xmlns:a16="http://schemas.microsoft.com/office/drawing/2014/main" id="{4027DD47-E03F-49AB-963F-6E52C6957F8A}"/>
              </a:ext>
            </a:extLst>
          </p:cNvPr>
          <p:cNvPicPr>
            <a:picLocks noGrp="1" noChangeAspect="1"/>
          </p:cNvPicPr>
          <p:nvPr>
            <p:ph idx="1"/>
          </p:nvPr>
        </p:nvPicPr>
        <p:blipFill>
          <a:blip r:embed="rId3"/>
          <a:stretch>
            <a:fillRect/>
          </a:stretch>
        </p:blipFill>
        <p:spPr>
          <a:xfrm>
            <a:off x="5162001" y="4515367"/>
            <a:ext cx="3746193" cy="1508208"/>
          </a:xfrm>
          <a:prstGeom prst="rect">
            <a:avLst/>
          </a:prstGeom>
        </p:spPr>
      </p:pic>
      <p:grpSp>
        <p:nvGrpSpPr>
          <p:cNvPr id="9" name="Skupina 8">
            <a:extLst>
              <a:ext uri="{FF2B5EF4-FFF2-40B4-BE49-F238E27FC236}">
                <a16:creationId xmlns:a16="http://schemas.microsoft.com/office/drawing/2014/main" id="{44E95ACF-BB1F-4DDF-9AC4-11E83F9A2601}"/>
              </a:ext>
            </a:extLst>
          </p:cNvPr>
          <p:cNvGrpSpPr/>
          <p:nvPr/>
        </p:nvGrpSpPr>
        <p:grpSpPr>
          <a:xfrm>
            <a:off x="1201882" y="2066783"/>
            <a:ext cx="3439392" cy="3128672"/>
            <a:chOff x="0" y="1"/>
            <a:chExt cx="2949575" cy="2628900"/>
          </a:xfrm>
        </p:grpSpPr>
        <p:pic>
          <p:nvPicPr>
            <p:cNvPr id="10" name="Obrázek 9">
              <a:extLst>
                <a:ext uri="{FF2B5EF4-FFF2-40B4-BE49-F238E27FC236}">
                  <a16:creationId xmlns:a16="http://schemas.microsoft.com/office/drawing/2014/main" id="{1282580E-79C0-48D7-8F0C-9F2B7630AE4F}"/>
                </a:ext>
              </a:extLst>
            </p:cNvPr>
            <p:cNvPicPr>
              <a:picLocks noChangeAspect="1"/>
            </p:cNvPicPr>
            <p:nvPr/>
          </p:nvPicPr>
          <p:blipFill rotWithShape="1">
            <a:blip r:embed="rId4">
              <a:extLst>
                <a:ext uri="{28A0092B-C50C-407E-A947-70E740481C1C}">
                  <a14:useLocalDpi xmlns:a14="http://schemas.microsoft.com/office/drawing/2010/main" val="0"/>
                </a:ext>
              </a:extLst>
            </a:blip>
            <a:srcRect l="50136" t="-126" r="37531" b="64951"/>
            <a:stretch/>
          </p:blipFill>
          <p:spPr bwMode="auto">
            <a:xfrm>
              <a:off x="0" y="1"/>
              <a:ext cx="2949575" cy="2628900"/>
            </a:xfrm>
            <a:prstGeom prst="rect">
              <a:avLst/>
            </a:prstGeom>
            <a:ln w="9525" cap="flat" cmpd="sng" algn="ctr">
              <a:solidFill>
                <a:sysClr val="windowText" lastClr="000000">
                  <a:lumMod val="95000"/>
                  <a:lumOff val="5000"/>
                </a:sysClr>
              </a:solidFill>
              <a:prstDash val="solid"/>
              <a:round/>
              <a:headEnd type="none" w="med" len="med"/>
              <a:tailEnd type="none" w="med" len="med"/>
            </a:ln>
            <a:extLst>
              <a:ext uri="{53640926-AAD7-44D8-BBD7-CCE9431645EC}">
                <a14:shadowObscured xmlns:a14="http://schemas.microsoft.com/office/drawing/2010/main"/>
              </a:ext>
            </a:extLst>
          </p:spPr>
        </p:pic>
        <p:cxnSp>
          <p:nvCxnSpPr>
            <p:cNvPr id="11" name="Přímá spojnice 10">
              <a:extLst>
                <a:ext uri="{FF2B5EF4-FFF2-40B4-BE49-F238E27FC236}">
                  <a16:creationId xmlns:a16="http://schemas.microsoft.com/office/drawing/2014/main" id="{6CA6A018-0D7B-4837-AEC0-054D5ABBD6C7}"/>
                </a:ext>
              </a:extLst>
            </p:cNvPr>
            <p:cNvCxnSpPr/>
            <p:nvPr/>
          </p:nvCxnSpPr>
          <p:spPr>
            <a:xfrm>
              <a:off x="604894" y="1476263"/>
              <a:ext cx="817581" cy="0"/>
            </a:xfrm>
            <a:prstGeom prst="line">
              <a:avLst/>
            </a:prstGeom>
          </p:spPr>
          <p:style>
            <a:lnRef idx="1">
              <a:schemeClr val="accent2"/>
            </a:lnRef>
            <a:fillRef idx="0">
              <a:schemeClr val="accent2"/>
            </a:fillRef>
            <a:effectRef idx="0">
              <a:schemeClr val="accent2"/>
            </a:effectRef>
            <a:fontRef idx="minor">
              <a:schemeClr val="tx1"/>
            </a:fontRef>
          </p:style>
        </p:cxnSp>
      </p:grpSp>
      <p:cxnSp>
        <p:nvCxnSpPr>
          <p:cNvPr id="13" name="Přímá spojnice 12">
            <a:extLst>
              <a:ext uri="{FF2B5EF4-FFF2-40B4-BE49-F238E27FC236}">
                <a16:creationId xmlns:a16="http://schemas.microsoft.com/office/drawing/2014/main" id="{DDFD5313-09C6-4857-B6BD-315390DC8A0D}"/>
              </a:ext>
            </a:extLst>
          </p:cNvPr>
          <p:cNvCxnSpPr/>
          <p:nvPr/>
        </p:nvCxnSpPr>
        <p:spPr>
          <a:xfrm flipV="1">
            <a:off x="2860578" y="2992582"/>
            <a:ext cx="3748040" cy="831111"/>
          </a:xfrm>
          <a:prstGeom prst="line">
            <a:avLst/>
          </a:prstGeom>
        </p:spPr>
        <p:style>
          <a:lnRef idx="1">
            <a:schemeClr val="accent2"/>
          </a:lnRef>
          <a:fillRef idx="0">
            <a:schemeClr val="accent2"/>
          </a:fillRef>
          <a:effectRef idx="0">
            <a:schemeClr val="accent2"/>
          </a:effectRef>
          <a:fontRef idx="minor">
            <a:schemeClr val="tx1"/>
          </a:fontRef>
        </p:style>
      </p:cxnSp>
      <p:sp>
        <p:nvSpPr>
          <p:cNvPr id="14" name="Rovnoramenný trojúhelník 13">
            <a:extLst>
              <a:ext uri="{FF2B5EF4-FFF2-40B4-BE49-F238E27FC236}">
                <a16:creationId xmlns:a16="http://schemas.microsoft.com/office/drawing/2014/main" id="{9A7A0C27-BC73-4C48-B728-8CB6B2407B98}"/>
              </a:ext>
            </a:extLst>
          </p:cNvPr>
          <p:cNvSpPr/>
          <p:nvPr/>
        </p:nvSpPr>
        <p:spPr>
          <a:xfrm rot="4490814">
            <a:off x="6510277" y="2871344"/>
            <a:ext cx="344997" cy="217694"/>
          </a:xfrm>
          <a:prstGeom prst="triangle">
            <a:avLst/>
          </a:prstGeom>
          <a:solidFill>
            <a:schemeClr val="accent2"/>
          </a:solidFill>
          <a:ln>
            <a:solidFill>
              <a:srgbClr val="983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3F587AA7-E0DF-4100-A1E5-F1C653AAE133}"/>
              </a:ext>
            </a:extLst>
          </p:cNvPr>
          <p:cNvSpPr txBox="1"/>
          <p:nvPr/>
        </p:nvSpPr>
        <p:spPr>
          <a:xfrm>
            <a:off x="7092010" y="2320910"/>
            <a:ext cx="2175163" cy="1938992"/>
          </a:xfrm>
          <a:prstGeom prst="rect">
            <a:avLst/>
          </a:prstGeom>
          <a:noFill/>
        </p:spPr>
        <p:txBody>
          <a:bodyPr wrap="square" rtlCol="0">
            <a:spAutoFit/>
          </a:bodyPr>
          <a:lstStyle/>
          <a:p>
            <a:r>
              <a:rPr lang="cs-CZ" sz="2000" dirty="0" err="1"/>
              <a:t>File</a:t>
            </a:r>
            <a:r>
              <a:rPr lang="cs-CZ" sz="2000" dirty="0"/>
              <a:t> – </a:t>
            </a:r>
            <a:r>
              <a:rPr lang="cs-CZ" sz="2000" dirty="0" err="1"/>
              <a:t>Append</a:t>
            </a:r>
            <a:r>
              <a:rPr lang="cs-CZ" sz="2000" dirty="0"/>
              <a:t>: přidání dalšího objemu do sestavy – odlitek, vtoková soustava, jádra, forma, </a:t>
            </a:r>
            <a:r>
              <a:rPr lang="cs-CZ" sz="2000" dirty="0" err="1"/>
              <a:t>chladítka</a:t>
            </a:r>
            <a:r>
              <a:rPr lang="cs-CZ" sz="2000" dirty="0"/>
              <a:t>…</a:t>
            </a:r>
          </a:p>
        </p:txBody>
      </p:sp>
      <p:sp>
        <p:nvSpPr>
          <p:cNvPr id="17" name="TextovéPole 16">
            <a:extLst>
              <a:ext uri="{FF2B5EF4-FFF2-40B4-BE49-F238E27FC236}">
                <a16:creationId xmlns:a16="http://schemas.microsoft.com/office/drawing/2014/main" id="{2FAEC78D-B5E1-4594-A6C9-E296F348FEE3}"/>
              </a:ext>
            </a:extLst>
          </p:cNvPr>
          <p:cNvSpPr txBox="1"/>
          <p:nvPr/>
        </p:nvSpPr>
        <p:spPr>
          <a:xfrm>
            <a:off x="8994785" y="5195455"/>
            <a:ext cx="2563091" cy="400110"/>
          </a:xfrm>
          <a:prstGeom prst="rect">
            <a:avLst/>
          </a:prstGeom>
          <a:noFill/>
        </p:spPr>
        <p:txBody>
          <a:bodyPr wrap="square" rtlCol="0">
            <a:spAutoFit/>
          </a:bodyPr>
          <a:lstStyle/>
          <a:p>
            <a:r>
              <a:rPr lang="cs-CZ" sz="2000" b="1" dirty="0"/>
              <a:t>Uložit projekt – </a:t>
            </a:r>
            <a:r>
              <a:rPr lang="cs-CZ" sz="2000" b="1" dirty="0" err="1"/>
              <a:t>vdb</a:t>
            </a:r>
            <a:r>
              <a:rPr lang="cs-CZ" sz="2000" b="1" dirty="0"/>
              <a:t> </a:t>
            </a:r>
          </a:p>
        </p:txBody>
      </p:sp>
    </p:spTree>
    <p:extLst>
      <p:ext uri="{BB962C8B-B14F-4D97-AF65-F5344CB8AC3E}">
        <p14:creationId xmlns:p14="http://schemas.microsoft.com/office/powerpoint/2010/main" val="278234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Visual – Mesh (cast)</a:t>
            </a:r>
          </a:p>
        </p:txBody>
      </p:sp>
      <p:sp>
        <p:nvSpPr>
          <p:cNvPr id="5" name="Zástupný symbol pro zápatí 4"/>
          <p:cNvSpPr>
            <a:spLocks noGrp="1"/>
          </p:cNvSpPr>
          <p:nvPr>
            <p:ph type="ftr" sz="quarter" idx="11"/>
          </p:nvPr>
        </p:nvSpPr>
        <p:spPr>
          <a:xfrm>
            <a:off x="838199" y="6459784"/>
            <a:ext cx="7918343" cy="365125"/>
          </a:xfrm>
        </p:spPr>
        <p:txBody>
          <a:bodyPr/>
          <a:lstStyle/>
          <a:p>
            <a:pPr algn="l"/>
            <a:r>
              <a:rPr lang="cs-CZ" sz="1400" i="1" cap="none" dirty="0"/>
              <a:t>Seminář č. 4 Výběr konkrétní úlohy, její definování a zahájení tvorby geometrie v CAD prostředí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17" name="TextovéPole 16">
            <a:extLst>
              <a:ext uri="{FF2B5EF4-FFF2-40B4-BE49-F238E27FC236}">
                <a16:creationId xmlns:a16="http://schemas.microsoft.com/office/drawing/2014/main" id="{2FAEC78D-B5E1-4594-A6C9-E296F348FEE3}"/>
              </a:ext>
            </a:extLst>
          </p:cNvPr>
          <p:cNvSpPr txBox="1"/>
          <p:nvPr/>
        </p:nvSpPr>
        <p:spPr>
          <a:xfrm>
            <a:off x="354810" y="1728275"/>
            <a:ext cx="2859498" cy="707886"/>
          </a:xfrm>
          <a:prstGeom prst="rect">
            <a:avLst/>
          </a:prstGeom>
          <a:noFill/>
        </p:spPr>
        <p:txBody>
          <a:bodyPr wrap="square" rtlCol="0">
            <a:spAutoFit/>
          </a:bodyPr>
          <a:lstStyle/>
          <a:p>
            <a:r>
              <a:rPr lang="cs-CZ" sz="2000" b="1" dirty="0">
                <a:effectLst/>
                <a:latin typeface="Times New Roman" panose="02020603050405020304" pitchFamily="18" charset="0"/>
                <a:ea typeface="Calibri" panose="020F0502020204030204" pitchFamily="34" charset="0"/>
                <a:cs typeface="Calibri" panose="020F0502020204030204" pitchFamily="34" charset="0"/>
              </a:rPr>
              <a:t>Panel</a:t>
            </a:r>
            <a:r>
              <a:rPr lang="cs-CZ" sz="1800" b="1" dirty="0">
                <a:effectLst/>
                <a:latin typeface="Times New Roman" panose="02020603050405020304" pitchFamily="18" charset="0"/>
                <a:ea typeface="Calibri" panose="020F0502020204030204" pitchFamily="34" charset="0"/>
                <a:cs typeface="Calibri" panose="020F0502020204030204" pitchFamily="34" charset="0"/>
              </a:rPr>
              <a:t> nástrojů:</a:t>
            </a:r>
            <a:endParaRPr lang="cs-CZ" sz="1800" dirty="0">
              <a:effectLst/>
              <a:latin typeface="Times New Roman" panose="02020603050405020304" pitchFamily="18" charset="0"/>
              <a:ea typeface="Calibri" panose="020F0502020204030204" pitchFamily="34" charset="0"/>
            </a:endParaRPr>
          </a:p>
          <a:p>
            <a:endParaRPr lang="cs-CZ" sz="2000" b="1" dirty="0"/>
          </a:p>
        </p:txBody>
      </p:sp>
      <p:pic>
        <p:nvPicPr>
          <p:cNvPr id="19" name="Zástupný obsah 18">
            <a:extLst>
              <a:ext uri="{FF2B5EF4-FFF2-40B4-BE49-F238E27FC236}">
                <a16:creationId xmlns:a16="http://schemas.microsoft.com/office/drawing/2014/main" id="{C039A381-B6D2-4238-9417-8CCC76340B69}"/>
              </a:ext>
            </a:extLst>
          </p:cNvPr>
          <p:cNvPicPr>
            <a:picLocks noGrp="1" noChangeAspect="1"/>
          </p:cNvPicPr>
          <p:nvPr>
            <p:ph idx="1"/>
          </p:nvPr>
        </p:nvPicPr>
        <p:blipFill>
          <a:blip r:embed="rId3"/>
          <a:stretch>
            <a:fillRect/>
          </a:stretch>
        </p:blipFill>
        <p:spPr>
          <a:xfrm>
            <a:off x="354810" y="2185159"/>
            <a:ext cx="6915339" cy="1237931"/>
          </a:xfrm>
          <a:prstGeom prst="rect">
            <a:avLst/>
          </a:prstGeom>
        </p:spPr>
      </p:pic>
      <p:sp>
        <p:nvSpPr>
          <p:cNvPr id="20" name="Obdélník 19">
            <a:extLst>
              <a:ext uri="{FF2B5EF4-FFF2-40B4-BE49-F238E27FC236}">
                <a16:creationId xmlns:a16="http://schemas.microsoft.com/office/drawing/2014/main" id="{6757F630-1386-4BE4-AB18-CD5945BA5EA4}"/>
              </a:ext>
            </a:extLst>
          </p:cNvPr>
          <p:cNvSpPr/>
          <p:nvPr/>
        </p:nvSpPr>
        <p:spPr>
          <a:xfrm>
            <a:off x="838199" y="2646218"/>
            <a:ext cx="976746" cy="350986"/>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ln>
                <a:solidFill>
                  <a:srgbClr val="FF0000"/>
                </a:solidFill>
              </a:ln>
            </a:endParaRPr>
          </a:p>
        </p:txBody>
      </p:sp>
      <p:pic>
        <p:nvPicPr>
          <p:cNvPr id="24" name="Obrázek 23">
            <a:extLst>
              <a:ext uri="{FF2B5EF4-FFF2-40B4-BE49-F238E27FC236}">
                <a16:creationId xmlns:a16="http://schemas.microsoft.com/office/drawing/2014/main" id="{97D41C9B-7034-4A09-8ACC-A987AF85836E}"/>
              </a:ext>
            </a:extLst>
          </p:cNvPr>
          <p:cNvPicPr/>
          <p:nvPr/>
        </p:nvPicPr>
        <p:blipFill>
          <a:blip r:embed="rId4"/>
          <a:stretch>
            <a:fillRect/>
          </a:stretch>
        </p:blipFill>
        <p:spPr>
          <a:xfrm>
            <a:off x="540980" y="4449328"/>
            <a:ext cx="1095375" cy="1669415"/>
          </a:xfrm>
          <a:prstGeom prst="rect">
            <a:avLst/>
          </a:prstGeom>
        </p:spPr>
      </p:pic>
      <p:pic>
        <p:nvPicPr>
          <p:cNvPr id="25" name="Obrázek 24">
            <a:extLst>
              <a:ext uri="{FF2B5EF4-FFF2-40B4-BE49-F238E27FC236}">
                <a16:creationId xmlns:a16="http://schemas.microsoft.com/office/drawing/2014/main" id="{66F193CA-DF09-4D88-BC1F-3E7F8113D3B5}"/>
              </a:ext>
            </a:extLst>
          </p:cNvPr>
          <p:cNvPicPr>
            <a:picLocks noChangeAspect="1"/>
          </p:cNvPicPr>
          <p:nvPr/>
        </p:nvPicPr>
        <p:blipFill>
          <a:blip r:embed="rId5"/>
          <a:stretch>
            <a:fillRect/>
          </a:stretch>
        </p:blipFill>
        <p:spPr>
          <a:xfrm>
            <a:off x="1995002" y="4449328"/>
            <a:ext cx="1219306" cy="1755800"/>
          </a:xfrm>
          <a:prstGeom prst="rect">
            <a:avLst/>
          </a:prstGeom>
        </p:spPr>
      </p:pic>
      <p:pic>
        <p:nvPicPr>
          <p:cNvPr id="26" name="Obrázek 25">
            <a:extLst>
              <a:ext uri="{FF2B5EF4-FFF2-40B4-BE49-F238E27FC236}">
                <a16:creationId xmlns:a16="http://schemas.microsoft.com/office/drawing/2014/main" id="{AAFDD192-DE69-4E07-A654-EF3E5A070423}"/>
              </a:ext>
            </a:extLst>
          </p:cNvPr>
          <p:cNvPicPr>
            <a:picLocks noChangeAspect="1"/>
          </p:cNvPicPr>
          <p:nvPr/>
        </p:nvPicPr>
        <p:blipFill>
          <a:blip r:embed="rId6"/>
          <a:stretch>
            <a:fillRect/>
          </a:stretch>
        </p:blipFill>
        <p:spPr>
          <a:xfrm>
            <a:off x="3572955" y="4510293"/>
            <a:ext cx="1188823" cy="1694835"/>
          </a:xfrm>
          <a:prstGeom prst="rect">
            <a:avLst/>
          </a:prstGeom>
        </p:spPr>
      </p:pic>
      <p:sp>
        <p:nvSpPr>
          <p:cNvPr id="27" name="TextovéPole 26">
            <a:extLst>
              <a:ext uri="{FF2B5EF4-FFF2-40B4-BE49-F238E27FC236}">
                <a16:creationId xmlns:a16="http://schemas.microsoft.com/office/drawing/2014/main" id="{FBE2D6BD-8A6F-4E74-B6E6-9699EF158F1C}"/>
              </a:ext>
            </a:extLst>
          </p:cNvPr>
          <p:cNvSpPr txBox="1"/>
          <p:nvPr/>
        </p:nvSpPr>
        <p:spPr>
          <a:xfrm>
            <a:off x="313247" y="3613043"/>
            <a:ext cx="7757893" cy="646331"/>
          </a:xfrm>
          <a:prstGeom prst="rect">
            <a:avLst/>
          </a:prstGeom>
          <a:noFill/>
        </p:spPr>
        <p:txBody>
          <a:bodyPr wrap="square" rtlCol="0">
            <a:spAutoFit/>
          </a:bodyPr>
          <a:lstStyle/>
          <a:p>
            <a:r>
              <a:rPr lang="cs-CZ" i="1" dirty="0"/>
              <a:t>Panel nástrojů – VIEWS:</a:t>
            </a:r>
          </a:p>
          <a:p>
            <a:r>
              <a:rPr lang="cs-CZ" dirty="0"/>
              <a:t>Drátový režim, plochy, </a:t>
            </a:r>
            <a:r>
              <a:rPr lang="cs-CZ" dirty="0" err="1"/>
              <a:t>mesh</a:t>
            </a:r>
            <a:r>
              <a:rPr lang="cs-CZ" dirty="0"/>
              <a:t>.. další v pořadí posun v ose, natáčení sestavy... </a:t>
            </a:r>
          </a:p>
        </p:txBody>
      </p:sp>
      <p:cxnSp>
        <p:nvCxnSpPr>
          <p:cNvPr id="32" name="Přímá spojnice se šipkou 31">
            <a:extLst>
              <a:ext uri="{FF2B5EF4-FFF2-40B4-BE49-F238E27FC236}">
                <a16:creationId xmlns:a16="http://schemas.microsoft.com/office/drawing/2014/main" id="{481B5842-BE50-443A-9A79-72C835028BEC}"/>
              </a:ext>
            </a:extLst>
          </p:cNvPr>
          <p:cNvCxnSpPr>
            <a:stCxn id="20" idx="2"/>
            <a:endCxn id="25" idx="0"/>
          </p:cNvCxnSpPr>
          <p:nvPr/>
        </p:nvCxnSpPr>
        <p:spPr>
          <a:xfrm>
            <a:off x="1326572" y="2997204"/>
            <a:ext cx="1278083" cy="14521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33" name="Obrázek 32">
            <a:extLst>
              <a:ext uri="{FF2B5EF4-FFF2-40B4-BE49-F238E27FC236}">
                <a16:creationId xmlns:a16="http://schemas.microsoft.com/office/drawing/2014/main" id="{16553A84-8FFF-4923-AF10-674F5B4E50FD}"/>
              </a:ext>
            </a:extLst>
          </p:cNvPr>
          <p:cNvPicPr>
            <a:picLocks noChangeAspect="1"/>
          </p:cNvPicPr>
          <p:nvPr/>
        </p:nvPicPr>
        <p:blipFill>
          <a:blip r:embed="rId7"/>
          <a:stretch>
            <a:fillRect/>
          </a:stretch>
        </p:blipFill>
        <p:spPr>
          <a:xfrm>
            <a:off x="8396119" y="3747682"/>
            <a:ext cx="2770379" cy="2457446"/>
          </a:xfrm>
          <a:prstGeom prst="rect">
            <a:avLst/>
          </a:prstGeom>
        </p:spPr>
      </p:pic>
      <p:sp>
        <p:nvSpPr>
          <p:cNvPr id="34" name="Obdélník 33">
            <a:extLst>
              <a:ext uri="{FF2B5EF4-FFF2-40B4-BE49-F238E27FC236}">
                <a16:creationId xmlns:a16="http://schemas.microsoft.com/office/drawing/2014/main" id="{A5FD0A75-1606-4524-9285-F44209981ADB}"/>
              </a:ext>
            </a:extLst>
          </p:cNvPr>
          <p:cNvSpPr/>
          <p:nvPr/>
        </p:nvSpPr>
        <p:spPr>
          <a:xfrm>
            <a:off x="8862499" y="3777234"/>
            <a:ext cx="1039091" cy="37322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6" name="Přímá spojnice se šipkou 35">
            <a:extLst>
              <a:ext uri="{FF2B5EF4-FFF2-40B4-BE49-F238E27FC236}">
                <a16:creationId xmlns:a16="http://schemas.microsoft.com/office/drawing/2014/main" id="{E6F9C57C-B93D-4B7E-AA0D-5C02306D7183}"/>
              </a:ext>
            </a:extLst>
          </p:cNvPr>
          <p:cNvCxnSpPr/>
          <p:nvPr/>
        </p:nvCxnSpPr>
        <p:spPr>
          <a:xfrm>
            <a:off x="1507116" y="3048124"/>
            <a:ext cx="7661564" cy="6650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8082244"/>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88681-B985-4C4A-82A8-610E8CCB933C}">
  <ds:schemaRefs>
    <ds:schemaRef ds:uri="http://www.w3.org/XML/1998/namespace"/>
    <ds:schemaRef ds:uri="http://purl.org/dc/terms/"/>
    <ds:schemaRef ds:uri="http://purl.org/dc/elements/1.1/"/>
    <ds:schemaRef ds:uri="92e8b739-1662-462e-84b7-6dd21149fd20"/>
    <ds:schemaRef ds:uri="fc1905a5-cf85-4e61-9a63-331118843f16"/>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78A3382E-40D3-48F0-B427-5E1FA1405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12126</TotalTime>
  <Words>1883</Words>
  <Application>Microsoft Office PowerPoint</Application>
  <PresentationFormat>Širokoúhlá obrazovka</PresentationFormat>
  <Paragraphs>268</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Calibri</vt:lpstr>
      <vt:lpstr>Calibri Light</vt:lpstr>
      <vt:lpstr>Times New Roman</vt:lpstr>
      <vt:lpstr>Wingdings</vt:lpstr>
      <vt:lpstr>Retrospektiva</vt:lpstr>
      <vt:lpstr>Výběr konkrétní úlohy, její definování a zahájení tvorby geometrie v CAD prostředí</vt:lpstr>
      <vt:lpstr>Klíčová slova</vt:lpstr>
      <vt:lpstr>Úvod do kapitoly</vt:lpstr>
      <vt:lpstr>Úvod do kapitoly</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Visual – Mesh (cast)</vt:lpstr>
      <vt:lpstr>Kontrolní otázky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Lucie Roučková</cp:lastModifiedBy>
  <cp:revision>561</cp:revision>
  <dcterms:created xsi:type="dcterms:W3CDTF">2020-07-13T07:37:48Z</dcterms:created>
  <dcterms:modified xsi:type="dcterms:W3CDTF">2021-03-11T12:03:15Z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