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9"/>
  </p:notesMasterIdLst>
  <p:sldIdLst>
    <p:sldId id="256" r:id="rId2"/>
    <p:sldId id="294" r:id="rId3"/>
    <p:sldId id="295" r:id="rId4"/>
    <p:sldId id="296" r:id="rId5"/>
    <p:sldId id="297" r:id="rId6"/>
    <p:sldId id="300" r:id="rId7"/>
    <p:sldId id="293" r:id="rId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72" autoAdjust="0"/>
    <p:restoredTop sz="94660" autoAdjust="0"/>
  </p:normalViewPr>
  <p:slideViewPr>
    <p:cSldViewPr snapToGrid="0">
      <p:cViewPr varScale="1">
        <p:scale>
          <a:sx n="58" d="100"/>
          <a:sy n="58" d="100"/>
        </p:scale>
        <p:origin x="130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E169075B-CC2A-A246-9BE2-44B3792662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0D72DE7B-9807-304E-B113-07106B5FE3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66E3F7-B81A-E347-899F-ECE6E9467646}" type="datetimeFigureOut">
              <a:rPr lang="cs-CZ"/>
              <a:pPr>
                <a:defRPr/>
              </a:pPr>
              <a:t>10.11.2020</a:t>
            </a:fld>
            <a:endParaRPr lang="cs-CZ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7C452DB2-D0A0-9048-BA12-FEF1EBDB4B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F1CC6C1C-37F6-1445-88D8-C0C315223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  <a:endParaRPr lang="cs-CZ" noProof="0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22E57085-77BB-3B47-9F92-3AF9F2BD46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5A75D23F-AD84-E848-AE8A-0ADFDF92E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6AC7EC-89F2-3946-BE34-997CEAFD66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7726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F3C24-F785-6B43-8B82-D51088DB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E466E-40E1-4441-BABD-D347ADBFB6D7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19104-603D-E64F-8B15-E1FCED0B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06A0-8F70-104A-B71B-FEC199AD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B1D7E-5C34-B64F-BD06-258E3621547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4012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0F7D6-1E73-774B-8E8B-91D80A03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74B43-6C96-4A40-A808-580195111A64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0BF08-819A-5545-A329-7DD26A5C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81728-870E-764A-A876-B1A2B8B83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6F83-658E-734E-B2D6-C089A0C8927C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38426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0A183-B033-BA4A-AEC1-8A75293D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DF539-959D-B34E-8709-EBEF908FF6A6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EE993-7089-2049-8C85-FDCFD59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E5A2E-8BA7-0140-9BB0-FB6ACA88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3E346-8FF3-E940-B041-3BCDA563A3A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0396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5C8FD-E78E-6E42-81DD-756DF3B5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EFCF-2DF6-BE46-9AFE-ACD35B994AF3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E771D-66FD-BE47-A661-6E0A7D16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27475-0B63-1144-B2E9-6BBD7777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71C2-0F8F-7841-B85A-445BD80B66C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920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BF44-6B2A-1844-B37B-CD1D88EF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F735B-88E7-154D-BF7F-47988E167A22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C1995-765A-4C4A-9DD7-BFC75FC9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AE9ED-395D-7F4F-808B-F8673145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6F78-11B3-2F44-8E28-F00375AFEB2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08410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D738E2-C269-2B40-B4C2-A3CF465B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F5467-32E8-8E48-8A31-046EA149BFB6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1B063D-6A8F-AD4F-849A-A581EEE9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3A3F98-2A38-7F48-85B7-6BC76266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CFDD-4BB7-E040-A703-D885B8F7A5F8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9991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385DD28-0F5E-1B42-9C1D-0C7D2C8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0DC9-7735-6E44-AF04-D509739D264D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2A84F7-4ABC-864C-8E78-59689F89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126BE7-9482-0F43-9AD5-0B4D7587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8B44-A719-9A43-BC2A-4E13B021963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40890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09EB1D-782E-F24A-B4A0-8934128A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73CED-BC59-C24A-AEAD-E0BC76ED2908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9C14BD-AEE9-6646-A1E6-FBE6644B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873373-2367-D246-8B4C-A81DD391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CACA-88A4-DF48-B2B1-21296B9A5FC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50301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945695-8DEE-DA4A-8514-41E338F6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AA41-7A2C-3347-A03E-522E0D6D2781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A309396-B8C4-EE47-9D95-CD39A5CE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A24BD09-318D-D14C-A6A3-24D07362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4A00B-BB65-9541-BBE2-F2C7D3CA9B0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902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F90FAF-F15B-0D4C-8B80-27CE93B7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1FDB-6227-8840-BDF9-F018B1B7C7D3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FE1757-1ACC-7C40-BD7A-9DC89F5F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44D693-7FEB-394B-B45E-5D50D9EB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7D85-8CDA-5F43-89CD-3D83123EFD9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1899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E437BD-52B9-9240-8C0C-EB718E52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397B-A09D-584B-BF39-D05BF5269078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8074C8-7A43-0141-AD2A-537E547B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36FB60-9C80-5C46-931A-E49B2842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03C0-B19C-2B48-9660-EBD0F9BC4F1E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3091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>
            <a:extLst>
              <a:ext uri="{FF2B5EF4-FFF2-40B4-BE49-F238E27FC236}">
                <a16:creationId xmlns:a16="http://schemas.microsoft.com/office/drawing/2014/main" id="{C2B2DCE9-C790-4D4B-BFE8-E730D894E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077999D1-192B-154C-AC4A-62B622EEC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97F48-74BD-F041-804F-C4C6ACCAC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BE5B89-A59B-AA43-BC59-2D5FE768FFE6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7C848-4E0D-154B-B588-3CDBAF6B8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94A79-6B55-D948-BA0A-8BD3F27F4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EBE5B-DA56-624C-A424-F3D277D4DBA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2427"/>
            <a:ext cx="9144000" cy="37203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34940"/>
            <a:ext cx="9144000" cy="23002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r>
              <a:rPr lang="vi-VN" sz="3600" dirty="0">
                <a:latin typeface="Roboto"/>
              </a:rPr>
              <a:t>Příprava materiálů k předmětu „Virtuální realita designu strojních konstrukcí“ včetně aktualizace cizojazyčné literatury</a:t>
            </a:r>
            <a:br>
              <a:rPr lang="cs-CZ" sz="3600" dirty="0">
                <a:latin typeface="Roboto"/>
              </a:rPr>
            </a:br>
            <a:br>
              <a:rPr lang="cs-CZ" sz="3600" dirty="0">
                <a:latin typeface="Roboto"/>
              </a:rPr>
            </a:br>
            <a:r>
              <a:rPr lang="cs-CZ" sz="3600" dirty="0">
                <a:latin typeface="Roboto"/>
              </a:rPr>
              <a:t>8210006/2020</a:t>
            </a:r>
            <a:br>
              <a:rPr lang="cs-CZ" sz="3600" dirty="0">
                <a:latin typeface="Roboto"/>
              </a:rPr>
            </a:b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2050" name="Obrázek 3">
            <a:extLst>
              <a:ext uri="{FF2B5EF4-FFF2-40B4-BE49-F238E27FC236}">
                <a16:creationId xmlns:a16="http://schemas.microsoft.com/office/drawing/2014/main" id="{ABA4BAFA-7BE0-5443-9AD1-02995DFE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103462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  <a:highlight>
                  <a:srgbClr val="000000"/>
                </a:highlight>
              </a:rPr>
              <a:t>Doc. Ing. Petr Hrubý, CSc.  	</a:t>
            </a:r>
            <a:r>
              <a:rPr lang="cs-CZ" dirty="0"/>
              <a:t>				www.VSTECB.cz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ÚVOD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4642" y="2300287"/>
            <a:ext cx="8194716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2400" dirty="0"/>
              <a:t>Projekt navazuje na předchozí úspěšně obhájené projekty IGS 2018 </a:t>
            </a:r>
            <a:r>
              <a:rPr lang="cs-CZ" altLang="cs-CZ" sz="2400" i="1" dirty="0"/>
              <a:t>Inovace předmětů pružnost a pevnost I. a II. za pomocí matematických a počítačových simulací</a:t>
            </a:r>
            <a:r>
              <a:rPr lang="cs-CZ" altLang="cs-CZ" sz="2400" dirty="0"/>
              <a:t> a IGS 2019 </a:t>
            </a:r>
            <a:r>
              <a:rPr lang="cs-CZ" altLang="cs-CZ" sz="2400" i="1" dirty="0"/>
              <a:t>Inovace předmětu Dynamika s využitím matematicko-fyzikálních poznatků</a:t>
            </a:r>
            <a:r>
              <a:rPr lang="cs-CZ" altLang="cs-CZ" sz="2400" dirty="0"/>
              <a:t>.</a:t>
            </a:r>
          </a:p>
          <a:p>
            <a:pPr marL="0" indent="0" algn="just">
              <a:buNone/>
            </a:pPr>
            <a:r>
              <a:rPr lang="cs-CZ" altLang="cs-CZ" sz="2400" dirty="0"/>
              <a:t>Jedná se o dlouhodobý záměr na inovaci strojírenských předmětů, které garantuje doc. Hrubý (doplnění aktuální literatury a učebních textů, podpora publikační činnosti v dané oblasti se zapojením multidisciplinárních poznatků).</a:t>
            </a:r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077087"/>
      </p:ext>
    </p:extLst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METODY A METODIKA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4642" y="1903154"/>
            <a:ext cx="8194716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žádosti byly požadovány prostředky především na nákup odborné literatury (aktualizace literatury pro vznikající navazující studium) a na náklady spojené s tiskem skript. </a:t>
            </a:r>
          </a:p>
          <a:p>
            <a:pPr marL="0" indent="0" algn="just">
              <a:buNone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souladu se zadáním projektu byly vytvořeny nové studijní materiály, zejména dvoje skripta.</a:t>
            </a:r>
          </a:p>
          <a:p>
            <a:pPr marL="0" indent="0" algn="just">
              <a:buNone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Dále byla nakoupena odborná literatura v anglickém jazyce.</a:t>
            </a:r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2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997244"/>
      </p:ext>
    </p:extLst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PLÁNOVANÉ VÝSLEDKY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4642" y="1235075"/>
            <a:ext cx="8194716" cy="4351338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None/>
            </a:pPr>
            <a:endParaRPr lang="cs-CZ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>
              <a:spcAft>
                <a:spcPts val="0"/>
              </a:spcAft>
              <a:buNone/>
            </a:pPr>
            <a:endParaRPr lang="cs-CZ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>
              <a:spcAft>
                <a:spcPts val="0"/>
              </a:spcAft>
              <a:buNone/>
            </a:pPr>
            <a:endParaRPr lang="cs-CZ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Dvoje skripta. </a:t>
            </a: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Aktualizace cizojazyčné odborné literatury.</a:t>
            </a: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1-2 odborné články odeslané do recenzního řízení (časopisy zařazené do databází </a:t>
            </a:r>
            <a:r>
              <a:rPr lang="cs-CZ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WoS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 nebo </a:t>
            </a:r>
            <a:r>
              <a:rPr lang="cs-CZ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Scopus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).</a:t>
            </a: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Podpůrný učební text pro předmět "Virtuální realita designu strojních konstrukcí„.</a:t>
            </a:r>
            <a:endParaRPr lang="cs-CZ" altLang="cs-CZ" sz="24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3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077383"/>
      </p:ext>
    </p:extLst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DOSAŽENÉ VÝSLEDKY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4642" y="1235075"/>
            <a:ext cx="8194716" cy="4351338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None/>
            </a:pPr>
            <a:endParaRPr lang="cs-CZ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Vytvořeny dvoje skripta: Dynamika, Kinematika pro obor Strojírenství. </a:t>
            </a: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Nakoupena cizojazyčná odborná literatura.</a:t>
            </a: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Publikace přijatá do časopisu Communications </a:t>
            </a:r>
            <a:r>
              <a:rPr lang="cs-CZ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Scientific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Letters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of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 University Žilina, vyjde v čísle 1/2021 (databáze </a:t>
            </a:r>
            <a:r>
              <a:rPr lang="cs-CZ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Scopus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).</a:t>
            </a: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Vytvořená publikace zaslaná do recenzního řízení do časopisu, který je v databázích </a:t>
            </a:r>
            <a:r>
              <a:rPr lang="cs-CZ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Scopus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 a </a:t>
            </a:r>
            <a:r>
              <a:rPr lang="cs-CZ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WoS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Vytvoření učebního textu (pro předmět Virtuální realita designu strojních konstrukcí).</a:t>
            </a:r>
          </a:p>
          <a:p>
            <a:pPr marL="0" indent="0" algn="just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4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634113"/>
      </p:ext>
    </p:extLst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PLÁNOVANÝ A VYČERPANÝ ROZPOČET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4642" y="1509323"/>
            <a:ext cx="8194716" cy="4351338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None/>
            </a:pPr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Materiální náklady, včetně drobného majetku: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7 153,00 Kč: odborná cizojazyčná literatura,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(přiděleno 6 936,79 Kč)</a:t>
            </a:r>
          </a:p>
          <a:p>
            <a:pPr marL="0" indent="0" algn="just">
              <a:spcAft>
                <a:spcPts val="0"/>
              </a:spcAft>
              <a:buNone/>
            </a:pPr>
            <a:endParaRPr lang="cs-CZ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sz="2400" b="1" dirty="0">
                <a:latin typeface="Times New Roman"/>
                <a:ea typeface="Times New Roman"/>
              </a:rPr>
              <a:t>Externí služby:</a:t>
            </a:r>
          </a:p>
          <a:p>
            <a:pPr marL="0" lvl="0" indent="0" algn="just">
              <a:spcAft>
                <a:spcPts val="0"/>
              </a:spcAft>
              <a:buNone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23 900,00 Kč: tisk skript a recenzní posudky na skripta (přiděleno 23 867,45 Kč)</a:t>
            </a:r>
          </a:p>
          <a:p>
            <a:pPr marL="0" lvl="0" indent="0" algn="just">
              <a:spcAft>
                <a:spcPts val="0"/>
              </a:spcAft>
              <a:buNone/>
            </a:pPr>
            <a:endParaRPr lang="cs-CZ" altLang="cs-CZ" sz="2400" dirty="0"/>
          </a:p>
          <a:p>
            <a:pPr marL="0" indent="0"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Vzhledem k tomu, že nebyla přidělena celá částka z projektové žádosti, došlo k nákupu menšího množství knih a byl snížen počet výtisků u skript. Dále došlo k mírnému přečerpáni projektu zejména z důvodu kolísání kurzu při nákupu zahraničních knih.</a:t>
            </a:r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7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209349"/>
      </p:ext>
    </p:extLst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2" y="1768475"/>
            <a:ext cx="9144000" cy="2300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Děkuji za pozornost</a:t>
            </a: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2290" name="Obrázek 3">
            <a:extLst>
              <a:ext uri="{FF2B5EF4-FFF2-40B4-BE49-F238E27FC236}">
                <a16:creationId xmlns:a16="http://schemas.microsoft.com/office/drawing/2014/main" id="{D821E6C9-A6C4-FA4F-B59C-4B1B4BCE6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502" y="17684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</a:p>
        </p:txBody>
      </p:sp>
      <p:sp>
        <p:nvSpPr>
          <p:cNvPr id="12293" name="Obdélník 2">
            <a:extLst>
              <a:ext uri="{FF2B5EF4-FFF2-40B4-BE49-F238E27FC236}">
                <a16:creationId xmlns:a16="http://schemas.microsoft.com/office/drawing/2014/main" id="{73229695-8A7F-9A48-B36C-61F6DD80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6102" y="5864891"/>
            <a:ext cx="184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 dirty="0"/>
              <a:t>www.VSTECB.cz</a:t>
            </a:r>
          </a:p>
        </p:txBody>
      </p:sp>
      <p:sp>
        <p:nvSpPr>
          <p:cNvPr id="12294" name="Obdélník 6">
            <a:extLst>
              <a:ext uri="{FF2B5EF4-FFF2-40B4-BE49-F238E27FC236}">
                <a16:creationId xmlns:a16="http://schemas.microsoft.com/office/drawing/2014/main" id="{CA32D294-5702-1A46-8E39-0799E8F81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6850" y="4304583"/>
            <a:ext cx="282000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ctr"/>
            <a:r>
              <a:rPr lang="cs-CZ" altLang="cs-CZ"/>
              <a:t>dochruby@mail.vstecb.cz</a:t>
            </a:r>
            <a:endParaRPr lang="cs-CZ" altLang="cs-CZ" dirty="0"/>
          </a:p>
          <a:p>
            <a:pPr algn="ctr"/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1452</TotalTime>
  <Words>462</Words>
  <Application>Microsoft Office PowerPoint</Application>
  <PresentationFormat>Předvádění na obrazovce (4:3)</PresentationFormat>
  <Paragraphs>91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Times New Roman</vt:lpstr>
      <vt:lpstr>Trebuchet MS</vt:lpstr>
      <vt:lpstr>Wingdings</vt:lpstr>
      <vt:lpstr>Motiv Office</vt:lpstr>
      <vt:lpstr>             Příprava materiálů k předmětu „Virtuální realita designu strojních konstrukcí“ včetně aktualizace cizojazyčné literatury  8210006/2020  </vt:lpstr>
      <vt:lpstr>ÚVOD</vt:lpstr>
      <vt:lpstr>METODY A METODIKA</vt:lpstr>
      <vt:lpstr>PLÁNOVANÉ VÝSLEDKY</vt:lpstr>
      <vt:lpstr>DOSAŽENÉ VÝSLEDKY</vt:lpstr>
      <vt:lpstr>PLÁNOVANÝ A VYČERPANÝ ROZPOČET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Dana Smetanová</cp:lastModifiedBy>
  <cp:revision>116</cp:revision>
  <dcterms:created xsi:type="dcterms:W3CDTF">2015-10-09T09:08:26Z</dcterms:created>
  <dcterms:modified xsi:type="dcterms:W3CDTF">2020-11-10T08:03:39Z</dcterms:modified>
</cp:coreProperties>
</file>