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2" r:id="rId1"/>
  </p:sldMasterIdLst>
  <p:notesMasterIdLst>
    <p:notesMasterId r:id="rId9"/>
  </p:notesMasterIdLst>
  <p:sldIdLst>
    <p:sldId id="256" r:id="rId2"/>
    <p:sldId id="294" r:id="rId3"/>
    <p:sldId id="295" r:id="rId4"/>
    <p:sldId id="296" r:id="rId5"/>
    <p:sldId id="297" r:id="rId6"/>
    <p:sldId id="300" r:id="rId7"/>
    <p:sldId id="293" r:id="rId8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14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štýlu, mriežka tabuľ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Stredný štý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72" autoAdjust="0"/>
    <p:restoredTop sz="94660" autoAdjust="0"/>
  </p:normalViewPr>
  <p:slideViewPr>
    <p:cSldViewPr snapToGrid="0">
      <p:cViewPr varScale="1">
        <p:scale>
          <a:sx n="90" d="100"/>
          <a:sy n="90" d="100"/>
        </p:scale>
        <p:origin x="139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>
            <a:extLst>
              <a:ext uri="{FF2B5EF4-FFF2-40B4-BE49-F238E27FC236}">
                <a16:creationId xmlns:a16="http://schemas.microsoft.com/office/drawing/2014/main" id="{E169075B-CC2A-A246-9BE2-44B3792662D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dátumu 2">
            <a:extLst>
              <a:ext uri="{FF2B5EF4-FFF2-40B4-BE49-F238E27FC236}">
                <a16:creationId xmlns:a16="http://schemas.microsoft.com/office/drawing/2014/main" id="{0D72DE7B-9807-304E-B113-07106B5FE3F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966E3F7-B81A-E347-899F-ECE6E9467646}" type="datetimeFigureOut">
              <a:rPr lang="cs-CZ"/>
              <a:pPr>
                <a:defRPr/>
              </a:pPr>
              <a:t>10.11.2020</a:t>
            </a:fld>
            <a:endParaRPr lang="cs-CZ"/>
          </a:p>
        </p:txBody>
      </p:sp>
      <p:sp>
        <p:nvSpPr>
          <p:cNvPr id="4" name="Zástupný symbol obrazu snímky 3">
            <a:extLst>
              <a:ext uri="{FF2B5EF4-FFF2-40B4-BE49-F238E27FC236}">
                <a16:creationId xmlns:a16="http://schemas.microsoft.com/office/drawing/2014/main" id="{7C452DB2-D0A0-9048-BA12-FEF1EBDB4BD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oznámok 4">
            <a:extLst>
              <a:ext uri="{FF2B5EF4-FFF2-40B4-BE49-F238E27FC236}">
                <a16:creationId xmlns:a16="http://schemas.microsoft.com/office/drawing/2014/main" id="{F1CC6C1C-37F6-1445-88D8-C0C3152238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noProof="0"/>
              <a:t>Upravte štýl predlohy textu.</a:t>
            </a:r>
          </a:p>
          <a:p>
            <a:pPr lvl="1"/>
            <a:r>
              <a:rPr lang="sk-SK" noProof="0"/>
              <a:t>Druhá úroveň</a:t>
            </a:r>
          </a:p>
          <a:p>
            <a:pPr lvl="2"/>
            <a:r>
              <a:rPr lang="sk-SK" noProof="0"/>
              <a:t>Tretia úroveň</a:t>
            </a:r>
          </a:p>
          <a:p>
            <a:pPr lvl="3"/>
            <a:r>
              <a:rPr lang="sk-SK" noProof="0"/>
              <a:t>Štvrtá úroveň</a:t>
            </a:r>
          </a:p>
          <a:p>
            <a:pPr lvl="4"/>
            <a:r>
              <a:rPr lang="sk-SK" noProof="0"/>
              <a:t>Piata úroveň</a:t>
            </a:r>
            <a:endParaRPr lang="cs-CZ" noProof="0"/>
          </a:p>
        </p:txBody>
      </p:sp>
      <p:sp>
        <p:nvSpPr>
          <p:cNvPr id="6" name="Zástupný symbol päty 5">
            <a:extLst>
              <a:ext uri="{FF2B5EF4-FFF2-40B4-BE49-F238E27FC236}">
                <a16:creationId xmlns:a16="http://schemas.microsoft.com/office/drawing/2014/main" id="{22E57085-77BB-3B47-9F92-3AF9F2BD465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čísla snímky 6">
            <a:extLst>
              <a:ext uri="{FF2B5EF4-FFF2-40B4-BE49-F238E27FC236}">
                <a16:creationId xmlns:a16="http://schemas.microsoft.com/office/drawing/2014/main" id="{5A75D23F-AD84-E848-AE8A-0ADFDF92EB9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86AC7EC-89F2-3946-BE34-997CEAFD66F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677269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 podnadpisů.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DF3C24-F785-6B43-8B82-D51088DB1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E466E-40E1-4441-BABD-D347ADBFB6D7}" type="datetimeFigureOut">
              <a:rPr lang="sk-SK"/>
              <a:pPr>
                <a:defRPr/>
              </a:pPr>
              <a:t>10. 11. 2020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A19104-603D-E64F-8B15-E1FCED0BC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7E06A0-8F70-104A-B71B-FEC199AD6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B1D7E-5C34-B64F-BD06-258E36215471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940127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60F7D6-1E73-774B-8E8B-91D80A032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74B43-6C96-4A40-A808-580195111A64}" type="datetimeFigureOut">
              <a:rPr lang="sk-SK"/>
              <a:pPr>
                <a:defRPr/>
              </a:pPr>
              <a:t>10. 11. 2020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30BF08-819A-5545-A329-7DD26A5CC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81728-870E-764A-A876-B1A2B8B83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86F83-658E-734E-B2D6-C089A0C8927C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384263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C0A183-B033-BA4A-AEC1-8A75293DC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DF539-959D-B34E-8709-EBEF908FF6A6}" type="datetimeFigureOut">
              <a:rPr lang="sk-SK"/>
              <a:pPr>
                <a:defRPr/>
              </a:pPr>
              <a:t>10. 11. 2020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FEE993-7089-2049-8C85-FDCFD5962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2E5A2E-8BA7-0140-9BB0-FB6ACA881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3E346-8FF3-E940-B041-3BCDA563A3A6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603966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85C8FD-E78E-6E42-81DD-756DF3B5B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7EFCF-2DF6-BE46-9AFE-ACD35B994AF3}" type="datetimeFigureOut">
              <a:rPr lang="sk-SK"/>
              <a:pPr>
                <a:defRPr/>
              </a:pPr>
              <a:t>10. 11. 2020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AE771D-66FD-BE47-A661-6E0A7D16B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27475-0B63-1144-B2E9-6BBD77776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A71C2-0F8F-7841-B85A-445BD80B66CF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2592096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24BF44-6B2A-1844-B37B-CD1D88EF8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F735B-88E7-154D-BF7F-47988E167A22}" type="datetimeFigureOut">
              <a:rPr lang="sk-SK"/>
              <a:pPr>
                <a:defRPr/>
              </a:pPr>
              <a:t>10. 11. 2020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2C1995-765A-4C4A-9DD7-BFC75FC9C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EAE9ED-395D-7F4F-808B-F8673145A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D6F78-11B3-2F44-8E28-F00375AFEB20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084103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7D738E2-C269-2B40-B4C2-A3CF465BA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F5467-32E8-8E48-8A31-046EA149BFB6}" type="datetimeFigureOut">
              <a:rPr lang="sk-SK"/>
              <a:pPr>
                <a:defRPr/>
              </a:pPr>
              <a:t>10. 11. 2020</a:t>
            </a:fld>
            <a:endParaRPr lang="sk-SK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71B063D-6A8F-AD4F-849A-A581EEE90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A3A3F98-2A38-7F48-85B7-6BC76266D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9CFDD-4BB7-E040-A703-D885B8F7A5F8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999915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385DD28-0F5E-1B42-9C1D-0C7D2C83C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50DC9-7735-6E44-AF04-D509739D264D}" type="datetimeFigureOut">
              <a:rPr lang="sk-SK"/>
              <a:pPr>
                <a:defRPr/>
              </a:pPr>
              <a:t>10. 11. 2020</a:t>
            </a:fld>
            <a:endParaRPr lang="sk-SK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82A84F7-4ABC-864C-8E78-59689F892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E126BE7-9482-0F43-9AD5-0B4D7587F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B8B44-A719-9A43-BC2A-4E13B0219636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3408909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009EB1D-782E-F24A-B4A0-8934128A3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73CED-BC59-C24A-AEAD-E0BC76ED2908}" type="datetimeFigureOut">
              <a:rPr lang="sk-SK"/>
              <a:pPr>
                <a:defRPr/>
              </a:pPr>
              <a:t>10. 11. 2020</a:t>
            </a:fld>
            <a:endParaRPr lang="sk-SK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19C14BD-AEE9-6646-A1E6-FBE6644B9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D873373-2367-D246-8B4C-A81DD3912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9CACA-88A4-DF48-B2B1-21296B9A5FCD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503011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7945695-8DEE-DA4A-8514-41E338F6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8AA41-7A2C-3347-A03E-522E0D6D2781}" type="datetimeFigureOut">
              <a:rPr lang="sk-SK"/>
              <a:pPr>
                <a:defRPr/>
              </a:pPr>
              <a:t>10. 11. 2020</a:t>
            </a:fld>
            <a:endParaRPr lang="sk-SK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A309396-B8C4-EE47-9D95-CD39A5CE9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A24BD09-318D-D14C-A6A3-24D073622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4A00B-BB65-9541-BBE2-F2C7D3CA9B0B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490232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6F90FAF-F15B-0D4C-8B80-27CE93B7F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61FDB-6227-8840-BDF9-F018B1B7C7D3}" type="datetimeFigureOut">
              <a:rPr lang="sk-SK"/>
              <a:pPr>
                <a:defRPr/>
              </a:pPr>
              <a:t>10. 11. 2020</a:t>
            </a:fld>
            <a:endParaRPr lang="sk-SK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9FE1757-1ACC-7C40-BD7A-9DC89F5FA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F44D693-7FEB-394B-B45E-5D50D9EB0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17D85-8CDA-5F43-89CD-3D83123EFD9B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218992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7E437BD-52B9-9240-8C0C-EB718E52C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1397B-A09D-584B-BF39-D05BF5269078}" type="datetimeFigureOut">
              <a:rPr lang="sk-SK"/>
              <a:pPr>
                <a:defRPr/>
              </a:pPr>
              <a:t>10. 11. 2020</a:t>
            </a:fld>
            <a:endParaRPr lang="sk-SK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08074C8-7A43-0141-AD2A-537E547B7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A36FB60-9C80-5C46-931A-E49B2842C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303C0-B19C-2B48-9660-EBD0F9BC4F1E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630917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>
            <a:extLst>
              <a:ext uri="{FF2B5EF4-FFF2-40B4-BE49-F238E27FC236}">
                <a16:creationId xmlns:a16="http://schemas.microsoft.com/office/drawing/2014/main" id="{C2B2DCE9-C790-4D4B-BFE8-E730D894E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styl.</a:t>
            </a:r>
            <a:endParaRPr lang="en-US" altLang="cs-CZ"/>
          </a:p>
        </p:txBody>
      </p:sp>
      <p:sp>
        <p:nvSpPr>
          <p:cNvPr id="13315" name="Text Placeholder 2">
            <a:extLst>
              <a:ext uri="{FF2B5EF4-FFF2-40B4-BE49-F238E27FC236}">
                <a16:creationId xmlns:a16="http://schemas.microsoft.com/office/drawing/2014/main" id="{077999D1-192B-154C-AC4A-62B622EECB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Upravte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F97F48-74BD-F041-804F-C4C6ACCACA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6BE5B89-A59B-AA43-BC59-2D5FE768FFE6}" type="datetimeFigureOut">
              <a:rPr lang="sk-SK"/>
              <a:pPr>
                <a:defRPr/>
              </a:pPr>
              <a:t>10. 11. 2020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7C848-4E0D-154B-B588-3CDBAF6B8B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294A79-6B55-D948-BA0A-8BD3F27F4B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9EEBE5B-DA56-624C-A424-F3D277D4DBAD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  <p:sldLayoutId id="2147483967" r:id="rId5"/>
    <p:sldLayoutId id="2147483968" r:id="rId6"/>
    <p:sldLayoutId id="2147483969" r:id="rId7"/>
    <p:sldLayoutId id="2147483970" r:id="rId8"/>
    <p:sldLayoutId id="2147483971" r:id="rId9"/>
    <p:sldLayoutId id="2147483972" r:id="rId10"/>
    <p:sldLayoutId id="2147483973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SC_0014 kopie-prezentace.jpg">
            <a:extLst>
              <a:ext uri="{FF2B5EF4-FFF2-40B4-BE49-F238E27FC236}">
                <a16:creationId xmlns:a16="http://schemas.microsoft.com/office/drawing/2014/main" id="{38A5ED6A-8037-0146-B03F-5CDDB9F047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92427"/>
            <a:ext cx="9144000" cy="3720317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6DDADF8B-464A-3F45-B014-7F0CD8566F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552297"/>
            <a:ext cx="9144000" cy="23002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sk-SK" sz="3600" dirty="0">
                <a:highlight>
                  <a:srgbClr val="FFFF00"/>
                </a:highlight>
              </a:rPr>
            </a:br>
            <a:br>
              <a:rPr lang="sk-SK" sz="3600" dirty="0">
                <a:highlight>
                  <a:srgbClr val="FFFF00"/>
                </a:highlight>
              </a:rPr>
            </a:br>
            <a:br>
              <a:rPr lang="sk-SK" sz="3600" dirty="0">
                <a:highlight>
                  <a:srgbClr val="FFFF00"/>
                </a:highlight>
              </a:rPr>
            </a:br>
            <a:br>
              <a:rPr lang="sk-SK" sz="3600" dirty="0">
                <a:highlight>
                  <a:srgbClr val="FFFF00"/>
                </a:highlight>
              </a:rPr>
            </a:br>
            <a:br>
              <a:rPr lang="sk-SK" sz="3600" dirty="0">
                <a:highlight>
                  <a:srgbClr val="FFFF00"/>
                </a:highlight>
              </a:rPr>
            </a:br>
            <a:br>
              <a:rPr lang="sk-SK" sz="3600" dirty="0">
                <a:highlight>
                  <a:srgbClr val="FFFF00"/>
                </a:highlight>
              </a:rPr>
            </a:br>
            <a:br>
              <a:rPr lang="sk-SK" sz="3600" dirty="0">
                <a:highlight>
                  <a:srgbClr val="FFFF00"/>
                </a:highlight>
              </a:rPr>
            </a:br>
            <a:br>
              <a:rPr lang="sk-SK" sz="3600" dirty="0">
                <a:highlight>
                  <a:srgbClr val="FFFF00"/>
                </a:highlight>
              </a:rPr>
            </a:br>
            <a:br>
              <a:rPr lang="sk-SK" sz="3600" dirty="0">
                <a:highlight>
                  <a:srgbClr val="FFFF00"/>
                </a:highlight>
              </a:rPr>
            </a:br>
            <a:br>
              <a:rPr lang="sk-SK" sz="3600" dirty="0">
                <a:highlight>
                  <a:srgbClr val="FFFF00"/>
                </a:highlight>
              </a:rPr>
            </a:br>
            <a:br>
              <a:rPr lang="sk-SK" sz="3600" dirty="0">
                <a:highlight>
                  <a:srgbClr val="FFFF00"/>
                </a:highlight>
              </a:rPr>
            </a:br>
            <a:br>
              <a:rPr lang="sk-SK" sz="3600" dirty="0">
                <a:highlight>
                  <a:srgbClr val="FFFF00"/>
                </a:highlight>
              </a:rPr>
            </a:br>
            <a:br>
              <a:rPr lang="sk-SK" sz="3600" dirty="0">
                <a:highlight>
                  <a:srgbClr val="FFFF00"/>
                </a:highlight>
              </a:rPr>
            </a:br>
            <a:r>
              <a:rPr lang="en-US" sz="3600" dirty="0" err="1">
                <a:latin typeface="Roboto"/>
              </a:rPr>
              <a:t>Aktualizace</a:t>
            </a:r>
            <a:r>
              <a:rPr lang="en-US" sz="3600" dirty="0">
                <a:latin typeface="Roboto"/>
              </a:rPr>
              <a:t> </a:t>
            </a:r>
            <a:r>
              <a:rPr lang="en-US" sz="3600" dirty="0" err="1">
                <a:latin typeface="Roboto"/>
              </a:rPr>
              <a:t>odborné</a:t>
            </a:r>
            <a:r>
              <a:rPr lang="en-US" sz="3600" dirty="0">
                <a:latin typeface="Roboto"/>
              </a:rPr>
              <a:t> </a:t>
            </a:r>
            <a:r>
              <a:rPr lang="en-US" sz="3600" dirty="0" err="1">
                <a:latin typeface="Roboto"/>
              </a:rPr>
              <a:t>literatury</a:t>
            </a:r>
            <a:r>
              <a:rPr lang="en-US" sz="3600" dirty="0">
                <a:latin typeface="Roboto"/>
              </a:rPr>
              <a:t> pro Support </a:t>
            </a:r>
            <a:r>
              <a:rPr lang="en-US" sz="3600" dirty="0" err="1">
                <a:latin typeface="Roboto"/>
              </a:rPr>
              <a:t>centre</a:t>
            </a:r>
            <a:br>
              <a:rPr lang="cs-CZ" sz="3600" dirty="0">
                <a:latin typeface="Roboto"/>
              </a:rPr>
            </a:br>
            <a:br>
              <a:rPr lang="cs-CZ" sz="3600" dirty="0">
                <a:latin typeface="Roboto"/>
              </a:rPr>
            </a:br>
            <a:r>
              <a:rPr lang="cs-CZ" sz="3600" dirty="0">
                <a:latin typeface="Roboto"/>
              </a:rPr>
              <a:t>8210004/2020</a:t>
            </a:r>
            <a:br>
              <a:rPr lang="cs-CZ" sz="3600" dirty="0">
                <a:latin typeface="Roboto"/>
              </a:rPr>
            </a:br>
            <a:br>
              <a:rPr lang="sk-SK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endParaRPr lang="cs-CZ" sz="2400" b="1" dirty="0">
              <a:solidFill>
                <a:schemeClr val="accent6"/>
              </a:solidFill>
              <a:latin typeface="+mn-lt"/>
            </a:endParaRPr>
          </a:p>
        </p:txBody>
      </p:sp>
      <p:pic>
        <p:nvPicPr>
          <p:cNvPr id="2050" name="Obrázek 3">
            <a:extLst>
              <a:ext uri="{FF2B5EF4-FFF2-40B4-BE49-F238E27FC236}">
                <a16:creationId xmlns:a16="http://schemas.microsoft.com/office/drawing/2014/main" id="{ABA4BAFA-7BE0-5443-9AD1-02995DFE9A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650" y="1103462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78774FE2-1786-5A47-AF59-59A361EE262A}"/>
              </a:ext>
            </a:extLst>
          </p:cNvPr>
          <p:cNvSpPr/>
          <p:nvPr/>
        </p:nvSpPr>
        <p:spPr>
          <a:xfrm>
            <a:off x="0" y="206375"/>
            <a:ext cx="9144000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0579023-0446-774E-AD99-603CD77DD536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  <a:highlight>
                  <a:srgbClr val="000000"/>
                </a:highlight>
              </a:rPr>
              <a:t>RNDr. Dana Smetanová, Ph.D. (za </a:t>
            </a:r>
            <a:r>
              <a:rPr lang="cs-CZ">
                <a:solidFill>
                  <a:schemeClr val="bg1"/>
                </a:solidFill>
                <a:highlight>
                  <a:srgbClr val="000000"/>
                </a:highlight>
              </a:rPr>
              <a:t>kolektiv řešitelů) </a:t>
            </a:r>
            <a:r>
              <a:rPr lang="cs-CZ"/>
              <a:t>			www</a:t>
            </a:r>
            <a:r>
              <a:rPr lang="cs-CZ" dirty="0"/>
              <a:t>.VSTECB.cz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Nadpis 1">
            <a:extLst>
              <a:ext uri="{FF2B5EF4-FFF2-40B4-BE49-F238E27FC236}">
                <a16:creationId xmlns:a16="http://schemas.microsoft.com/office/drawing/2014/main" id="{E01879B6-1D86-4246-BF4B-9198A2A0A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77975" y="457200"/>
            <a:ext cx="9090025" cy="1233488"/>
          </a:xfrm>
        </p:spPr>
        <p:txBody>
          <a:bodyPr/>
          <a:lstStyle/>
          <a:p>
            <a:r>
              <a:rPr lang="cs-CZ" altLang="cs-CZ" sz="3600" b="1" dirty="0">
                <a:solidFill>
                  <a:srgbClr val="98141B"/>
                </a:solidFill>
              </a:rPr>
              <a:t>ÚVOD</a:t>
            </a:r>
          </a:p>
        </p:txBody>
      </p:sp>
      <p:sp>
        <p:nvSpPr>
          <p:cNvPr id="3074" name="Zástupný symbol pro obsah 2">
            <a:extLst>
              <a:ext uri="{FF2B5EF4-FFF2-40B4-BE49-F238E27FC236}">
                <a16:creationId xmlns:a16="http://schemas.microsoft.com/office/drawing/2014/main" id="{0E28262C-56EA-3D41-9D5A-F80E53C57A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74642" y="1941513"/>
            <a:ext cx="8194716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současné době je provozováno SC, zřízené s podporou předchozího projektu IGS </a:t>
            </a:r>
            <a:r>
              <a:rPr lang="cs-CZ" alt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Vytvoření „Support centre“ pro předměty garantované KIPV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V loňském roce bylo pořízeno zejména základní vybavení.</a:t>
            </a:r>
          </a:p>
          <a:p>
            <a:pPr marL="0" indent="0" algn="just">
              <a:buNone/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provozu Support centra se podílí zhruba polovina členů Katedry informatiky a přírodních věd a 2 studenti z navazujícího studia Logistiky. Zde mají vyučující pravidelně služby (konzultace) za účelem pomoci studentům s pochopením předmětů zajišťovaných KIPV. V současné době se jedná především o online konzultace. Aktuálně připravujeme online opakovací hodiny z matematiky a fyziky. </a:t>
            </a:r>
            <a:endParaRPr lang="cs-CZ" altLang="cs-CZ" sz="2400" dirty="0"/>
          </a:p>
          <a:p>
            <a:endParaRPr lang="cs-CZ" altLang="cs-CZ" sz="2400" dirty="0"/>
          </a:p>
          <a:p>
            <a:endParaRPr lang="cs-CZ" altLang="cs-CZ" sz="2400" dirty="0"/>
          </a:p>
          <a:p>
            <a:endParaRPr lang="cs-CZ" altLang="cs-CZ" sz="2400" dirty="0"/>
          </a:p>
          <a:p>
            <a:endParaRPr lang="cs-CZ" altLang="cs-CZ" sz="2400" dirty="0"/>
          </a:p>
          <a:p>
            <a:endParaRPr lang="cs-CZ" altLang="cs-CZ" sz="2400" dirty="0"/>
          </a:p>
          <a:p>
            <a:endParaRPr lang="cs-CZ" altLang="cs-CZ" sz="2400" dirty="0"/>
          </a:p>
          <a:p>
            <a:endParaRPr lang="cs-CZ" altLang="cs-CZ" sz="2400" dirty="0"/>
          </a:p>
          <a:p>
            <a:endParaRPr lang="cs-CZ" altLang="cs-CZ" sz="2400" dirty="0"/>
          </a:p>
          <a:p>
            <a:endParaRPr lang="cs-CZ" altLang="cs-CZ" sz="2400" dirty="0"/>
          </a:p>
          <a:p>
            <a:endParaRPr lang="cs-CZ" altLang="cs-CZ" sz="2400" dirty="0"/>
          </a:p>
        </p:txBody>
      </p:sp>
      <p:pic>
        <p:nvPicPr>
          <p:cNvPr id="3075" name="Obrázek 2">
            <a:extLst>
              <a:ext uri="{FF2B5EF4-FFF2-40B4-BE49-F238E27FC236}">
                <a16:creationId xmlns:a16="http://schemas.microsoft.com/office/drawing/2014/main" id="{5ABCF3C4-E0BF-2E4C-8ED9-D7B94E14D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2063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97C07646-7446-284E-BAFD-51667D1FF2B8}"/>
              </a:ext>
            </a:extLst>
          </p:cNvPr>
          <p:cNvSpPr/>
          <p:nvPr/>
        </p:nvSpPr>
        <p:spPr>
          <a:xfrm>
            <a:off x="1577975" y="206375"/>
            <a:ext cx="7566025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C0204FA-40AF-7C41-A518-C498BCCE2033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1								</a:t>
            </a:r>
            <a:r>
              <a:rPr lang="cs-CZ" dirty="0" err="1"/>
              <a:t>www.VSTECB.cz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3077087"/>
      </p:ext>
    </p:extLst>
  </p:cSld>
  <p:clrMapOvr>
    <a:masterClrMapping/>
  </p:clrMapOvr>
  <p:transition spd="slow"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Nadpis 1">
            <a:extLst>
              <a:ext uri="{FF2B5EF4-FFF2-40B4-BE49-F238E27FC236}">
                <a16:creationId xmlns:a16="http://schemas.microsoft.com/office/drawing/2014/main" id="{E01879B6-1D86-4246-BF4B-9198A2A0A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77975" y="457200"/>
            <a:ext cx="9090025" cy="1233488"/>
          </a:xfrm>
        </p:spPr>
        <p:txBody>
          <a:bodyPr/>
          <a:lstStyle/>
          <a:p>
            <a:r>
              <a:rPr lang="cs-CZ" altLang="cs-CZ" sz="3600" b="1" dirty="0">
                <a:solidFill>
                  <a:srgbClr val="98141B"/>
                </a:solidFill>
              </a:rPr>
              <a:t>METODY A METODIKA</a:t>
            </a:r>
          </a:p>
        </p:txBody>
      </p:sp>
      <p:sp>
        <p:nvSpPr>
          <p:cNvPr id="3074" name="Zástupný symbol pro obsah 2">
            <a:extLst>
              <a:ext uri="{FF2B5EF4-FFF2-40B4-BE49-F238E27FC236}">
                <a16:creationId xmlns:a16="http://schemas.microsoft.com/office/drawing/2014/main" id="{0E28262C-56EA-3D41-9D5A-F80E53C57A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74642" y="1467515"/>
            <a:ext cx="8194716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Hlavním cílem projektu bylo zabezpečení provozu Support Centra (dále SC), jeho vybavení základní aktuální literaturou a dokončení a vydání skript pro studenty. Dílčí cíle byly realizace služebních cest na prohloubení spolupráce s dalšími VŠ a odborná publikace.</a:t>
            </a:r>
          </a:p>
          <a:p>
            <a:pPr marL="0" indent="0">
              <a:buNone/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Přidělené prostředky z oblasti „Materiální náklady“ byly využity na nákup odbornou literatury, která je uložena v místnosti D210P. </a:t>
            </a:r>
          </a:p>
          <a:p>
            <a:pPr marL="0" indent="0">
              <a:buNone/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Externí služby byly čerpány zejména na recenzní posudky (dvoje skripta) a tisk skript Teorie rozhodování – řešené příklady a příklady na procvičování (autor dr. Čejka), Úvod do matematiky – aplikace obyčejných diferenciálních rovnic (autoři dr. Smetanová a dr. Náhlík).</a:t>
            </a:r>
          </a:p>
          <a:p>
            <a:pPr marL="0" indent="0">
              <a:buNone/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Služební cesty byly realizované v menší míře než bylo původně plánováno.</a:t>
            </a:r>
          </a:p>
          <a:p>
            <a:pPr marL="0" indent="0">
              <a:buNone/>
            </a:pPr>
            <a:endParaRPr lang="cs-CZ" altLang="cs-CZ" sz="2400" dirty="0"/>
          </a:p>
          <a:p>
            <a:pPr marL="0" indent="0">
              <a:buNone/>
            </a:pPr>
            <a:endParaRPr lang="cs-CZ" altLang="cs-CZ" sz="2400" dirty="0"/>
          </a:p>
          <a:p>
            <a:endParaRPr lang="cs-CZ" altLang="cs-CZ" sz="2400" dirty="0"/>
          </a:p>
          <a:p>
            <a:endParaRPr lang="cs-CZ" altLang="cs-CZ" sz="2400" dirty="0"/>
          </a:p>
          <a:p>
            <a:endParaRPr lang="cs-CZ" altLang="cs-CZ" sz="2400" dirty="0"/>
          </a:p>
          <a:p>
            <a:endParaRPr lang="cs-CZ" altLang="cs-CZ" sz="2400" dirty="0"/>
          </a:p>
          <a:p>
            <a:endParaRPr lang="cs-CZ" altLang="cs-CZ" sz="2400" dirty="0"/>
          </a:p>
          <a:p>
            <a:endParaRPr lang="cs-CZ" altLang="cs-CZ" sz="2400" dirty="0"/>
          </a:p>
          <a:p>
            <a:endParaRPr lang="cs-CZ" altLang="cs-CZ" sz="2400" dirty="0"/>
          </a:p>
          <a:p>
            <a:endParaRPr lang="cs-CZ" altLang="cs-CZ" sz="2400" dirty="0"/>
          </a:p>
          <a:p>
            <a:endParaRPr lang="cs-CZ" altLang="cs-CZ" sz="2400" dirty="0"/>
          </a:p>
          <a:p>
            <a:endParaRPr lang="cs-CZ" altLang="cs-CZ" sz="2400" dirty="0"/>
          </a:p>
        </p:txBody>
      </p:sp>
      <p:pic>
        <p:nvPicPr>
          <p:cNvPr id="3075" name="Obrázek 2">
            <a:extLst>
              <a:ext uri="{FF2B5EF4-FFF2-40B4-BE49-F238E27FC236}">
                <a16:creationId xmlns:a16="http://schemas.microsoft.com/office/drawing/2014/main" id="{5ABCF3C4-E0BF-2E4C-8ED9-D7B94E14D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2063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97C07646-7446-284E-BAFD-51667D1FF2B8}"/>
              </a:ext>
            </a:extLst>
          </p:cNvPr>
          <p:cNvSpPr/>
          <p:nvPr/>
        </p:nvSpPr>
        <p:spPr>
          <a:xfrm>
            <a:off x="1577975" y="206375"/>
            <a:ext cx="7566025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C0204FA-40AF-7C41-A518-C498BCCE2033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2								</a:t>
            </a:r>
            <a:r>
              <a:rPr lang="cs-CZ" dirty="0" err="1"/>
              <a:t>www.VSTECB.cz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3997244"/>
      </p:ext>
    </p:extLst>
  </p:cSld>
  <p:clrMapOvr>
    <a:masterClrMapping/>
  </p:clrMapOvr>
  <p:transition spd="slow"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Nadpis 1">
            <a:extLst>
              <a:ext uri="{FF2B5EF4-FFF2-40B4-BE49-F238E27FC236}">
                <a16:creationId xmlns:a16="http://schemas.microsoft.com/office/drawing/2014/main" id="{E01879B6-1D86-4246-BF4B-9198A2A0A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77975" y="457200"/>
            <a:ext cx="9090025" cy="1233488"/>
          </a:xfrm>
        </p:spPr>
        <p:txBody>
          <a:bodyPr/>
          <a:lstStyle/>
          <a:p>
            <a:r>
              <a:rPr lang="cs-CZ" altLang="cs-CZ" sz="3600" b="1" dirty="0">
                <a:solidFill>
                  <a:srgbClr val="98141B"/>
                </a:solidFill>
              </a:rPr>
              <a:t>PLÁNOVANÉ VÝSLEDKY</a:t>
            </a:r>
          </a:p>
        </p:txBody>
      </p:sp>
      <p:sp>
        <p:nvSpPr>
          <p:cNvPr id="3074" name="Zástupný symbol pro obsah 2">
            <a:extLst>
              <a:ext uri="{FF2B5EF4-FFF2-40B4-BE49-F238E27FC236}">
                <a16:creationId xmlns:a16="http://schemas.microsoft.com/office/drawing/2014/main" id="{0E28262C-56EA-3D41-9D5A-F80E53C57A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74642" y="1235075"/>
            <a:ext cx="8194716" cy="4351338"/>
          </a:xfrm>
        </p:spPr>
        <p:txBody>
          <a:bodyPr/>
          <a:lstStyle/>
          <a:p>
            <a:pPr marL="0" lvl="0" indent="0" algn="just">
              <a:spcAft>
                <a:spcPts val="0"/>
              </a:spcAft>
              <a:buNone/>
            </a:pPr>
            <a:endParaRPr lang="cs-CZ" sz="24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lvl="0" indent="0" algn="just">
              <a:spcAft>
                <a:spcPts val="0"/>
              </a:spcAft>
              <a:buNone/>
            </a:pPr>
            <a:endParaRPr lang="cs-CZ" sz="24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lvl="0" indent="0" algn="just">
              <a:spcAft>
                <a:spcPts val="0"/>
              </a:spcAft>
              <a:buNone/>
            </a:pPr>
            <a:endParaRPr lang="cs-CZ" sz="24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Wingdings"/>
              <a:buChar char=""/>
            </a:pPr>
            <a:r>
              <a:rPr lang="cs-CZ" sz="2400" dirty="0">
                <a:solidFill>
                  <a:srgbClr val="000000"/>
                </a:solidFill>
                <a:latin typeface="Times New Roman"/>
                <a:ea typeface="Times New Roman"/>
              </a:rPr>
              <a:t>Dvoje skripta. </a:t>
            </a:r>
          </a:p>
          <a:p>
            <a:pPr marL="342900" lvl="0" indent="-342900" algn="just">
              <a:spcAft>
                <a:spcPts val="0"/>
              </a:spcAft>
              <a:buFont typeface="Wingdings"/>
              <a:buChar char=""/>
            </a:pPr>
            <a:r>
              <a:rPr lang="cs-CZ" sz="2400" dirty="0">
                <a:solidFill>
                  <a:srgbClr val="000000"/>
                </a:solidFill>
                <a:latin typeface="Times New Roman"/>
                <a:ea typeface="Times New Roman"/>
              </a:rPr>
              <a:t>Aktualizace odborné literatury v Support centre.</a:t>
            </a:r>
          </a:p>
          <a:p>
            <a:pPr marL="342900" lvl="0" indent="-342900" algn="just">
              <a:spcAft>
                <a:spcPts val="0"/>
              </a:spcAft>
              <a:buFont typeface="Wingdings"/>
              <a:buChar char=""/>
            </a:pPr>
            <a:r>
              <a:rPr lang="cs-CZ" sz="2400" dirty="0">
                <a:solidFill>
                  <a:srgbClr val="000000"/>
                </a:solidFill>
                <a:latin typeface="Times New Roman"/>
                <a:ea typeface="Times New Roman"/>
              </a:rPr>
              <a:t>1 článek odeslaný do recenzního řízení.</a:t>
            </a:r>
          </a:p>
          <a:p>
            <a:pPr marL="342900" lvl="0" indent="-342900" algn="just">
              <a:spcAft>
                <a:spcPts val="0"/>
              </a:spcAft>
              <a:buFont typeface="Wingdings"/>
              <a:buChar char=""/>
            </a:pPr>
            <a:r>
              <a:rPr lang="cs-CZ" sz="2400" dirty="0">
                <a:solidFill>
                  <a:srgbClr val="000000"/>
                </a:solidFill>
                <a:latin typeface="Times New Roman"/>
                <a:ea typeface="Times New Roman"/>
              </a:rPr>
              <a:t>Realizace služebních cest na další vysoké školy.</a:t>
            </a:r>
            <a:endParaRPr lang="cs-CZ" altLang="cs-CZ" sz="2400" dirty="0"/>
          </a:p>
          <a:p>
            <a:pPr marL="0" indent="0">
              <a:buNone/>
            </a:pPr>
            <a:endParaRPr lang="cs-CZ" altLang="cs-CZ" sz="2400" dirty="0"/>
          </a:p>
          <a:p>
            <a:pPr marL="0" indent="0">
              <a:buNone/>
            </a:pPr>
            <a:endParaRPr lang="cs-CZ" altLang="cs-CZ" sz="2400" dirty="0"/>
          </a:p>
          <a:p>
            <a:endParaRPr lang="cs-CZ" altLang="cs-CZ" sz="2400" dirty="0"/>
          </a:p>
          <a:p>
            <a:endParaRPr lang="cs-CZ" altLang="cs-CZ" sz="2400" dirty="0"/>
          </a:p>
          <a:p>
            <a:endParaRPr lang="cs-CZ" altLang="cs-CZ" sz="2400" dirty="0"/>
          </a:p>
          <a:p>
            <a:endParaRPr lang="cs-CZ" altLang="cs-CZ" sz="2400" dirty="0"/>
          </a:p>
          <a:p>
            <a:endParaRPr lang="cs-CZ" altLang="cs-CZ" sz="2400" dirty="0"/>
          </a:p>
          <a:p>
            <a:endParaRPr lang="cs-CZ" altLang="cs-CZ" sz="2400" dirty="0"/>
          </a:p>
          <a:p>
            <a:endParaRPr lang="cs-CZ" altLang="cs-CZ" sz="2400" dirty="0"/>
          </a:p>
          <a:p>
            <a:endParaRPr lang="cs-CZ" altLang="cs-CZ" sz="2400" dirty="0"/>
          </a:p>
          <a:p>
            <a:endParaRPr lang="cs-CZ" altLang="cs-CZ" sz="2400" dirty="0"/>
          </a:p>
          <a:p>
            <a:endParaRPr lang="cs-CZ" altLang="cs-CZ" sz="2400" dirty="0"/>
          </a:p>
        </p:txBody>
      </p:sp>
      <p:pic>
        <p:nvPicPr>
          <p:cNvPr id="3075" name="Obrázek 2">
            <a:extLst>
              <a:ext uri="{FF2B5EF4-FFF2-40B4-BE49-F238E27FC236}">
                <a16:creationId xmlns:a16="http://schemas.microsoft.com/office/drawing/2014/main" id="{5ABCF3C4-E0BF-2E4C-8ED9-D7B94E14D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2063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97C07646-7446-284E-BAFD-51667D1FF2B8}"/>
              </a:ext>
            </a:extLst>
          </p:cNvPr>
          <p:cNvSpPr/>
          <p:nvPr/>
        </p:nvSpPr>
        <p:spPr>
          <a:xfrm>
            <a:off x="1577975" y="206375"/>
            <a:ext cx="7566025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C0204FA-40AF-7C41-A518-C498BCCE2033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3								</a:t>
            </a:r>
            <a:r>
              <a:rPr lang="cs-CZ" dirty="0" err="1"/>
              <a:t>www.VSTECB.cz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6077383"/>
      </p:ext>
    </p:extLst>
  </p:cSld>
  <p:clrMapOvr>
    <a:masterClrMapping/>
  </p:clrMapOvr>
  <p:transition spd="slow"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Nadpis 1">
            <a:extLst>
              <a:ext uri="{FF2B5EF4-FFF2-40B4-BE49-F238E27FC236}">
                <a16:creationId xmlns:a16="http://schemas.microsoft.com/office/drawing/2014/main" id="{E01879B6-1D86-4246-BF4B-9198A2A0A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77975" y="457200"/>
            <a:ext cx="9090025" cy="1233488"/>
          </a:xfrm>
        </p:spPr>
        <p:txBody>
          <a:bodyPr/>
          <a:lstStyle/>
          <a:p>
            <a:r>
              <a:rPr lang="cs-CZ" altLang="cs-CZ" sz="3600" b="1" dirty="0">
                <a:solidFill>
                  <a:srgbClr val="98141B"/>
                </a:solidFill>
              </a:rPr>
              <a:t>DOSAŽENÉ VÝSLEDKY</a:t>
            </a:r>
          </a:p>
        </p:txBody>
      </p:sp>
      <p:sp>
        <p:nvSpPr>
          <p:cNvPr id="3074" name="Zástupný symbol pro obsah 2">
            <a:extLst>
              <a:ext uri="{FF2B5EF4-FFF2-40B4-BE49-F238E27FC236}">
                <a16:creationId xmlns:a16="http://schemas.microsoft.com/office/drawing/2014/main" id="{0E28262C-56EA-3D41-9D5A-F80E53C57A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74642" y="1510137"/>
            <a:ext cx="8194716" cy="4351338"/>
          </a:xfrm>
        </p:spPr>
        <p:txBody>
          <a:bodyPr/>
          <a:lstStyle/>
          <a:p>
            <a:pPr marL="0" lvl="0" indent="0" algn="just">
              <a:spcAft>
                <a:spcPts val="0"/>
              </a:spcAft>
              <a:buNone/>
            </a:pPr>
            <a:endParaRPr lang="cs-CZ" sz="24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Wingdings"/>
              <a:buChar char=""/>
            </a:pPr>
            <a:r>
              <a:rPr lang="cs-CZ" sz="2400" dirty="0">
                <a:solidFill>
                  <a:srgbClr val="000000"/>
                </a:solidFill>
                <a:latin typeface="Times New Roman"/>
                <a:ea typeface="Times New Roman"/>
              </a:rPr>
              <a:t>Vytvořeny dvoje skripta – cvičebnice z teorie rozhodování, 1. díl z Úvodu do matematiky.</a:t>
            </a:r>
          </a:p>
          <a:p>
            <a:pPr marL="342900" lvl="0" indent="-342900" algn="just">
              <a:spcAft>
                <a:spcPts val="0"/>
              </a:spcAft>
              <a:buFont typeface="Wingdings"/>
              <a:buChar char=""/>
            </a:pPr>
            <a:r>
              <a:rPr lang="cs-CZ" sz="2400" dirty="0">
                <a:solidFill>
                  <a:srgbClr val="000000"/>
                </a:solidFill>
                <a:latin typeface="Times New Roman"/>
                <a:ea typeface="Times New Roman"/>
              </a:rPr>
              <a:t>Nakoupena odborná literatura.</a:t>
            </a:r>
          </a:p>
          <a:p>
            <a:pPr marL="342900" lvl="0" indent="-342900" algn="just">
              <a:spcAft>
                <a:spcPts val="0"/>
              </a:spcAft>
              <a:buFont typeface="Wingdings"/>
              <a:buChar char=""/>
            </a:pPr>
            <a:r>
              <a:rPr lang="cs-CZ" sz="2400" dirty="0">
                <a:solidFill>
                  <a:srgbClr val="000000"/>
                </a:solidFill>
                <a:latin typeface="Times New Roman"/>
                <a:ea typeface="Times New Roman"/>
              </a:rPr>
              <a:t>Dvě publikace, které byly přijaty do sborníku z konference ICERI 2020 (minulé ročníky jsou evidované ve </a:t>
            </a:r>
            <a:r>
              <a:rPr lang="cs-CZ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WoS</a:t>
            </a:r>
            <a:r>
              <a:rPr lang="cs-CZ" sz="2400" dirty="0">
                <a:solidFill>
                  <a:srgbClr val="000000"/>
                </a:solidFill>
                <a:latin typeface="Times New Roman"/>
                <a:ea typeface="Times New Roman"/>
              </a:rPr>
              <a:t>).</a:t>
            </a:r>
          </a:p>
          <a:p>
            <a:pPr marL="342900" lvl="0" indent="-342900" algn="just">
              <a:spcAft>
                <a:spcPts val="0"/>
              </a:spcAft>
              <a:buFont typeface="Wingdings"/>
              <a:buChar char=""/>
            </a:pPr>
            <a:r>
              <a:rPr lang="cs-CZ" sz="2400" dirty="0">
                <a:solidFill>
                  <a:srgbClr val="000000"/>
                </a:solidFill>
                <a:latin typeface="Times New Roman"/>
                <a:ea typeface="Times New Roman"/>
              </a:rPr>
              <a:t>Bylo realizováno několik služebních cest. Vzhledem k nastalé situaci (Covid-19) méně než bylo původně plánováno.</a:t>
            </a:r>
          </a:p>
          <a:p>
            <a:pPr marL="0" indent="0" algn="just">
              <a:buNone/>
            </a:pPr>
            <a:endParaRPr lang="cs-CZ" altLang="cs-CZ" sz="2400" dirty="0"/>
          </a:p>
          <a:p>
            <a:pPr marL="0" indent="0">
              <a:buNone/>
            </a:pPr>
            <a:endParaRPr lang="cs-CZ" altLang="cs-CZ" sz="2400" dirty="0"/>
          </a:p>
          <a:p>
            <a:pPr marL="0" indent="0">
              <a:buNone/>
            </a:pPr>
            <a:endParaRPr lang="cs-CZ" altLang="cs-CZ" sz="2400" dirty="0"/>
          </a:p>
          <a:p>
            <a:endParaRPr lang="cs-CZ" altLang="cs-CZ" sz="2400" dirty="0"/>
          </a:p>
          <a:p>
            <a:endParaRPr lang="cs-CZ" altLang="cs-CZ" sz="2400" dirty="0"/>
          </a:p>
          <a:p>
            <a:endParaRPr lang="cs-CZ" altLang="cs-CZ" sz="2400" dirty="0"/>
          </a:p>
          <a:p>
            <a:endParaRPr lang="cs-CZ" altLang="cs-CZ" sz="2400" dirty="0"/>
          </a:p>
          <a:p>
            <a:endParaRPr lang="cs-CZ" altLang="cs-CZ" sz="2400" dirty="0"/>
          </a:p>
          <a:p>
            <a:endParaRPr lang="cs-CZ" altLang="cs-CZ" sz="2400" dirty="0"/>
          </a:p>
          <a:p>
            <a:endParaRPr lang="cs-CZ" altLang="cs-CZ" sz="2400" dirty="0"/>
          </a:p>
          <a:p>
            <a:endParaRPr lang="cs-CZ" altLang="cs-CZ" sz="2400" dirty="0"/>
          </a:p>
          <a:p>
            <a:endParaRPr lang="cs-CZ" altLang="cs-CZ" sz="2400" dirty="0"/>
          </a:p>
          <a:p>
            <a:endParaRPr lang="cs-CZ" altLang="cs-CZ" sz="2400" dirty="0"/>
          </a:p>
        </p:txBody>
      </p:sp>
      <p:pic>
        <p:nvPicPr>
          <p:cNvPr id="3075" name="Obrázek 2">
            <a:extLst>
              <a:ext uri="{FF2B5EF4-FFF2-40B4-BE49-F238E27FC236}">
                <a16:creationId xmlns:a16="http://schemas.microsoft.com/office/drawing/2014/main" id="{5ABCF3C4-E0BF-2E4C-8ED9-D7B94E14D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2063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97C07646-7446-284E-BAFD-51667D1FF2B8}"/>
              </a:ext>
            </a:extLst>
          </p:cNvPr>
          <p:cNvSpPr/>
          <p:nvPr/>
        </p:nvSpPr>
        <p:spPr>
          <a:xfrm>
            <a:off x="1577975" y="206375"/>
            <a:ext cx="7566025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C0204FA-40AF-7C41-A518-C498BCCE2033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4								</a:t>
            </a:r>
            <a:r>
              <a:rPr lang="cs-CZ" dirty="0" err="1"/>
              <a:t>www.VSTECB.cz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1634113"/>
      </p:ext>
    </p:extLst>
  </p:cSld>
  <p:clrMapOvr>
    <a:masterClrMapping/>
  </p:clrMapOvr>
  <p:transition spd="slow"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Nadpis 1">
            <a:extLst>
              <a:ext uri="{FF2B5EF4-FFF2-40B4-BE49-F238E27FC236}">
                <a16:creationId xmlns:a16="http://schemas.microsoft.com/office/drawing/2014/main" id="{E01879B6-1D86-4246-BF4B-9198A2A0A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77975" y="457200"/>
            <a:ext cx="9090025" cy="1233488"/>
          </a:xfrm>
        </p:spPr>
        <p:txBody>
          <a:bodyPr/>
          <a:lstStyle/>
          <a:p>
            <a:r>
              <a:rPr lang="cs-CZ" altLang="cs-CZ" sz="3600" b="1" dirty="0">
                <a:solidFill>
                  <a:srgbClr val="98141B"/>
                </a:solidFill>
              </a:rPr>
              <a:t>PLÁNOVANÝ A VYČERPANÝ ROZPOČET</a:t>
            </a:r>
          </a:p>
        </p:txBody>
      </p:sp>
      <p:sp>
        <p:nvSpPr>
          <p:cNvPr id="3074" name="Zástupný symbol pro obsah 2">
            <a:extLst>
              <a:ext uri="{FF2B5EF4-FFF2-40B4-BE49-F238E27FC236}">
                <a16:creationId xmlns:a16="http://schemas.microsoft.com/office/drawing/2014/main" id="{0E28262C-56EA-3D41-9D5A-F80E53C57A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74642" y="2049462"/>
            <a:ext cx="8194716" cy="4351338"/>
          </a:xfrm>
        </p:spPr>
        <p:txBody>
          <a:bodyPr/>
          <a:lstStyle/>
          <a:p>
            <a:pPr marL="0" lvl="0" indent="0" algn="just">
              <a:spcAft>
                <a:spcPts val="0"/>
              </a:spcAft>
              <a:buNone/>
            </a:pPr>
            <a:r>
              <a:rPr lang="cs-CZ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Rozpočet žádosti: </a:t>
            </a:r>
            <a:r>
              <a:rPr lang="cs-CZ" sz="2400" dirty="0">
                <a:solidFill>
                  <a:srgbClr val="000000"/>
                </a:solidFill>
                <a:latin typeface="Times New Roman"/>
                <a:ea typeface="Times New Roman"/>
              </a:rPr>
              <a:t>Materiální náklady = 60 000; Externí služby = 35 000; Cestovní náhrady = 25 000. </a:t>
            </a:r>
          </a:p>
          <a:p>
            <a:pPr marL="0" lvl="0" indent="0" algn="just">
              <a:spcAft>
                <a:spcPts val="0"/>
              </a:spcAft>
              <a:buNone/>
            </a:pPr>
            <a:r>
              <a:rPr lang="cs-CZ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Schválený rozpočet: </a:t>
            </a:r>
            <a:r>
              <a:rPr lang="cs-CZ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Materiální náklady = 20 024,19; Externí služby = 27 845,36; Cestovní náhrady = 20 784,44.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Vzhledem k tomu, že se neustále měnila situace v souvislosti s Covid-19, nemohly být v plné výši čerpány cestovní náhrady a průběžně muselo dojít k několika žádostem ke změně čerpání finančních prostředků. Podrobnosti jsou uvedené ve zprávě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Controling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stavu realizace projektu.</a:t>
            </a:r>
          </a:p>
          <a:p>
            <a:endParaRPr lang="cs-CZ" altLang="cs-CZ" sz="2400" dirty="0"/>
          </a:p>
          <a:p>
            <a:endParaRPr lang="cs-CZ" altLang="cs-CZ" sz="2400" dirty="0"/>
          </a:p>
          <a:p>
            <a:endParaRPr lang="cs-CZ" altLang="cs-CZ" sz="2400" dirty="0"/>
          </a:p>
          <a:p>
            <a:endParaRPr lang="cs-CZ" altLang="cs-CZ" sz="2400" dirty="0"/>
          </a:p>
          <a:p>
            <a:endParaRPr lang="cs-CZ" altLang="cs-CZ" sz="2400" dirty="0"/>
          </a:p>
          <a:p>
            <a:endParaRPr lang="cs-CZ" altLang="cs-CZ" sz="2400" dirty="0"/>
          </a:p>
        </p:txBody>
      </p:sp>
      <p:pic>
        <p:nvPicPr>
          <p:cNvPr id="3075" name="Obrázek 2">
            <a:extLst>
              <a:ext uri="{FF2B5EF4-FFF2-40B4-BE49-F238E27FC236}">
                <a16:creationId xmlns:a16="http://schemas.microsoft.com/office/drawing/2014/main" id="{5ABCF3C4-E0BF-2E4C-8ED9-D7B94E14D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2063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97C07646-7446-284E-BAFD-51667D1FF2B8}"/>
              </a:ext>
            </a:extLst>
          </p:cNvPr>
          <p:cNvSpPr/>
          <p:nvPr/>
        </p:nvSpPr>
        <p:spPr>
          <a:xfrm>
            <a:off x="1577975" y="206375"/>
            <a:ext cx="7566025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C0204FA-40AF-7C41-A518-C498BCCE2033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7								</a:t>
            </a:r>
            <a:r>
              <a:rPr lang="cs-CZ" dirty="0" err="1"/>
              <a:t>www.VSTECB.cz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7209349"/>
      </p:ext>
    </p:extLst>
  </p:cSld>
  <p:clrMapOvr>
    <a:masterClrMapping/>
  </p:clrMapOvr>
  <p:transition spd="slow"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DADF8B-464A-3F45-B014-7F0CD8566F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52" y="1768475"/>
            <a:ext cx="9144000" cy="230028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600" dirty="0"/>
              <a:t>Děkuji za pozornost</a:t>
            </a:r>
            <a:br>
              <a:rPr lang="sk-SK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endParaRPr lang="cs-CZ" sz="2400" b="1" dirty="0">
              <a:solidFill>
                <a:schemeClr val="accent6"/>
              </a:solidFill>
              <a:latin typeface="+mn-lt"/>
            </a:endParaRPr>
          </a:p>
        </p:txBody>
      </p:sp>
      <p:pic>
        <p:nvPicPr>
          <p:cNvPr id="12290" name="Obrázek 3">
            <a:extLst>
              <a:ext uri="{FF2B5EF4-FFF2-40B4-BE49-F238E27FC236}">
                <a16:creationId xmlns:a16="http://schemas.microsoft.com/office/drawing/2014/main" id="{D821E6C9-A6C4-FA4F-B59C-4B1B4BCE62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2502" y="17684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78774FE2-1786-5A47-AF59-59A361EE262A}"/>
              </a:ext>
            </a:extLst>
          </p:cNvPr>
          <p:cNvSpPr/>
          <p:nvPr/>
        </p:nvSpPr>
        <p:spPr>
          <a:xfrm>
            <a:off x="0" y="206375"/>
            <a:ext cx="9144000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0579023-0446-774E-AD99-603CD77DD536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								</a:t>
            </a:r>
          </a:p>
        </p:txBody>
      </p:sp>
      <p:sp>
        <p:nvSpPr>
          <p:cNvPr id="12293" name="Obdélník 2">
            <a:extLst>
              <a:ext uri="{FF2B5EF4-FFF2-40B4-BE49-F238E27FC236}">
                <a16:creationId xmlns:a16="http://schemas.microsoft.com/office/drawing/2014/main" id="{73229695-8A7F-9A48-B36C-61F6DD8086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6102" y="5864891"/>
            <a:ext cx="1841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9pPr>
          </a:lstStyle>
          <a:p>
            <a:r>
              <a:rPr lang="cs-CZ" altLang="cs-CZ" dirty="0"/>
              <a:t>www.VSTECB.cz</a:t>
            </a:r>
          </a:p>
        </p:txBody>
      </p:sp>
      <p:sp>
        <p:nvSpPr>
          <p:cNvPr id="12294" name="Obdélník 6">
            <a:extLst>
              <a:ext uri="{FF2B5EF4-FFF2-40B4-BE49-F238E27FC236}">
                <a16:creationId xmlns:a16="http://schemas.microsoft.com/office/drawing/2014/main" id="{CA32D294-5702-1A46-8E39-0799E8F816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6699" y="4304583"/>
            <a:ext cx="298030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9pPr>
          </a:lstStyle>
          <a:p>
            <a:pPr algn="ctr"/>
            <a:r>
              <a:rPr lang="cs-CZ" altLang="cs-CZ" dirty="0"/>
              <a:t>smetanova@mail.vstecb.cz</a:t>
            </a:r>
          </a:p>
          <a:p>
            <a:pPr algn="ctr"/>
            <a:endParaRPr lang="cs-CZ" altLang="cs-CZ" dirty="0"/>
          </a:p>
          <a:p>
            <a:endParaRPr lang="cs-CZ" alt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1520</TotalTime>
  <Words>539</Words>
  <Application>Microsoft Office PowerPoint</Application>
  <PresentationFormat>Předvádění na obrazovce (4:3)</PresentationFormat>
  <Paragraphs>81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Roboto</vt:lpstr>
      <vt:lpstr>Times New Roman</vt:lpstr>
      <vt:lpstr>Trebuchet MS</vt:lpstr>
      <vt:lpstr>Wingdings</vt:lpstr>
      <vt:lpstr>Motiv Office</vt:lpstr>
      <vt:lpstr>             Aktualizace odborné literatury pro Support centre  8210004/2020  </vt:lpstr>
      <vt:lpstr>ÚVOD</vt:lpstr>
      <vt:lpstr>METODY A METODIKA</vt:lpstr>
      <vt:lpstr>PLÁNOVANÉ VÝSLEDKY</vt:lpstr>
      <vt:lpstr>DOSAŽENÉ VÝSLEDKY</vt:lpstr>
      <vt:lpstr>PLÁNOVANÝ A VYČERPANÝ ROZPOČET</vt:lpstr>
      <vt:lpstr>Děkuji za pozornost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Monika</dc:creator>
  <cp:lastModifiedBy>Dana Smetanová</cp:lastModifiedBy>
  <cp:revision>124</cp:revision>
  <dcterms:created xsi:type="dcterms:W3CDTF">2015-10-09T09:08:26Z</dcterms:created>
  <dcterms:modified xsi:type="dcterms:W3CDTF">2020-11-10T17:09:33Z</dcterms:modified>
</cp:coreProperties>
</file>