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2" r:id="rId1"/>
  </p:sldMasterIdLst>
  <p:notesMasterIdLst>
    <p:notesMasterId r:id="rId10"/>
  </p:notesMasterIdLst>
  <p:sldIdLst>
    <p:sldId id="256" r:id="rId2"/>
    <p:sldId id="283" r:id="rId3"/>
    <p:sldId id="294" r:id="rId4"/>
    <p:sldId id="297" r:id="rId5"/>
    <p:sldId id="298" r:id="rId6"/>
    <p:sldId id="295" r:id="rId7"/>
    <p:sldId id="296" r:id="rId8"/>
    <p:sldId id="293" r:id="rId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4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štýlu, mriežka tabuľ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Stredný štý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99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>
            <a:extLst>
              <a:ext uri="{FF2B5EF4-FFF2-40B4-BE49-F238E27FC236}">
                <a16:creationId xmlns:a16="http://schemas.microsoft.com/office/drawing/2014/main" xmlns="" id="{E169075B-CC2A-A246-9BE2-44B3792662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dátumu 2">
            <a:extLst>
              <a:ext uri="{FF2B5EF4-FFF2-40B4-BE49-F238E27FC236}">
                <a16:creationId xmlns:a16="http://schemas.microsoft.com/office/drawing/2014/main" xmlns="" id="{0D72DE7B-9807-304E-B113-07106B5FE3F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66E3F7-B81A-E347-899F-ECE6E9467646}" type="datetimeFigureOut">
              <a:rPr lang="cs-CZ"/>
              <a:pPr>
                <a:defRPr/>
              </a:pPr>
              <a:t>05.11.2020</a:t>
            </a:fld>
            <a:endParaRPr lang="cs-CZ"/>
          </a:p>
        </p:txBody>
      </p:sp>
      <p:sp>
        <p:nvSpPr>
          <p:cNvPr id="4" name="Zástupný symbol obrazu snímky 3">
            <a:extLst>
              <a:ext uri="{FF2B5EF4-FFF2-40B4-BE49-F238E27FC236}">
                <a16:creationId xmlns:a16="http://schemas.microsoft.com/office/drawing/2014/main" xmlns="" id="{7C452DB2-D0A0-9048-BA12-FEF1EBDB4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oznámok 4">
            <a:extLst>
              <a:ext uri="{FF2B5EF4-FFF2-40B4-BE49-F238E27FC236}">
                <a16:creationId xmlns:a16="http://schemas.microsoft.com/office/drawing/2014/main" xmlns="" id="{F1CC6C1C-37F6-1445-88D8-C0C315223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/>
              <a:t>Upravte štýl predlohy textu.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  <a:endParaRPr lang="cs-CZ" noProof="0"/>
          </a:p>
        </p:txBody>
      </p:sp>
      <p:sp>
        <p:nvSpPr>
          <p:cNvPr id="6" name="Zástupný symbol päty 5">
            <a:extLst>
              <a:ext uri="{FF2B5EF4-FFF2-40B4-BE49-F238E27FC236}">
                <a16:creationId xmlns:a16="http://schemas.microsoft.com/office/drawing/2014/main" xmlns="" id="{22E57085-77BB-3B47-9F92-3AF9F2BD46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čísla snímky 6">
            <a:extLst>
              <a:ext uri="{FF2B5EF4-FFF2-40B4-BE49-F238E27FC236}">
                <a16:creationId xmlns:a16="http://schemas.microsoft.com/office/drawing/2014/main" xmlns="" id="{5A75D23F-AD84-E848-AE8A-0ADFDF92E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6AC7EC-89F2-3946-BE34-997CEAFD66F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693330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 podnadpisů.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DF3C24-F785-6B43-8B82-D51088DB1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E466E-40E1-4441-BABD-D347ADBFB6D7}" type="datetimeFigureOut">
              <a:rPr lang="sk-SK"/>
              <a:pPr>
                <a:defRPr/>
              </a:pPr>
              <a:t>5. 11. 2020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A19104-603D-E64F-8B15-E1FCED0BC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7E06A0-8F70-104A-B71B-FEC199AD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B1D7E-5C34-B64F-BD06-258E36215471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940127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60F7D6-1E73-774B-8E8B-91D80A032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74B43-6C96-4A40-A808-580195111A64}" type="datetimeFigureOut">
              <a:rPr lang="sk-SK"/>
              <a:pPr>
                <a:defRPr/>
              </a:pPr>
              <a:t>5. 11. 2020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30BF08-819A-5545-A329-7DD26A5CC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081728-870E-764A-A876-B1A2B8B83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86F83-658E-734E-B2D6-C089A0C8927C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384263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C0A183-B033-BA4A-AEC1-8A75293DC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DF539-959D-B34E-8709-EBEF908FF6A6}" type="datetimeFigureOut">
              <a:rPr lang="sk-SK"/>
              <a:pPr>
                <a:defRPr/>
              </a:pPr>
              <a:t>5. 11. 2020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FEE993-7089-2049-8C85-FDCFD59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2E5A2E-8BA7-0140-9BB0-FB6ACA88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3E346-8FF3-E940-B041-3BCDA563A3A6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603966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85C8FD-E78E-6E42-81DD-756DF3B5B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7EFCF-2DF6-BE46-9AFE-ACD35B994AF3}" type="datetimeFigureOut">
              <a:rPr lang="sk-SK"/>
              <a:pPr>
                <a:defRPr/>
              </a:pPr>
              <a:t>5. 11. 2020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AE771D-66FD-BE47-A661-6E0A7D16B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027475-0B63-1144-B2E9-6BBD7777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A71C2-0F8F-7841-B85A-445BD80B66CF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259209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4BF44-6B2A-1844-B37B-CD1D88EF8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F735B-88E7-154D-BF7F-47988E167A22}" type="datetimeFigureOut">
              <a:rPr lang="sk-SK"/>
              <a:pPr>
                <a:defRPr/>
              </a:pPr>
              <a:t>5. 11. 2020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2C1995-765A-4C4A-9DD7-BFC75FC9C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EAE9ED-395D-7F4F-808B-F8673145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D6F78-11B3-2F44-8E28-F00375AFEB20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084103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7D738E2-C269-2B40-B4C2-A3CF465BA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F5467-32E8-8E48-8A31-046EA149BFB6}" type="datetimeFigureOut">
              <a:rPr lang="sk-SK"/>
              <a:pPr>
                <a:defRPr/>
              </a:pPr>
              <a:t>5. 11. 2020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F71B063D-6A8F-AD4F-849A-A581EEE90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A3A3F98-2A38-7F48-85B7-6BC76266D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9CFDD-4BB7-E040-A703-D885B8F7A5F8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999915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C385DD28-0F5E-1B42-9C1D-0C7D2C83C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50DC9-7735-6E44-AF04-D509739D264D}" type="datetimeFigureOut">
              <a:rPr lang="sk-SK"/>
              <a:pPr>
                <a:defRPr/>
              </a:pPr>
              <a:t>5. 11. 2020</a:t>
            </a:fld>
            <a:endParaRPr lang="sk-SK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482A84F7-4ABC-864C-8E78-59689F89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FE126BE7-9482-0F43-9AD5-0B4D7587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B8B44-A719-9A43-BC2A-4E13B0219636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340890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1009EB1D-782E-F24A-B4A0-8934128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73CED-BC59-C24A-AEAD-E0BC76ED2908}" type="datetimeFigureOut">
              <a:rPr lang="sk-SK"/>
              <a:pPr>
                <a:defRPr/>
              </a:pPr>
              <a:t>5. 11. 2020</a:t>
            </a:fld>
            <a:endParaRPr lang="sk-SK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C19C14BD-AEE9-6646-A1E6-FBE6644B9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9D873373-2367-D246-8B4C-A81DD391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9CACA-88A4-DF48-B2B1-21296B9A5FCD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50301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27945695-8DEE-DA4A-8514-41E338F6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8AA41-7A2C-3347-A03E-522E0D6D2781}" type="datetimeFigureOut">
              <a:rPr lang="sk-SK"/>
              <a:pPr>
                <a:defRPr/>
              </a:pPr>
              <a:t>5. 11. 2020</a:t>
            </a:fld>
            <a:endParaRPr lang="sk-SK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AA309396-B8C4-EE47-9D95-CD39A5CE9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1A24BD09-318D-D14C-A6A3-24D073622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4A00B-BB65-9541-BBE2-F2C7D3CA9B0B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490232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36F90FAF-F15B-0D4C-8B80-27CE93B7F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61FDB-6227-8840-BDF9-F018B1B7C7D3}" type="datetimeFigureOut">
              <a:rPr lang="sk-SK"/>
              <a:pPr>
                <a:defRPr/>
              </a:pPr>
              <a:t>5. 11. 2020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9FE1757-1ACC-7C40-BD7A-9DC89F5FA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F44D693-7FEB-394B-B45E-5D50D9EB0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17D85-8CDA-5F43-89CD-3D83123EFD9B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1218992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7E437BD-52B9-9240-8C0C-EB718E52C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1397B-A09D-584B-BF39-D05BF5269078}" type="datetimeFigureOut">
              <a:rPr lang="sk-SK"/>
              <a:pPr>
                <a:defRPr/>
              </a:pPr>
              <a:t>5. 11. 2020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E08074C8-7A43-0141-AD2A-537E547B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A36FB60-9C80-5C46-931A-E49B2842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303C0-B19C-2B48-9660-EBD0F9BC4F1E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  <p:extLst>
      <p:ext uri="{BB962C8B-B14F-4D97-AF65-F5344CB8AC3E}">
        <p14:creationId xmlns:p14="http://schemas.microsoft.com/office/powerpoint/2010/main" val="630917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>
            <a:extLst>
              <a:ext uri="{FF2B5EF4-FFF2-40B4-BE49-F238E27FC236}">
                <a16:creationId xmlns:a16="http://schemas.microsoft.com/office/drawing/2014/main" xmlns="" id="{C2B2DCE9-C790-4D4B-BFE8-E730D894E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3315" name="Text Placeholder 2">
            <a:extLst>
              <a:ext uri="{FF2B5EF4-FFF2-40B4-BE49-F238E27FC236}">
                <a16:creationId xmlns:a16="http://schemas.microsoft.com/office/drawing/2014/main" xmlns="" id="{077999D1-192B-154C-AC4A-62B622EECB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F97F48-74BD-F041-804F-C4C6ACCACA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BE5B89-A59B-AA43-BC59-2D5FE768FFE6}" type="datetimeFigureOut">
              <a:rPr lang="sk-SK"/>
              <a:pPr>
                <a:defRPr/>
              </a:pPr>
              <a:t>5. 11. 2020</a:t>
            </a:fld>
            <a:endParaRPr lang="sk-S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57C848-4E0D-154B-B588-3CDBAF6B8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294A79-6B55-D948-BA0A-8BD3F27F4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9EEBE5B-DA56-624C-A424-F3D277D4DBAD}" type="slidenum">
              <a:rPr lang="sk-SK" altLang="cs-CZ"/>
              <a:pPr>
                <a:defRPr/>
              </a:pPr>
              <a:t>‹#›</a:t>
            </a:fld>
            <a:endParaRPr lang="sk-SK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_0014 kopie-prezentace.jpg">
            <a:extLst>
              <a:ext uri="{FF2B5EF4-FFF2-40B4-BE49-F238E27FC236}">
                <a16:creationId xmlns:a16="http://schemas.microsoft.com/office/drawing/2014/main" xmlns="" id="{38A5ED6A-8037-0146-B03F-5CDDB9F04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7683"/>
            <a:ext cx="9144000" cy="372031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DDADF8B-464A-3F45-B014-7F0CD8566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17812"/>
            <a:ext cx="9144000" cy="23002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/>
              <a:t>Zpracování dat z digitální fotogrammetrie a optického 3D skeneru</a:t>
            </a:r>
            <a: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cs-CZ" sz="24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2050" name="Obrázek 3">
            <a:extLst>
              <a:ext uri="{FF2B5EF4-FFF2-40B4-BE49-F238E27FC236}">
                <a16:creationId xmlns:a16="http://schemas.microsoft.com/office/drawing/2014/main" xmlns="" id="{ABA4BAFA-7BE0-5443-9AD1-02995DFE9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1103462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78774FE2-1786-5A47-AF59-59A361EE262A}"/>
              </a:ext>
            </a:extLst>
          </p:cNvPr>
          <p:cNvSpPr/>
          <p:nvPr/>
        </p:nvSpPr>
        <p:spPr>
          <a:xfrm>
            <a:off x="0" y="206375"/>
            <a:ext cx="9144000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60579023-0446-774E-AD99-603CD77DD536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Ing. Martin Dědič							www.VSTECB.cz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xmlns="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 smtClean="0">
                <a:solidFill>
                  <a:srgbClr val="98141B"/>
                </a:solidFill>
              </a:rPr>
              <a:t>Anotace</a:t>
            </a:r>
            <a:endParaRPr lang="cs-CZ" altLang="cs-CZ" sz="3600" b="1" dirty="0">
              <a:solidFill>
                <a:srgbClr val="98141B"/>
              </a:solidFill>
            </a:endParaRP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xmlns="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692275"/>
            <a:ext cx="8194716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cs-CZ" sz="2400" dirty="0" smtClean="0"/>
              <a:t>Výzkumná náplň akademického pracovníka Katedry stavebnictví VŠTE v interním grantu Zpracování dat z digitální fotogrammetrie a optického 3D skeneru je zaměřena na rozšíření a rozvoj zkušeností a znalostí v oblasti tvorby digitálních dvojčat objektů různých tvarů a velikostí s vysokou přesností a možností dalšího využití.</a:t>
            </a: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xmlns="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1								</a:t>
            </a:r>
            <a:r>
              <a:rPr lang="cs-CZ" dirty="0" err="1"/>
              <a:t>www.VSTECB.cz</a:t>
            </a:r>
            <a:endParaRPr lang="cs-CZ" dirty="0"/>
          </a:p>
        </p:txBody>
      </p:sp>
    </p:spTree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xmlns="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 smtClean="0">
                <a:solidFill>
                  <a:srgbClr val="98141B"/>
                </a:solidFill>
              </a:rPr>
              <a:t>Náplň projektu</a:t>
            </a:r>
            <a:endParaRPr lang="cs-CZ" altLang="cs-CZ" sz="3600" b="1" dirty="0">
              <a:solidFill>
                <a:srgbClr val="98141B"/>
              </a:solidFill>
            </a:endParaRP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xmlns="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692275"/>
            <a:ext cx="8194716" cy="4351338"/>
          </a:xfrm>
        </p:spPr>
        <p:txBody>
          <a:bodyPr/>
          <a:lstStyle/>
          <a:p>
            <a:pPr algn="just"/>
            <a:endParaRPr lang="cs-CZ" sz="2400" dirty="0" smtClean="0"/>
          </a:p>
          <a:p>
            <a:pPr algn="just"/>
            <a:r>
              <a:rPr lang="cs-CZ" sz="2400" dirty="0" smtClean="0"/>
              <a:t>Nákup softwaru a vybavení</a:t>
            </a:r>
            <a:endParaRPr lang="cs-CZ" sz="2400" dirty="0" smtClean="0"/>
          </a:p>
          <a:p>
            <a:pPr algn="just"/>
            <a:r>
              <a:rPr lang="cs-CZ" sz="2400" dirty="0" smtClean="0"/>
              <a:t>Získávání dat pomocí pozemní a letecké fotogrammetrie</a:t>
            </a:r>
            <a:endParaRPr lang="cs-CZ" sz="2400" dirty="0"/>
          </a:p>
          <a:p>
            <a:pPr algn="just"/>
            <a:r>
              <a:rPr lang="cs-CZ" sz="2400" dirty="0" smtClean="0"/>
              <a:t>Získávání dat pomocí optického 3D skeneru</a:t>
            </a:r>
            <a:endParaRPr lang="cs-CZ" sz="2400" dirty="0" smtClean="0"/>
          </a:p>
          <a:p>
            <a:pPr algn="just"/>
            <a:r>
              <a:rPr lang="cs-CZ" sz="2400" dirty="0" smtClean="0"/>
              <a:t>Zpracování dat</a:t>
            </a:r>
          </a:p>
          <a:p>
            <a:pPr algn="just"/>
            <a:r>
              <a:rPr lang="cs-CZ" sz="2400" dirty="0" smtClean="0"/>
              <a:t>Získání zakázky na 3D skenování hlav</a:t>
            </a:r>
          </a:p>
          <a:p>
            <a:pPr algn="just"/>
            <a:r>
              <a:rPr lang="cs-CZ" sz="2400" dirty="0" smtClean="0"/>
              <a:t>Vypracování výstupů</a:t>
            </a:r>
            <a:endParaRPr 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xmlns="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2								</a:t>
            </a:r>
            <a:r>
              <a:rPr lang="cs-CZ" dirty="0" err="1"/>
              <a:t>www.VSTECB.cz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7614075"/>
      </p:ext>
    </p:extLst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va Samková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680" y="1649185"/>
            <a:ext cx="6602639" cy="431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xmlns="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 smtClean="0">
                <a:solidFill>
                  <a:srgbClr val="98141B"/>
                </a:solidFill>
              </a:rPr>
              <a:t>Náplň projektu</a:t>
            </a:r>
            <a:endParaRPr lang="cs-CZ" altLang="cs-CZ" sz="3600" b="1" dirty="0">
              <a:solidFill>
                <a:srgbClr val="98141B"/>
              </a:solidFill>
            </a:endParaRPr>
          </a:p>
        </p:txBody>
      </p:sp>
      <p:pic>
        <p:nvPicPr>
          <p:cNvPr id="7" name="Obrázek 2">
            <a:extLst>
              <a:ext uri="{FF2B5EF4-FFF2-40B4-BE49-F238E27FC236}">
                <a16:creationId xmlns:a16="http://schemas.microsoft.com/office/drawing/2014/main" xmlns="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 smtClean="0"/>
              <a:t>3</a:t>
            </a:r>
            <a:r>
              <a:rPr lang="cs-CZ" dirty="0"/>
              <a:t>								www.VSTECB.cz</a:t>
            </a:r>
          </a:p>
        </p:txBody>
      </p:sp>
    </p:spTree>
    <p:extLst>
      <p:ext uri="{BB962C8B-B14F-4D97-AF65-F5344CB8AC3E}">
        <p14:creationId xmlns:p14="http://schemas.microsoft.com/office/powerpoint/2010/main" val="1604060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xmlns="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 smtClean="0">
                <a:solidFill>
                  <a:srgbClr val="98141B"/>
                </a:solidFill>
              </a:rPr>
              <a:t>Náplň projektu</a:t>
            </a:r>
            <a:endParaRPr lang="cs-CZ" altLang="cs-CZ" sz="3600" b="1" dirty="0">
              <a:solidFill>
                <a:srgbClr val="98141B"/>
              </a:solidFill>
            </a:endParaRPr>
          </a:p>
        </p:txBody>
      </p:sp>
      <p:pic>
        <p:nvPicPr>
          <p:cNvPr id="7" name="Obrázek 2">
            <a:extLst>
              <a:ext uri="{FF2B5EF4-FFF2-40B4-BE49-F238E27FC236}">
                <a16:creationId xmlns:a16="http://schemas.microsoft.com/office/drawing/2014/main" xmlns="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xmlns="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xmlns="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4</a:t>
            </a:r>
            <a:r>
              <a:rPr lang="cs-CZ" dirty="0"/>
              <a:t>								www.VSTECB.cz</a:t>
            </a:r>
          </a:p>
        </p:txBody>
      </p:sp>
      <p:pic>
        <p:nvPicPr>
          <p:cNvPr id="2050" name="Picture 2" descr="kaple exterier - mesh_textura 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71" y="1420586"/>
            <a:ext cx="6921242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538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xmlns="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 smtClean="0">
                <a:solidFill>
                  <a:srgbClr val="98141B"/>
                </a:solidFill>
              </a:rPr>
              <a:t>Plánované a dosažené výsledky</a:t>
            </a:r>
            <a:endParaRPr lang="cs-CZ" altLang="cs-CZ" sz="3600" b="1" dirty="0">
              <a:solidFill>
                <a:srgbClr val="98141B"/>
              </a:solidFill>
            </a:endParaRP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xmlns="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4266" y="1481900"/>
            <a:ext cx="8194716" cy="4351338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400" dirty="0" smtClean="0"/>
              <a:t>Předpokládané výstupy</a:t>
            </a:r>
            <a:endParaRPr lang="cs-CZ" altLang="cs-CZ" sz="2400" dirty="0"/>
          </a:p>
          <a:p>
            <a:r>
              <a:rPr lang="cs-CZ" altLang="cs-CZ" sz="2000" dirty="0" smtClean="0"/>
              <a:t>Podpora publikační činnosti mladých akademických pracovníků</a:t>
            </a:r>
            <a:endParaRPr lang="cs-CZ" altLang="cs-CZ" sz="2000" dirty="0"/>
          </a:p>
          <a:p>
            <a:r>
              <a:rPr lang="cs-CZ" altLang="cs-CZ" sz="2000" dirty="0" smtClean="0"/>
              <a:t>Úprava anotací, doplnění obsahové náplně učebních textů, přednášek a seminářů</a:t>
            </a:r>
          </a:p>
          <a:p>
            <a:r>
              <a:rPr lang="cs-CZ" altLang="cs-CZ" sz="2000" dirty="0" smtClean="0"/>
              <a:t>Zvýšení zakázkové činnosti v oblasti 3D technologií</a:t>
            </a:r>
            <a:endParaRPr lang="cs-CZ" altLang="cs-CZ" sz="2000" dirty="0" smtClean="0"/>
          </a:p>
          <a:p>
            <a:endParaRPr lang="cs-CZ" altLang="cs-CZ" sz="2400" dirty="0"/>
          </a:p>
          <a:p>
            <a:pPr marL="0" indent="0">
              <a:buNone/>
            </a:pPr>
            <a:r>
              <a:rPr lang="cs-CZ" altLang="cs-CZ" sz="2400" dirty="0" smtClean="0"/>
              <a:t>Dosažené výstupy</a:t>
            </a:r>
            <a:endParaRPr lang="cs-CZ" altLang="cs-CZ" sz="2400" dirty="0"/>
          </a:p>
          <a:p>
            <a:r>
              <a:rPr lang="cs-CZ" altLang="cs-CZ" sz="2000" dirty="0" smtClean="0"/>
              <a:t>1x </a:t>
            </a:r>
            <a:r>
              <a:rPr lang="cs-CZ" altLang="cs-CZ" sz="2000" dirty="0"/>
              <a:t>příspěvek na konferenci Defekty budov </a:t>
            </a:r>
            <a:r>
              <a:rPr lang="cs-CZ" altLang="cs-CZ" sz="2000" dirty="0" smtClean="0"/>
              <a:t>2020</a:t>
            </a:r>
            <a:endParaRPr lang="cs-CZ" altLang="cs-CZ" sz="2000" dirty="0"/>
          </a:p>
          <a:p>
            <a:r>
              <a:rPr lang="cs-CZ" altLang="cs-CZ" sz="2000" dirty="0" smtClean="0"/>
              <a:t>Získání zakázky „Hlava na vodě“ od Michala </a:t>
            </a:r>
            <a:r>
              <a:rPr lang="cs-CZ" altLang="cs-CZ" sz="2000" dirty="0" err="1" smtClean="0"/>
              <a:t>Trpáka</a:t>
            </a:r>
            <a:endParaRPr lang="cs-CZ" altLang="cs-CZ" sz="2000" dirty="0" smtClean="0"/>
          </a:p>
          <a:p>
            <a:r>
              <a:rPr lang="cs-CZ" altLang="cs-CZ" sz="2000" dirty="0" smtClean="0"/>
              <a:t>Navázání spolupráce s Prusa </a:t>
            </a:r>
            <a:r>
              <a:rPr lang="cs-CZ" altLang="cs-CZ" sz="2000" dirty="0" err="1" smtClean="0"/>
              <a:t>Research</a:t>
            </a:r>
            <a:r>
              <a:rPr lang="cs-CZ" altLang="cs-CZ" sz="2000" dirty="0" smtClean="0"/>
              <a:t> na projektu pro nevidomé</a:t>
            </a:r>
          </a:p>
          <a:p>
            <a:r>
              <a:rPr lang="cs-CZ" altLang="cs-CZ" sz="2000" dirty="0" smtClean="0"/>
              <a:t>Podání dvou žádostí na TAČR</a:t>
            </a:r>
          </a:p>
          <a:p>
            <a:r>
              <a:rPr lang="cs-CZ" altLang="cs-CZ" sz="2000" dirty="0" smtClean="0"/>
              <a:t>Doplnění </a:t>
            </a:r>
            <a:r>
              <a:rPr lang="cs-CZ" altLang="cs-CZ" sz="2000" dirty="0" smtClean="0"/>
              <a:t>učebních textů, přednášek a seminářů </a:t>
            </a:r>
            <a:r>
              <a:rPr lang="cs-CZ" altLang="cs-CZ" sz="2000" dirty="0" smtClean="0"/>
              <a:t>(</a:t>
            </a:r>
            <a:r>
              <a:rPr lang="cs-CZ" altLang="cs-CZ" sz="2000" dirty="0" err="1" smtClean="0"/>
              <a:t>GEO_a</a:t>
            </a:r>
            <a:r>
              <a:rPr lang="cs-CZ" altLang="cs-CZ" sz="2000" dirty="0" smtClean="0"/>
              <a:t>)</a:t>
            </a:r>
            <a:endParaRPr lang="cs-CZ" altLang="cs-CZ" sz="20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xmlns="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5</a:t>
            </a:r>
            <a:r>
              <a:rPr lang="cs-CZ" dirty="0"/>
              <a:t>								www.VSTECB.cz</a:t>
            </a:r>
          </a:p>
        </p:txBody>
      </p:sp>
    </p:spTree>
    <p:extLst>
      <p:ext uri="{BB962C8B-B14F-4D97-AF65-F5344CB8AC3E}">
        <p14:creationId xmlns:p14="http://schemas.microsoft.com/office/powerpoint/2010/main" val="754092564"/>
      </p:ext>
    </p:extLst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xmlns="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7975" y="457200"/>
            <a:ext cx="9090025" cy="1233488"/>
          </a:xfrm>
        </p:spPr>
        <p:txBody>
          <a:bodyPr/>
          <a:lstStyle/>
          <a:p>
            <a:r>
              <a:rPr lang="cs-CZ" altLang="cs-CZ" sz="3600" b="1" dirty="0" smtClean="0">
                <a:solidFill>
                  <a:srgbClr val="98141B"/>
                </a:solidFill>
              </a:rPr>
              <a:t>Rozpočet</a:t>
            </a:r>
            <a:endParaRPr lang="cs-CZ" altLang="cs-CZ" sz="3600" b="1" dirty="0">
              <a:solidFill>
                <a:srgbClr val="98141B"/>
              </a:solidFill>
            </a:endParaRP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xmlns="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692275"/>
            <a:ext cx="8194716" cy="4351338"/>
          </a:xfrm>
        </p:spPr>
        <p:txBody>
          <a:bodyPr/>
          <a:lstStyle/>
          <a:p>
            <a:r>
              <a:rPr lang="cs-CZ" sz="2400" dirty="0" smtClean="0"/>
              <a:t>Licence </a:t>
            </a:r>
            <a:r>
              <a:rPr lang="cs-CZ" sz="2400" dirty="0"/>
              <a:t>na 3 roky Autodesk </a:t>
            </a:r>
            <a:r>
              <a:rPr lang="cs-CZ" sz="2400" dirty="0" err="1"/>
              <a:t>Recap</a:t>
            </a:r>
            <a:r>
              <a:rPr lang="cs-CZ" sz="2400" dirty="0"/>
              <a:t> </a:t>
            </a:r>
            <a:r>
              <a:rPr lang="cs-CZ" sz="2400" dirty="0" smtClean="0"/>
              <a:t>Pro</a:t>
            </a:r>
            <a:r>
              <a:rPr lang="cs-CZ" sz="2400" dirty="0"/>
              <a:t>	       31.978,85,- Kč</a:t>
            </a:r>
          </a:p>
          <a:p>
            <a:r>
              <a:rPr lang="cs-CZ" sz="2400" dirty="0"/>
              <a:t>PC myš A4tech XL-747H </a:t>
            </a:r>
            <a:r>
              <a:rPr lang="cs-CZ" sz="2400" dirty="0" err="1"/>
              <a:t>Gaming</a:t>
            </a:r>
            <a:r>
              <a:rPr lang="cs-CZ" sz="2400" dirty="0"/>
              <a:t> 			613,31,- Kč</a:t>
            </a:r>
          </a:p>
          <a:p>
            <a:r>
              <a:rPr lang="cs-CZ" sz="2400" dirty="0"/>
              <a:t>Licence na 1 měsíc PIX 4D		</a:t>
            </a:r>
            <a:r>
              <a:rPr lang="cs-CZ" sz="2400" dirty="0" smtClean="0"/>
              <a:t>     </a:t>
            </a:r>
            <a:r>
              <a:rPr lang="cs-CZ" sz="2400" dirty="0"/>
              <a:t>		  7.096,- Kč</a:t>
            </a:r>
          </a:p>
          <a:p>
            <a:r>
              <a:rPr lang="cs-CZ" sz="2400" dirty="0"/>
              <a:t>1x Kingston </a:t>
            </a:r>
            <a:r>
              <a:rPr lang="cs-CZ" sz="2400" dirty="0" err="1" smtClean="0"/>
              <a:t>MicroSD</a:t>
            </a:r>
            <a:r>
              <a:rPr lang="cs-CZ" sz="2400" dirty="0" smtClean="0"/>
              <a:t> </a:t>
            </a:r>
            <a:r>
              <a:rPr lang="cs-CZ" sz="2400" dirty="0"/>
              <a:t>128GB 	</a:t>
            </a:r>
            <a:r>
              <a:rPr lang="cs-CZ" sz="2400" dirty="0" smtClean="0"/>
              <a:t>		688,31</a:t>
            </a:r>
            <a:r>
              <a:rPr lang="cs-CZ" sz="2400" dirty="0"/>
              <a:t>,- Kč</a:t>
            </a:r>
          </a:p>
          <a:p>
            <a:r>
              <a:rPr lang="cs-CZ" sz="2400" dirty="0"/>
              <a:t>IT příslušenství pro ukládání dat během práce v terénu			         </a:t>
            </a:r>
            <a:r>
              <a:rPr lang="cs-CZ" sz="2400" dirty="0" smtClean="0"/>
              <a:t>					2.845,99</a:t>
            </a:r>
            <a:r>
              <a:rPr lang="cs-CZ" sz="2400" dirty="0"/>
              <a:t>,- Kč</a:t>
            </a:r>
          </a:p>
          <a:p>
            <a:r>
              <a:rPr lang="cs-CZ" sz="2400" dirty="0"/>
              <a:t>Cestovné 						  6.935,- Kč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Celkově byl rozpočet překročen o 23,82,- Kč, tato částka byla uhrazena z rozpočtu ústavu </a:t>
            </a:r>
            <a:r>
              <a:rPr lang="cs-CZ" sz="2400" dirty="0" err="1"/>
              <a:t>technicko-technologického</a:t>
            </a:r>
            <a:r>
              <a:rPr lang="cs-CZ" sz="2400" dirty="0"/>
              <a:t>.</a:t>
            </a:r>
          </a:p>
          <a:p>
            <a:pPr marL="0" indent="0">
              <a:buNone/>
            </a:pPr>
            <a:r>
              <a:rPr lang="cs-CZ" altLang="cs-CZ" sz="2400" dirty="0" smtClean="0"/>
              <a:t>		  	</a:t>
            </a:r>
            <a:endParaRPr lang="cs-CZ" altLang="cs-CZ" sz="24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xmlns="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063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97C07646-7446-284E-BAFD-51667D1FF2B8}"/>
              </a:ext>
            </a:extLst>
          </p:cNvPr>
          <p:cNvSpPr/>
          <p:nvPr/>
        </p:nvSpPr>
        <p:spPr>
          <a:xfrm>
            <a:off x="1577975" y="206375"/>
            <a:ext cx="7566025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xmlns="" id="{2C0204FA-40AF-7C41-A518-C498BCCE2033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6</a:t>
            </a:r>
            <a:r>
              <a:rPr lang="cs-CZ" dirty="0"/>
              <a:t>								</a:t>
            </a:r>
            <a:r>
              <a:rPr lang="cs-CZ" dirty="0" err="1"/>
              <a:t>www.VSTECB.cz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219678"/>
      </p:ext>
    </p:extLst>
  </p:cSld>
  <p:clrMapOvr>
    <a:masterClrMapping/>
  </p:clrMapOvr>
  <p:transition spd="slow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DDADF8B-464A-3F45-B014-7F0CD8566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82825"/>
            <a:ext cx="9144000" cy="23002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/>
              <a:t>Děkuji za pozornost</a:t>
            </a:r>
            <a: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sk-SK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cs-CZ" sz="24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12290" name="Obrázek 3">
            <a:extLst>
              <a:ext uri="{FF2B5EF4-FFF2-40B4-BE49-F238E27FC236}">
                <a16:creationId xmlns:a16="http://schemas.microsoft.com/office/drawing/2014/main" xmlns="" id="{D821E6C9-A6C4-FA4F-B59C-4B1B4BCE6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1768475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xmlns="" id="{78774FE2-1786-5A47-AF59-59A361EE262A}"/>
              </a:ext>
            </a:extLst>
          </p:cNvPr>
          <p:cNvSpPr/>
          <p:nvPr/>
        </p:nvSpPr>
        <p:spPr>
          <a:xfrm>
            <a:off x="0" y="206375"/>
            <a:ext cx="9144000" cy="250825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xmlns="" id="{60579023-0446-774E-AD99-603CD77DD536}"/>
              </a:ext>
            </a:extLst>
          </p:cNvPr>
          <p:cNvSpPr/>
          <p:nvPr/>
        </p:nvSpPr>
        <p:spPr>
          <a:xfrm>
            <a:off x="0" y="6567488"/>
            <a:ext cx="9144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								</a:t>
            </a:r>
          </a:p>
        </p:txBody>
      </p:sp>
      <p:sp>
        <p:nvSpPr>
          <p:cNvPr id="12293" name="Obdélník 2">
            <a:extLst>
              <a:ext uri="{FF2B5EF4-FFF2-40B4-BE49-F238E27FC236}">
                <a16:creationId xmlns:a16="http://schemas.microsoft.com/office/drawing/2014/main" xmlns="" id="{73229695-8A7F-9A48-B36C-61F6DD808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0" y="4979988"/>
            <a:ext cx="1841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r>
              <a:rPr lang="cs-CZ" altLang="cs-CZ"/>
              <a:t>www.VSTECB.cz</a:t>
            </a:r>
          </a:p>
        </p:txBody>
      </p:sp>
      <p:sp>
        <p:nvSpPr>
          <p:cNvPr id="12294" name="Obdélník 6">
            <a:extLst>
              <a:ext uri="{FF2B5EF4-FFF2-40B4-BE49-F238E27FC236}">
                <a16:creationId xmlns:a16="http://schemas.microsoft.com/office/drawing/2014/main" xmlns="" id="{CA32D294-5702-1A46-8E39-0799E8F81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050" y="4378325"/>
            <a:ext cx="24320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703020202090204" pitchFamily="34" charset="0"/>
              </a:defRPr>
            </a:lvl9pPr>
          </a:lstStyle>
          <a:p>
            <a:r>
              <a:rPr lang="cs-CZ" altLang="cs-CZ" dirty="0"/>
              <a:t>dedic</a:t>
            </a:r>
            <a:r>
              <a:rPr lang="cs-CZ" altLang="cs-CZ" dirty="0" smtClean="0"/>
              <a:t>@mail.vstecb.cz</a:t>
            </a:r>
            <a:endParaRPr lang="cs-CZ" alt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1332</TotalTime>
  <Words>186</Words>
  <Application>Microsoft Office PowerPoint</Application>
  <PresentationFormat>Předvádění na obrazovce (4:3)</PresentationFormat>
  <Paragraphs>46</Paragraphs>
  <Slides>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Zpracování dat z digitální fotogrammetrie a optického 3D skeneru </vt:lpstr>
      <vt:lpstr>Anotace</vt:lpstr>
      <vt:lpstr>Náplň projektu</vt:lpstr>
      <vt:lpstr>Náplň projektu</vt:lpstr>
      <vt:lpstr>Náplň projektu</vt:lpstr>
      <vt:lpstr>Plánované a dosažené výsledky</vt:lpstr>
      <vt:lpstr>Rozpočet</vt:lpstr>
      <vt:lpstr>Děkuji za pozornost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Monika</dc:creator>
  <cp:lastModifiedBy>Martin Dědič</cp:lastModifiedBy>
  <cp:revision>90</cp:revision>
  <dcterms:created xsi:type="dcterms:W3CDTF">2015-10-09T09:08:26Z</dcterms:created>
  <dcterms:modified xsi:type="dcterms:W3CDTF">2020-11-05T19:37:03Z</dcterms:modified>
</cp:coreProperties>
</file>