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13"/>
  </p:notesMasterIdLst>
  <p:sldIdLst>
    <p:sldId id="256" r:id="rId2"/>
    <p:sldId id="283" r:id="rId3"/>
    <p:sldId id="294" r:id="rId4"/>
    <p:sldId id="307" r:id="rId5"/>
    <p:sldId id="297" r:id="rId6"/>
    <p:sldId id="298" r:id="rId7"/>
    <p:sldId id="308" r:id="rId8"/>
    <p:sldId id="299" r:id="rId9"/>
    <p:sldId id="306" r:id="rId10"/>
    <p:sldId id="296" r:id="rId11"/>
    <p:sldId id="293" r:id="rId12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98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id="{E169075B-CC2A-A246-9BE2-44B3792662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0D72DE7B-9807-304E-B113-07106B5FE3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66E3F7-B81A-E347-899F-ECE6E9467646}" type="datetimeFigureOut">
              <a:rPr lang="cs-CZ"/>
              <a:pPr>
                <a:defRPr/>
              </a:pPr>
              <a:t>27.10.2020</a:t>
            </a:fld>
            <a:endParaRPr lang="cs-CZ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:a16="http://schemas.microsoft.com/office/drawing/2014/main" id="{7C452DB2-D0A0-9048-BA12-FEF1EBDB4B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:a16="http://schemas.microsoft.com/office/drawing/2014/main" id="{F1CC6C1C-37F6-1445-88D8-C0C315223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cs-CZ" noProof="0"/>
          </a:p>
        </p:txBody>
      </p:sp>
      <p:sp>
        <p:nvSpPr>
          <p:cNvPr id="6" name="Zástupný symbol päty 5">
            <a:extLst>
              <a:ext uri="{FF2B5EF4-FFF2-40B4-BE49-F238E27FC236}">
                <a16:creationId xmlns:a16="http://schemas.microsoft.com/office/drawing/2014/main" id="{22E57085-77BB-3B47-9F92-3AF9F2BD46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:a16="http://schemas.microsoft.com/office/drawing/2014/main" id="{5A75D23F-AD84-E848-AE8A-0ADFDF92E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6AC7EC-89F2-3946-BE34-997CEAFD66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 podnadpisů.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F3C24-F785-6B43-8B82-D51088DB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466E-40E1-4441-BABD-D347ADBFB6D7}" type="datetimeFigureOut">
              <a:rPr lang="sk-SK"/>
              <a:pPr>
                <a:defRPr/>
              </a:pPr>
              <a:t>27. 10. 2020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19104-603D-E64F-8B15-E1FCED0B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E06A0-8F70-104A-B71B-FEC199AD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B1D7E-5C34-B64F-BD06-258E36215471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9401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0F7D6-1E73-774B-8E8B-91D80A03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4B43-6C96-4A40-A808-580195111A64}" type="datetimeFigureOut">
              <a:rPr lang="sk-SK"/>
              <a:pPr>
                <a:defRPr/>
              </a:pPr>
              <a:t>27. 10. 2020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0BF08-819A-5545-A329-7DD26A5C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81728-870E-764A-A876-B1A2B8B8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6F83-658E-734E-B2D6-C089A0C8927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38426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0A183-B033-BA4A-AEC1-8A75293D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F539-959D-B34E-8709-EBEF908FF6A6}" type="datetimeFigureOut">
              <a:rPr lang="sk-SK"/>
              <a:pPr>
                <a:defRPr/>
              </a:pPr>
              <a:t>27. 10. 2020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E993-7089-2049-8C85-FDCFD59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E5A2E-8BA7-0140-9BB0-FB6ACA88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E346-8FF3-E940-B041-3BCDA563A3A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0396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5C8FD-E78E-6E42-81DD-756DF3B5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EFCF-2DF6-BE46-9AFE-ACD35B994AF3}" type="datetimeFigureOut">
              <a:rPr lang="sk-SK"/>
              <a:pPr>
                <a:defRPr/>
              </a:pPr>
              <a:t>27. 10. 2020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E771D-66FD-BE47-A661-6E0A7D16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27475-0B63-1144-B2E9-6BBD7777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71C2-0F8F-7841-B85A-445BD80B66C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59209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BF44-6B2A-1844-B37B-CD1D88EF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735B-88E7-154D-BF7F-47988E167A22}" type="datetimeFigureOut">
              <a:rPr lang="sk-SK"/>
              <a:pPr>
                <a:defRPr/>
              </a:pPr>
              <a:t>27. 10. 2020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C1995-765A-4C4A-9DD7-BFC75FC9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AE9ED-395D-7F4F-808B-F8673145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6F78-11B3-2F44-8E28-F00375AFEB20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08410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D738E2-C269-2B40-B4C2-A3CF465B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5467-32E8-8E48-8A31-046EA149BFB6}" type="datetimeFigureOut">
              <a:rPr lang="sk-SK"/>
              <a:pPr>
                <a:defRPr/>
              </a:pPr>
              <a:t>27. 10. 2020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1B063D-6A8F-AD4F-849A-A581EEE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3A3F98-2A38-7F48-85B7-6BC76266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CFDD-4BB7-E040-A703-D885B8F7A5F8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99991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85DD28-0F5E-1B42-9C1D-0C7D2C83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0DC9-7735-6E44-AF04-D509739D264D}" type="datetimeFigureOut">
              <a:rPr lang="sk-SK"/>
              <a:pPr>
                <a:defRPr/>
              </a:pPr>
              <a:t>27. 10. 2020</a:t>
            </a:fld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2A84F7-4ABC-864C-8E78-59689F89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126BE7-9482-0F43-9AD5-0B4D7587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8B44-A719-9A43-BC2A-4E13B021963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40890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09EB1D-782E-F24A-B4A0-8934128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3CED-BC59-C24A-AEAD-E0BC76ED2908}" type="datetimeFigureOut">
              <a:rPr lang="sk-SK"/>
              <a:pPr>
                <a:defRPr/>
              </a:pPr>
              <a:t>27. 10. 2020</a:t>
            </a:fld>
            <a:endParaRPr lang="sk-S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9C14BD-AEE9-6646-A1E6-FBE6644B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73373-2367-D246-8B4C-A81DD391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CACA-88A4-DF48-B2B1-21296B9A5FC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50301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945695-8DEE-DA4A-8514-41E338F6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AA41-7A2C-3347-A03E-522E0D6D2781}" type="datetimeFigureOut">
              <a:rPr lang="sk-SK"/>
              <a:pPr>
                <a:defRPr/>
              </a:pPr>
              <a:t>27. 10. 2020</a:t>
            </a:fld>
            <a:endParaRPr lang="sk-S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309396-B8C4-EE47-9D95-CD39A5CE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24BD09-318D-D14C-A6A3-24D07362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4A00B-BB65-9541-BBE2-F2C7D3CA9B0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49023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F90FAF-F15B-0D4C-8B80-27CE93B7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1FDB-6227-8840-BDF9-F018B1B7C7D3}" type="datetimeFigureOut">
              <a:rPr lang="sk-SK"/>
              <a:pPr>
                <a:defRPr/>
              </a:pPr>
              <a:t>27. 10. 2020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FE1757-1ACC-7C40-BD7A-9DC89F5F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44D693-7FEB-394B-B45E-5D50D9EB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7D85-8CDA-5F43-89CD-3D83123EFD9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21899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E437BD-52B9-9240-8C0C-EB718E52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397B-A09D-584B-BF39-D05BF5269078}" type="datetimeFigureOut">
              <a:rPr lang="sk-SK"/>
              <a:pPr>
                <a:defRPr/>
              </a:pPr>
              <a:t>27. 10. 2020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8074C8-7A43-0141-AD2A-537E547B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36FB60-9C80-5C46-931A-E49B2842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03C0-B19C-2B48-9660-EBD0F9BC4F1E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3091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C2B2DCE9-C790-4D4B-BFE8-E730D894E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077999D1-192B-154C-AC4A-62B622EEC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97F48-74BD-F041-804F-C4C6ACCAC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BE5B89-A59B-AA43-BC59-2D5FE768FFE6}" type="datetimeFigureOut">
              <a:rPr lang="sk-SK"/>
              <a:pPr>
                <a:defRPr/>
              </a:pPr>
              <a:t>27. 10. 2020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7C848-4E0D-154B-B588-3CDBAF6B8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4A79-6B55-D948-BA0A-8BD3F27F4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EEBE5B-DA56-624C-A424-F3D277D4DBA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0014 kopie-prezentace.jpg">
            <a:extLst>
              <a:ext uri="{FF2B5EF4-FFF2-40B4-BE49-F238E27FC236}">
                <a16:creationId xmlns:a16="http://schemas.microsoft.com/office/drawing/2014/main" id="{38A5ED6A-8037-0146-B03F-5CDDB9F0478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7683"/>
            <a:ext cx="9144000" cy="372031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49630"/>
            <a:ext cx="9144000" cy="300295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3600" b="1" dirty="0"/>
              <a:t>IGS 2020</a:t>
            </a:r>
            <a:br>
              <a:rPr lang="sk-SK" sz="3600" dirty="0"/>
            </a:br>
            <a:r>
              <a:rPr lang="sk-SK" sz="3600" dirty="0"/>
              <a:t>Rozvoj znalostí a </a:t>
            </a:r>
            <a:r>
              <a:rPr lang="sk-SK" sz="3600" dirty="0" err="1"/>
              <a:t>dovedností</a:t>
            </a:r>
            <a:r>
              <a:rPr lang="sk-SK" sz="3600" dirty="0"/>
              <a:t> </a:t>
            </a:r>
            <a:r>
              <a:rPr lang="sk-SK" sz="3600" dirty="0" err="1"/>
              <a:t>studentů</a:t>
            </a:r>
            <a:r>
              <a:rPr lang="sk-SK" sz="3600" dirty="0"/>
              <a:t> na Ústavu </a:t>
            </a:r>
            <a:r>
              <a:rPr lang="sk-SK" sz="3600" dirty="0" err="1"/>
              <a:t>znalectví</a:t>
            </a:r>
            <a:r>
              <a:rPr lang="sk-SK" sz="3600" dirty="0"/>
              <a:t> a oceňovaní – práce s </a:t>
            </a:r>
            <a:r>
              <a:rPr lang="sk-SK" sz="3600" dirty="0" err="1"/>
              <a:t>nemovitostním</a:t>
            </a:r>
            <a:r>
              <a:rPr lang="sk-SK" sz="3600" dirty="0"/>
              <a:t> </a:t>
            </a:r>
            <a:r>
              <a:rPr lang="sk-SK" sz="3600" dirty="0" err="1"/>
              <a:t>trhem</a:t>
            </a:r>
            <a:r>
              <a:rPr lang="sk-SK" sz="3600" dirty="0"/>
              <a:t> v ČR </a:t>
            </a:r>
            <a:br>
              <a:rPr lang="sk-SK" sz="3600" dirty="0"/>
            </a:br>
            <a:r>
              <a:rPr lang="sk-SK" sz="3600" dirty="0"/>
              <a:t>8310-001/2020</a:t>
            </a:r>
            <a:br>
              <a:rPr lang="sk-SK" sz="3600" dirty="0"/>
            </a:br>
            <a:br>
              <a:rPr lang="sk-SK" sz="3600" dirty="0"/>
            </a:br>
            <a:endParaRPr lang="sk-SK" sz="3600" dirty="0"/>
          </a:p>
        </p:txBody>
      </p:sp>
      <p:pic>
        <p:nvPicPr>
          <p:cNvPr id="2050" name="Obrázek 3">
            <a:extLst>
              <a:ext uri="{FF2B5EF4-FFF2-40B4-BE49-F238E27FC236}">
                <a16:creationId xmlns:a16="http://schemas.microsoft.com/office/drawing/2014/main" id="{ABA4BAFA-7BE0-5443-9AD1-02995DFE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589112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5999967"/>
            <a:ext cx="9144000" cy="858033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br>
              <a:rPr lang="sk-SK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sk-SK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sk-SK" sz="1800" dirty="0">
                <a:solidFill>
                  <a:schemeClr val="bg1"/>
                </a:solidFill>
              </a:rPr>
              <a:t>Ing. Tomáš Krulický</a:t>
            </a:r>
            <a:r>
              <a:rPr lang="cs-CZ" sz="1800" dirty="0">
                <a:solidFill>
                  <a:schemeClr val="bg1"/>
                </a:solidFill>
              </a:rPr>
              <a:t>, BBA</a:t>
            </a:r>
            <a:r>
              <a:rPr lang="cs-CZ" dirty="0">
                <a:solidFill>
                  <a:schemeClr val="bg1"/>
                </a:solidFill>
              </a:rPr>
              <a:t> 						</a:t>
            </a:r>
            <a:r>
              <a:rPr lang="cs-CZ" dirty="0"/>
              <a:t> www.VSTECB.cz</a:t>
            </a:r>
            <a:endParaRPr lang="cs-CZ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sk-SK" sz="1800" dirty="0">
                <a:solidFill>
                  <a:schemeClr val="bg1"/>
                </a:solidFill>
              </a:rPr>
              <a:t>Ing. Veronika Machová, MBA</a:t>
            </a:r>
            <a:br>
              <a:rPr lang="sk-SK" sz="1800" dirty="0">
                <a:solidFill>
                  <a:schemeClr val="bg1"/>
                </a:solidFill>
              </a:rPr>
            </a:br>
            <a:r>
              <a:rPr lang="sk-SK" sz="1800" dirty="0">
                <a:solidFill>
                  <a:schemeClr val="bg1"/>
                </a:solidFill>
              </a:rPr>
              <a:t>Ing. Jaromír </a:t>
            </a:r>
            <a:r>
              <a:rPr lang="sk-SK" sz="1800" dirty="0" err="1">
                <a:solidFill>
                  <a:schemeClr val="bg1"/>
                </a:solidFill>
              </a:rPr>
              <a:t>Vrbka</a:t>
            </a:r>
            <a:r>
              <a:rPr lang="sk-SK" sz="1800" dirty="0">
                <a:solidFill>
                  <a:schemeClr val="bg1"/>
                </a:solidFill>
              </a:rPr>
              <a:t>, MBA, PhD.</a:t>
            </a:r>
            <a:endParaRPr lang="cs-CZ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cs-CZ" dirty="0">
                <a:solidFill>
                  <a:srgbClr val="C00000"/>
                </a:solidFill>
              </a:rPr>
              <a:t>	</a:t>
            </a:r>
          </a:p>
          <a:p>
            <a:pPr algn="ctr">
              <a:defRPr/>
            </a:pPr>
            <a:r>
              <a:rPr lang="cs-CZ" dirty="0"/>
              <a:t>						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Dosažené výsledky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9								www.VSTECB.cz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173C48B5-2DF7-4618-AFD3-91790FA6E7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4642" y="1760537"/>
            <a:ext cx="8194716" cy="4351338"/>
          </a:xfrm>
        </p:spPr>
        <p:txBody>
          <a:bodyPr/>
          <a:lstStyle/>
          <a:p>
            <a:r>
              <a:rPr lang="cs-CZ" sz="2400" dirty="0"/>
              <a:t>Rozšíření vstupních dat pro odborně-analytické činnosti nemovitostního trhu v ČR. </a:t>
            </a:r>
          </a:p>
          <a:p>
            <a:r>
              <a:rPr lang="cs-CZ" sz="2400" dirty="0"/>
              <a:t>Rozšíření o historické inzeráty </a:t>
            </a:r>
          </a:p>
          <a:p>
            <a:r>
              <a:rPr lang="cs-CZ" sz="2400" dirty="0"/>
              <a:t>Uplatnění:</a:t>
            </a:r>
          </a:p>
          <a:p>
            <a:pPr lvl="1"/>
            <a:r>
              <a:rPr lang="cs-CZ" sz="2000" dirty="0"/>
              <a:t>v pedagogické činnosti, </a:t>
            </a:r>
          </a:p>
          <a:p>
            <a:pPr lvl="1"/>
            <a:r>
              <a:rPr lang="cs-CZ" sz="2000" dirty="0"/>
              <a:t>při vytváření kvalifikačních prací, </a:t>
            </a:r>
          </a:p>
          <a:p>
            <a:pPr lvl="1"/>
            <a:r>
              <a:rPr lang="cs-CZ" sz="2000" dirty="0"/>
              <a:t>v tvůrčí činnosti </a:t>
            </a:r>
          </a:p>
          <a:p>
            <a:pPr lvl="1"/>
            <a:r>
              <a:rPr lang="cs-CZ" sz="2000" dirty="0"/>
              <a:t>v</a:t>
            </a:r>
            <a:r>
              <a:rPr lang="cs-CZ" sz="2000"/>
              <a:t> </a:t>
            </a:r>
            <a:r>
              <a:rPr lang="cs-CZ" sz="2000" dirty="0"/>
              <a:t>komerční činnosti </a:t>
            </a:r>
          </a:p>
          <a:p>
            <a:pPr lvl="1"/>
            <a:endParaRPr lang="cs-CZ" sz="2000" dirty="0"/>
          </a:p>
          <a:p>
            <a:pPr marL="0" indent="0">
              <a:buNone/>
            </a:pP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4269658345"/>
      </p:ext>
    </p:ext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82825"/>
            <a:ext cx="9144000" cy="230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/>
              <a:t>Děkuji za pozornost</a:t>
            </a: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2290" name="Obrázek 3">
            <a:extLst>
              <a:ext uri="{FF2B5EF4-FFF2-40B4-BE49-F238E27FC236}">
                <a16:creationId xmlns:a16="http://schemas.microsoft.com/office/drawing/2014/main" id="{D821E6C9-A6C4-FA4F-B59C-4B1B4BCE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7684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</a:p>
        </p:txBody>
      </p:sp>
      <p:sp>
        <p:nvSpPr>
          <p:cNvPr id="12293" name="Obdélník 2">
            <a:extLst>
              <a:ext uri="{FF2B5EF4-FFF2-40B4-BE49-F238E27FC236}">
                <a16:creationId xmlns:a16="http://schemas.microsoft.com/office/drawing/2014/main" id="{73229695-8A7F-9A48-B36C-61F6DD808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739" y="5020470"/>
            <a:ext cx="184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 algn="ctr"/>
            <a:r>
              <a:rPr lang="cs-CZ" altLang="cs-CZ" dirty="0"/>
              <a:t>www.VSTECB.cz</a:t>
            </a:r>
          </a:p>
        </p:txBody>
      </p:sp>
      <p:sp>
        <p:nvSpPr>
          <p:cNvPr id="12294" name="Obdélník 6">
            <a:extLst>
              <a:ext uri="{FF2B5EF4-FFF2-40B4-BE49-F238E27FC236}">
                <a16:creationId xmlns:a16="http://schemas.microsoft.com/office/drawing/2014/main" id="{CA32D294-5702-1A46-8E39-0799E8F81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209" y="4398447"/>
            <a:ext cx="26965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 algn="ctr"/>
            <a:r>
              <a:rPr lang="cs-CZ" altLang="cs-CZ" dirty="0"/>
              <a:t>Krulicky@mail.vstecb.cz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Popis a cíle řešení projektu 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351338"/>
          </a:xfrm>
        </p:spPr>
        <p:txBody>
          <a:bodyPr/>
          <a:lstStyle/>
          <a:p>
            <a:r>
              <a:rPr lang="cs-CZ" sz="2400" dirty="0"/>
              <a:t>Rozvoj znalostí a dovedností studentů na Ústavu znalectví a oceňovaní – práce s nemovitostním trhem v ČR </a:t>
            </a:r>
          </a:p>
          <a:p>
            <a:endParaRPr lang="cs-CZ" altLang="cs-CZ" sz="2400" dirty="0"/>
          </a:p>
          <a:p>
            <a:r>
              <a:rPr lang="cs-CZ" sz="2400" dirty="0"/>
              <a:t>Cílem řešeného interního grantu bylo zlepšit:</a:t>
            </a:r>
          </a:p>
          <a:p>
            <a:pPr lvl="1"/>
            <a:r>
              <a:rPr lang="cs-CZ" sz="2000" dirty="0"/>
              <a:t>zázemí pro výuku předmětů Finance podniku, Oceňování nemovitostí, Oceňování nemovitostí a rozpočtování staveb.</a:t>
            </a:r>
          </a:p>
          <a:p>
            <a:pPr lvl="1"/>
            <a:r>
              <a:rPr lang="cs-CZ" sz="2000" dirty="0"/>
              <a:t>zázemí pro výkon odborných praxí a činností pomocných vědeckých sil na Ústavu.</a:t>
            </a:r>
          </a:p>
          <a:p>
            <a:pPr lvl="1"/>
            <a:r>
              <a:rPr lang="cs-CZ" sz="2000" dirty="0"/>
              <a:t>zázemí z pohledu datové základny pro přípravu seminárních a kvalifikačních prací studentů VŠTE.</a:t>
            </a:r>
          </a:p>
          <a:p>
            <a:endParaRPr lang="cs-CZ" altLang="cs-CZ" sz="24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								</a:t>
            </a:r>
            <a:r>
              <a:rPr lang="cs-CZ" dirty="0" err="1"/>
              <a:t>www.VSTECB.cz</a:t>
            </a:r>
            <a:endParaRPr lang="cs-CZ" dirty="0"/>
          </a:p>
        </p:txBody>
      </p:sp>
    </p:spTree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Soupis pořízených knih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								</a:t>
            </a:r>
            <a:r>
              <a:rPr lang="cs-CZ" dirty="0" err="1"/>
              <a:t>www.VSTECB.cz</a:t>
            </a:r>
            <a:endParaRPr lang="cs-CZ" dirty="0"/>
          </a:p>
        </p:txBody>
      </p:sp>
      <p:graphicFrame>
        <p:nvGraphicFramePr>
          <p:cNvPr id="3" name="Zástupný obsah 2">
            <a:extLst>
              <a:ext uri="{FF2B5EF4-FFF2-40B4-BE49-F238E27FC236}">
                <a16:creationId xmlns:a16="http://schemas.microsoft.com/office/drawing/2014/main" id="{C08AAE22-2D11-4D5A-B7A1-EC62D256EB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56121"/>
              </p:ext>
            </p:extLst>
          </p:nvPr>
        </p:nvGraphicFramePr>
        <p:xfrm>
          <a:off x="876300" y="1723053"/>
          <a:ext cx="7391400" cy="39008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76280">
                  <a:extLst>
                    <a:ext uri="{9D8B030D-6E8A-4147-A177-3AD203B41FA5}">
                      <a16:colId xmlns:a16="http://schemas.microsoft.com/office/drawing/2014/main" val="44202847"/>
                    </a:ext>
                  </a:extLst>
                </a:gridCol>
                <a:gridCol w="2915120">
                  <a:extLst>
                    <a:ext uri="{9D8B030D-6E8A-4147-A177-3AD203B41FA5}">
                      <a16:colId xmlns:a16="http://schemas.microsoft.com/office/drawing/2014/main" val="2160517541"/>
                    </a:ext>
                  </a:extLst>
                </a:gridCol>
              </a:tblGrid>
              <a:tr h="376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Název publikace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Autor</a:t>
                      </a:r>
                      <a:endParaRPr lang="cs-CZ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6441915"/>
                  </a:ext>
                </a:extLst>
              </a:tr>
              <a:tr h="376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Oceňování nemovitostí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Petr Ort </a:t>
                      </a:r>
                      <a:endParaRPr lang="cs-CZ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56090984"/>
                  </a:ext>
                </a:extLst>
              </a:tr>
              <a:tr h="376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Znalectví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Lukáš Křístek</a:t>
                      </a:r>
                      <a:endParaRPr lang="cs-CZ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44579403"/>
                  </a:ext>
                </a:extLst>
              </a:tr>
              <a:tr h="376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Oceňování opcí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Luděk Ambrož</a:t>
                      </a:r>
                      <a:endParaRPr lang="cs-CZ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48287099"/>
                  </a:ext>
                </a:extLst>
              </a:tr>
              <a:tr h="376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Práva k průmyslovému vlastnictví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Roman Horáček; Karel Čada; Petr Hajn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53105140"/>
                  </a:ext>
                </a:extLst>
              </a:tr>
              <a:tr h="376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Oceňování nehmotných aktiv</a:t>
                      </a:r>
                      <a:endParaRPr lang="cs-CZ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Svačina Pavel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67206836"/>
                  </a:ext>
                </a:extLst>
              </a:tr>
              <a:tr h="376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Odhad hodnoty nemovitostí</a:t>
                      </a:r>
                      <a:endParaRPr lang="cs-CZ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Zbyněk Zazvonil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57471085"/>
                  </a:ext>
                </a:extLst>
              </a:tr>
              <a:tr h="376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Oceňování průmyslového vlastnictví - nové přístupy</a:t>
                      </a:r>
                      <a:endParaRPr lang="cs-CZ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Malý Josef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15045503"/>
                  </a:ext>
                </a:extLst>
              </a:tr>
              <a:tr h="376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Hmotný a nehmotný majetek v praxi</a:t>
                      </a:r>
                      <a:endParaRPr lang="cs-CZ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Prudký Pavel, Lošťák Milan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74030171"/>
                  </a:ext>
                </a:extLst>
              </a:tr>
              <a:tr h="376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Hodnota flexibility - reálné opce</a:t>
                      </a:r>
                      <a:endParaRPr lang="cs-CZ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Hana </a:t>
                      </a:r>
                      <a:r>
                        <a:rPr lang="cs-CZ" sz="1600" dirty="0" err="1">
                          <a:effectLst/>
                        </a:rPr>
                        <a:t>Scholleová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02120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126360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Služby 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351338"/>
          </a:xfrm>
        </p:spPr>
        <p:txBody>
          <a:bodyPr/>
          <a:lstStyle/>
          <a:p>
            <a:endParaRPr lang="cs-CZ" sz="2400" dirty="0"/>
          </a:p>
          <a:p>
            <a:r>
              <a:rPr lang="cs-CZ" sz="2400" dirty="0"/>
              <a:t>V rámci řešení projektu došlo k pořízení licence přístupu k databázi </a:t>
            </a:r>
            <a:r>
              <a:rPr lang="cs-CZ" sz="2400" dirty="0" err="1"/>
              <a:t>MoniT</a:t>
            </a:r>
            <a:r>
              <a:rPr lang="cs-CZ" sz="2400" dirty="0"/>
              <a:t> </a:t>
            </a:r>
          </a:p>
          <a:p>
            <a:pPr algn="just"/>
            <a:r>
              <a:rPr lang="cs-CZ" sz="2400" dirty="0"/>
              <a:t>Obsahuje údaje o tržních cenách více než 1.000.000 nemovitostí</a:t>
            </a:r>
          </a:p>
          <a:p>
            <a:pPr algn="just"/>
            <a:r>
              <a:rPr lang="cs-CZ" sz="2400" dirty="0"/>
              <a:t>Vyhledání srovnatelných nemovitostí</a:t>
            </a:r>
          </a:p>
          <a:p>
            <a:endParaRPr 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								</a:t>
            </a:r>
            <a:r>
              <a:rPr lang="cs-CZ" dirty="0" err="1"/>
              <a:t>www.VSTECB.cz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5349857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3D2F09-F9A1-436E-B299-3F3E06E99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656A2C-2F3C-45FC-8B38-490B2D628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 descr="logo_vste-rgb.jpg">
            <a:extLst>
              <a:ext uri="{FF2B5EF4-FFF2-40B4-BE49-F238E27FC236}">
                <a16:creationId xmlns:a16="http://schemas.microsoft.com/office/drawing/2014/main" id="{76B6A569-C38B-495C-A870-F1CEAAA396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865" y="303325"/>
            <a:ext cx="890475" cy="8904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891571C-69E6-4969-BC7A-2F092EBC2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870" y="416741"/>
            <a:ext cx="4747618" cy="632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0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B4C2DC-44EF-48CC-AA55-F345E4C7C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8DD93F-75ED-4941-A023-CB27880D6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 descr="logo_vste-rgb.jpg">
            <a:extLst>
              <a:ext uri="{FF2B5EF4-FFF2-40B4-BE49-F238E27FC236}">
                <a16:creationId xmlns:a16="http://schemas.microsoft.com/office/drawing/2014/main" id="{B9417123-7F72-4D36-9E23-17B4C752CB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865" y="303325"/>
            <a:ext cx="890475" cy="8904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D17A666-90D1-4808-ACC7-05EE88AD0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368" y="483909"/>
            <a:ext cx="5669696" cy="637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5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C41837-8C81-407B-B05E-ED9D8FB4F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DF9366-51E7-4C20-9926-C75A1CD37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 descr="logo_vste-rgb.jpg">
            <a:extLst>
              <a:ext uri="{FF2B5EF4-FFF2-40B4-BE49-F238E27FC236}">
                <a16:creationId xmlns:a16="http://schemas.microsoft.com/office/drawing/2014/main" id="{FCF6DE1E-6765-4C42-9599-5DA7DD5725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865" y="303325"/>
            <a:ext cx="890475" cy="8904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4DFEEC7-7503-4B42-A173-6A8529455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227" y="216426"/>
            <a:ext cx="5387546" cy="642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Shrnutí řešení projektu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4642" y="1760537"/>
            <a:ext cx="8194716" cy="4351338"/>
          </a:xfrm>
        </p:spPr>
        <p:txBody>
          <a:bodyPr/>
          <a:lstStyle/>
          <a:p>
            <a:r>
              <a:rPr lang="cs-CZ" sz="2000" dirty="0"/>
              <a:t>Nákup odborné literatury </a:t>
            </a:r>
          </a:p>
          <a:p>
            <a:r>
              <a:rPr lang="cs-CZ" sz="2000" dirty="0"/>
              <a:t>Pořízení NTB </a:t>
            </a:r>
          </a:p>
          <a:p>
            <a:r>
              <a:rPr lang="cs-CZ" sz="2000" dirty="0"/>
              <a:t>Pořízení licence k SW </a:t>
            </a:r>
            <a:r>
              <a:rPr lang="cs-CZ" sz="2000" dirty="0" err="1"/>
              <a:t>MoniT</a:t>
            </a:r>
            <a:r>
              <a:rPr lang="cs-CZ" sz="2000" dirty="0"/>
              <a:t> </a:t>
            </a:r>
          </a:p>
          <a:p>
            <a:r>
              <a:rPr lang="cs-CZ" sz="2000" dirty="0"/>
              <a:t>Vytvoření doplňkových studijních materiálů </a:t>
            </a:r>
          </a:p>
          <a:p>
            <a:pPr marL="0" indent="0">
              <a:buNone/>
            </a:pPr>
            <a:endParaRPr lang="cs-CZ" sz="23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7								</a:t>
            </a:r>
            <a:r>
              <a:rPr lang="cs-CZ" dirty="0" err="1"/>
              <a:t>www.VSTECB.cz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1728533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Plánovaný a vyčerpaný rozpočet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8								www.VSTECB.cz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8F76C664-9332-4B09-A73A-24E561FAF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932042"/>
              </p:ext>
            </p:extLst>
          </p:nvPr>
        </p:nvGraphicFramePr>
        <p:xfrm>
          <a:off x="674059" y="2311400"/>
          <a:ext cx="7795881" cy="278308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2832936">
                  <a:extLst>
                    <a:ext uri="{9D8B030D-6E8A-4147-A177-3AD203B41FA5}">
                      <a16:colId xmlns:a16="http://schemas.microsoft.com/office/drawing/2014/main" val="3712312679"/>
                    </a:ext>
                  </a:extLst>
                </a:gridCol>
                <a:gridCol w="1654315">
                  <a:extLst>
                    <a:ext uri="{9D8B030D-6E8A-4147-A177-3AD203B41FA5}">
                      <a16:colId xmlns:a16="http://schemas.microsoft.com/office/drawing/2014/main" val="1076137214"/>
                    </a:ext>
                  </a:extLst>
                </a:gridCol>
                <a:gridCol w="1654315">
                  <a:extLst>
                    <a:ext uri="{9D8B030D-6E8A-4147-A177-3AD203B41FA5}">
                      <a16:colId xmlns:a16="http://schemas.microsoft.com/office/drawing/2014/main" val="4092353673"/>
                    </a:ext>
                  </a:extLst>
                </a:gridCol>
                <a:gridCol w="1654315">
                  <a:extLst>
                    <a:ext uri="{9D8B030D-6E8A-4147-A177-3AD203B41FA5}">
                      <a16:colId xmlns:a16="http://schemas.microsoft.com/office/drawing/2014/main" val="633077658"/>
                    </a:ext>
                  </a:extLst>
                </a:gridCol>
              </a:tblGrid>
              <a:tr h="314770"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Kategorie</a:t>
                      </a:r>
                      <a:endParaRPr lang="cs-CZ" sz="16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Žádost</a:t>
                      </a:r>
                      <a:endParaRPr lang="cs-CZ" sz="16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Schváleno</a:t>
                      </a:r>
                      <a:endParaRPr lang="cs-CZ" sz="16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Skutečnost</a:t>
                      </a:r>
                      <a:endParaRPr lang="cs-CZ" sz="16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1439034"/>
                  </a:ext>
                </a:extLst>
              </a:tr>
              <a:tr h="314770">
                <a:tc vMerge="1">
                  <a:txBody>
                    <a:bodyPr/>
                    <a:lstStyle/>
                    <a:p>
                      <a:pPr algn="ctr"/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Částka </a:t>
                      </a:r>
                      <a:r>
                        <a:rPr lang="en-US" sz="16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1600" b="1" kern="12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Kč</a:t>
                      </a:r>
                      <a:r>
                        <a:rPr lang="en-US" sz="16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cs-CZ" sz="16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Částka </a:t>
                      </a:r>
                      <a:r>
                        <a:rPr lang="en-US" sz="16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1600" b="1" kern="12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Kč</a:t>
                      </a:r>
                      <a:r>
                        <a:rPr lang="en-US" sz="16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cs-CZ" sz="16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Částka </a:t>
                      </a:r>
                      <a:r>
                        <a:rPr lang="en-US" sz="16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1600" b="1" kern="12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Kč</a:t>
                      </a:r>
                      <a:r>
                        <a:rPr lang="en-US" sz="16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cs-CZ" sz="16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335378"/>
                  </a:ext>
                </a:extLst>
              </a:tr>
              <a:tr h="89446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Mzdy včetně pohyblivých složek a odvodů SP, ZP a FKSP ze strany zaměstnavatele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20 000,-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7374057"/>
                  </a:ext>
                </a:extLst>
              </a:tr>
              <a:tr h="314770"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Materiální náklady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40 000,-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40 000,-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26 883,45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9518348"/>
                  </a:ext>
                </a:extLst>
              </a:tr>
              <a:tr h="314770"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Externí služby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15 000,-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0037193"/>
                  </a:ext>
                </a:extLst>
              </a:tr>
              <a:tr h="314770"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Cestovní náhrady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5804310"/>
                  </a:ext>
                </a:extLst>
              </a:tr>
              <a:tr h="314770">
                <a:tc>
                  <a:txBody>
                    <a:bodyPr/>
                    <a:lstStyle/>
                    <a:p>
                      <a:pPr algn="ctr"/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</a:rPr>
                        <a:t>Celkem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</a:rPr>
                        <a:t>60 000,-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</a:rPr>
                        <a:t>40 000,-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</a:rPr>
                        <a:t>41 883,45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7123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905714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1373</TotalTime>
  <Words>457</Words>
  <Application>Microsoft Office PowerPoint</Application>
  <PresentationFormat>Předvádění na obrazovce (4:3)</PresentationFormat>
  <Paragraphs>91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Times New Roman</vt:lpstr>
      <vt:lpstr>Trebuchet MS</vt:lpstr>
      <vt:lpstr>Motiv Office</vt:lpstr>
      <vt:lpstr>IGS 2020 Rozvoj znalostí a dovedností studentů na Ústavu znalectví a oceňovaní – práce s nemovitostním trhem v ČR  8310-001/2020  </vt:lpstr>
      <vt:lpstr>Popis a cíle řešení projektu </vt:lpstr>
      <vt:lpstr>Soupis pořízených knih </vt:lpstr>
      <vt:lpstr>Služby </vt:lpstr>
      <vt:lpstr>Prezentace aplikace PowerPoint</vt:lpstr>
      <vt:lpstr>Prezentace aplikace PowerPoint</vt:lpstr>
      <vt:lpstr>Prezentace aplikace PowerPoint</vt:lpstr>
      <vt:lpstr>Shrnutí řešení projektu</vt:lpstr>
      <vt:lpstr>Plánovaný a vyčerpaný rozpočet</vt:lpstr>
      <vt:lpstr>Dosažené výsledky</vt:lpstr>
      <vt:lpstr>Děkuji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</dc:creator>
  <cp:lastModifiedBy>Simona Amara</cp:lastModifiedBy>
  <cp:revision>113</cp:revision>
  <dcterms:created xsi:type="dcterms:W3CDTF">2015-10-09T09:08:26Z</dcterms:created>
  <dcterms:modified xsi:type="dcterms:W3CDTF">2020-10-27T10:04:33Z</dcterms:modified>
</cp:coreProperties>
</file>