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283" r:id="rId3"/>
    <p:sldId id="294" r:id="rId4"/>
    <p:sldId id="298" r:id="rId5"/>
    <p:sldId id="299" r:id="rId6"/>
    <p:sldId id="297" r:id="rId7"/>
    <p:sldId id="306" r:id="rId8"/>
    <p:sldId id="296" r:id="rId9"/>
    <p:sldId id="29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72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07.10.2020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7. 10. 2020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3675"/>
            <a:ext cx="9144000" cy="3002956"/>
          </a:xfrm>
        </p:spPr>
        <p:txBody>
          <a:bodyPr rtlCol="0">
            <a:normAutofit/>
          </a:bodyPr>
          <a:lstStyle/>
          <a:p>
            <a:r>
              <a:rPr lang="cs-CZ" sz="4000" b="1" i="1" dirty="0"/>
              <a:t>Vývoj pokročilých stavebních materiálů se zaměřením na rozvoj experimentální analýzy a propojení se studijním programem </a:t>
            </a:r>
            <a:r>
              <a:rPr lang="cs-CZ" sz="4000" b="1" i="1" dirty="0" smtClean="0"/>
              <a:t>SHM</a:t>
            </a:r>
            <a:endParaRPr lang="cs-CZ" sz="4000" dirty="0"/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911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Ing. Jiří Šál</a:t>
            </a: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				www.VSTECB.cz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Osnova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/>
              <a:t>Úvod</a:t>
            </a:r>
          </a:p>
          <a:p>
            <a:r>
              <a:rPr lang="cs-CZ" altLang="cs-CZ" sz="2400" dirty="0"/>
              <a:t>Metody a metodika</a:t>
            </a:r>
          </a:p>
          <a:p>
            <a:r>
              <a:rPr lang="cs-CZ" altLang="cs-CZ" sz="2400" dirty="0"/>
              <a:t>Plánované a dosažené výsledky</a:t>
            </a:r>
          </a:p>
          <a:p>
            <a:r>
              <a:rPr lang="cs-CZ" altLang="cs-CZ" sz="2400" dirty="0"/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20874"/>
              </p:ext>
            </p:extLst>
          </p:nvPr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Úvod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 smtClean="0"/>
              <a:t>Název </a:t>
            </a:r>
            <a:r>
              <a:rPr lang="cs-CZ" altLang="cs-CZ" sz="2400" b="1" dirty="0"/>
              <a:t>interního </a:t>
            </a:r>
            <a:r>
              <a:rPr lang="cs-CZ" altLang="cs-CZ" sz="2400" b="1" dirty="0" smtClean="0"/>
              <a:t>grantu:</a:t>
            </a:r>
          </a:p>
          <a:p>
            <a:pPr marL="0" indent="0">
              <a:buNone/>
            </a:pPr>
            <a:r>
              <a:rPr lang="cs-CZ" altLang="cs-CZ" sz="2400" dirty="0"/>
              <a:t>Vývoj pokročilých stavebních materiálů se zaměřením na rozvoj experimentální analýzy a propojení se studijním programem </a:t>
            </a:r>
            <a:r>
              <a:rPr lang="cs-CZ" altLang="cs-CZ" sz="2400" dirty="0" smtClean="0"/>
              <a:t>SHM</a:t>
            </a:r>
            <a:endParaRPr lang="cs-CZ" altLang="cs-CZ" sz="2400" dirty="0"/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Katedra</a:t>
            </a:r>
            <a:r>
              <a:rPr lang="cs-CZ" altLang="cs-CZ" sz="2400" b="1" dirty="0"/>
              <a:t>: </a:t>
            </a:r>
            <a:r>
              <a:rPr lang="cs-CZ" altLang="cs-CZ" sz="2400" dirty="0" smtClean="0"/>
              <a:t>			Katedra stavebnictví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Řešitel</a:t>
            </a:r>
            <a:r>
              <a:rPr lang="cs-CZ" altLang="cs-CZ" sz="2400" b="1" dirty="0"/>
              <a:t>: </a:t>
            </a:r>
            <a:r>
              <a:rPr lang="cs-CZ" altLang="cs-CZ" sz="2400" dirty="0"/>
              <a:t>	</a:t>
            </a:r>
            <a:r>
              <a:rPr lang="cs-CZ" altLang="cs-CZ" sz="2400" dirty="0" smtClean="0"/>
              <a:t>		Ing. Jiří </a:t>
            </a:r>
            <a:r>
              <a:rPr lang="cs-CZ" altLang="cs-CZ" sz="2400" dirty="0"/>
              <a:t>Šál,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	Ing</a:t>
            </a:r>
            <a:r>
              <a:rPr lang="cs-CZ" altLang="cs-CZ" sz="2400" dirty="0"/>
              <a:t>. Jaroslav Pokorný, Ph.D.,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	</a:t>
            </a: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126360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Úvod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 smtClean="0"/>
              <a:t>Anotace:</a:t>
            </a:r>
          </a:p>
          <a:p>
            <a:pPr marL="0" indent="0">
              <a:buNone/>
            </a:pPr>
            <a:r>
              <a:rPr lang="cs-CZ" sz="2400" dirty="0"/>
              <a:t>Cílem projektu je zajistit:</a:t>
            </a:r>
            <a:endParaRPr lang="en-US" sz="2400" dirty="0"/>
          </a:p>
          <a:p>
            <a:pPr lvl="0"/>
            <a:r>
              <a:rPr lang="cs-CZ" sz="2400" dirty="0"/>
              <a:t>vyšší kvalitu publikační činnosti akademických pracovníků v oblasti pojiv a maltových směsí </a:t>
            </a:r>
            <a:r>
              <a:rPr lang="cs-CZ" sz="2400" dirty="0" smtClean="0"/>
              <a:t>a betonů</a:t>
            </a:r>
            <a:endParaRPr lang="en-US" sz="2400" dirty="0"/>
          </a:p>
          <a:p>
            <a:pPr lvl="0"/>
            <a:r>
              <a:rPr lang="cs-CZ" sz="2400" dirty="0"/>
              <a:t>snadnější zapojení studentů do výzkumné práce a následné využití výsledků akademiky v oblasti </a:t>
            </a:r>
            <a:r>
              <a:rPr lang="cs-CZ" sz="2400" dirty="0" smtClean="0"/>
              <a:t>publikací</a:t>
            </a:r>
            <a:endParaRPr lang="en-US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39646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Metody a metodika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300" b="1" dirty="0" smtClean="0"/>
              <a:t>Pořizované vybavení</a:t>
            </a:r>
            <a:r>
              <a:rPr lang="cs-CZ" altLang="cs-CZ" sz="2300" b="1" dirty="0" smtClean="0"/>
              <a:t>: </a:t>
            </a:r>
            <a:r>
              <a:rPr lang="cs-CZ" altLang="cs-CZ" sz="2300" dirty="0"/>
              <a:t>Analytické síto ISO </a:t>
            </a:r>
            <a:r>
              <a:rPr lang="cs-CZ" altLang="cs-CZ" sz="2300" dirty="0" smtClean="0"/>
              <a:t>3310/1, 100x40mm</a:t>
            </a:r>
            <a:r>
              <a:rPr lang="cs-CZ" altLang="cs-CZ" sz="2300" dirty="0"/>
              <a:t>	2ks</a:t>
            </a:r>
            <a:endParaRPr lang="cs-CZ" sz="2300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728533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11</a:t>
            </a:r>
            <a:r>
              <a:rPr lang="cs-CZ" dirty="0"/>
              <a:t>								www.VSTECB.cz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8650" y="6111875"/>
            <a:ext cx="819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Žádost byla sestavena dle cenové nabídky konkrétního dodavatele.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5372"/>
              </p:ext>
            </p:extLst>
          </p:nvPr>
        </p:nvGraphicFramePr>
        <p:xfrm>
          <a:off x="206376" y="1485899"/>
          <a:ext cx="8687458" cy="4539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496">
                  <a:extLst>
                    <a:ext uri="{9D8B030D-6E8A-4147-A177-3AD203B41FA5}">
                      <a16:colId xmlns:a16="http://schemas.microsoft.com/office/drawing/2014/main" val="3382029189"/>
                    </a:ext>
                  </a:extLst>
                </a:gridCol>
                <a:gridCol w="1764894">
                  <a:extLst>
                    <a:ext uri="{9D8B030D-6E8A-4147-A177-3AD203B41FA5}">
                      <a16:colId xmlns:a16="http://schemas.microsoft.com/office/drawing/2014/main" val="2891079748"/>
                    </a:ext>
                  </a:extLst>
                </a:gridCol>
                <a:gridCol w="1901908">
                  <a:extLst>
                    <a:ext uri="{9D8B030D-6E8A-4147-A177-3AD203B41FA5}">
                      <a16:colId xmlns:a16="http://schemas.microsoft.com/office/drawing/2014/main" val="905302160"/>
                    </a:ext>
                  </a:extLst>
                </a:gridCol>
                <a:gridCol w="1896160">
                  <a:extLst>
                    <a:ext uri="{9D8B030D-6E8A-4147-A177-3AD203B41FA5}">
                      <a16:colId xmlns:a16="http://schemas.microsoft.com/office/drawing/2014/main" val="3299120420"/>
                    </a:ext>
                  </a:extLst>
                </a:gridCol>
              </a:tblGrid>
              <a:tr h="5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Žádost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Schváleno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Skutečnost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04244"/>
                  </a:ext>
                </a:extLst>
              </a:tr>
              <a:tr h="50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Kategorie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Částka [Kč]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846878"/>
                  </a:ext>
                </a:extLst>
              </a:tr>
              <a:tr h="1559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Mzdy včetně pohyblivých složek a odvodů SP, ZP a FKSP ze strany zaměstnavatele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20.000,-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642307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Materiální náklady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79.112,08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18.292,79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19.523,35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974546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Externí služby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712604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Cestovní náhrady	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216616"/>
                  </a:ext>
                </a:extLst>
              </a:tr>
              <a:tr h="49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Celkem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99.112,08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18.292,79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19.523,35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55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2294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11</a:t>
            </a:r>
            <a:r>
              <a:rPr lang="cs-CZ" dirty="0"/>
              <a:t>							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206375" y="1485900"/>
            <a:ext cx="8798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Nákup dle žádosti:</a:t>
            </a:r>
          </a:p>
          <a:p>
            <a:r>
              <a:rPr lang="cs-CZ" sz="1400" dirty="0" err="1"/>
              <a:t>Cultivated</a:t>
            </a:r>
            <a:r>
              <a:rPr lang="cs-CZ" sz="1400" dirty="0"/>
              <a:t> </a:t>
            </a:r>
            <a:r>
              <a:rPr lang="cs-CZ" sz="1400" dirty="0" err="1"/>
              <a:t>Building</a:t>
            </a:r>
            <a:r>
              <a:rPr lang="cs-CZ" sz="1400" dirty="0"/>
              <a:t> </a:t>
            </a:r>
            <a:r>
              <a:rPr lang="cs-CZ" sz="1400" dirty="0" err="1"/>
              <a:t>Materials</a:t>
            </a:r>
            <a:r>
              <a:rPr lang="cs-CZ" sz="1400" dirty="0"/>
              <a:t> (anglicky)		</a:t>
            </a:r>
            <a:r>
              <a:rPr lang="cs-CZ" sz="1400" dirty="0" err="1"/>
              <a:t>Hebel</a:t>
            </a:r>
            <a:r>
              <a:rPr lang="cs-CZ" sz="1400" dirty="0"/>
              <a:t>, </a:t>
            </a:r>
            <a:r>
              <a:rPr lang="cs-CZ" sz="1400" dirty="0" err="1"/>
              <a:t>Dirk</a:t>
            </a:r>
            <a:r>
              <a:rPr lang="cs-CZ" sz="1400" dirty="0"/>
              <a:t> E.		</a:t>
            </a:r>
            <a:r>
              <a:rPr lang="cs-CZ" sz="1400" dirty="0" smtClean="0"/>
              <a:t>1</a:t>
            </a:r>
            <a:endParaRPr lang="cs-CZ" sz="1400" dirty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20μm 	nerezová 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32μm 	nerezová ocel 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40μm 	nerezová 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50μm 	nerezová 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63μm 	nerezová 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</a:t>
            </a:r>
            <a:r>
              <a:rPr lang="cs-CZ" sz="1400" dirty="0" smtClean="0"/>
              <a:t>125μm 	nerezová </a:t>
            </a:r>
            <a:r>
              <a:rPr lang="cs-CZ" sz="1400" dirty="0"/>
              <a:t>ocel </a:t>
            </a:r>
            <a:r>
              <a:rPr lang="cs-CZ" sz="1400" dirty="0" smtClean="0"/>
              <a:t>		1</a:t>
            </a:r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250μm </a:t>
            </a:r>
            <a:r>
              <a:rPr lang="cs-CZ" sz="1400" dirty="0" smtClean="0"/>
              <a:t>	nerezová ocel		1</a:t>
            </a:r>
            <a:endParaRPr lang="cs-CZ" sz="1400" dirty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</a:t>
            </a:r>
            <a:r>
              <a:rPr lang="cs-CZ" sz="1400" dirty="0" smtClean="0"/>
              <a:t>500μm 	nerezová </a:t>
            </a:r>
            <a:r>
              <a:rPr lang="cs-CZ" sz="1400" dirty="0"/>
              <a:t>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1.00mm </a:t>
            </a:r>
            <a:r>
              <a:rPr lang="cs-CZ" sz="1400" dirty="0" smtClean="0"/>
              <a:t>	nerezová </a:t>
            </a:r>
            <a:r>
              <a:rPr lang="cs-CZ" sz="1400" dirty="0"/>
              <a:t>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2.00mm </a:t>
            </a:r>
            <a:r>
              <a:rPr lang="cs-CZ" sz="1400" dirty="0" smtClean="0"/>
              <a:t>	nerezová </a:t>
            </a:r>
            <a:r>
              <a:rPr lang="cs-CZ" sz="1400" dirty="0"/>
              <a:t>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100x40mm 4.00mm </a:t>
            </a:r>
            <a:r>
              <a:rPr lang="cs-CZ" sz="1400" dirty="0" smtClean="0"/>
              <a:t>	nerezová </a:t>
            </a:r>
            <a:r>
              <a:rPr lang="cs-CZ" sz="1400" dirty="0"/>
              <a:t>ocel		1 </a:t>
            </a:r>
            <a:endParaRPr lang="cs-CZ" sz="1400" dirty="0" smtClean="0"/>
          </a:p>
          <a:p>
            <a:r>
              <a:rPr lang="cs-CZ" sz="1400" dirty="0" smtClean="0"/>
              <a:t>Sběrná </a:t>
            </a:r>
            <a:r>
              <a:rPr lang="cs-CZ" sz="1400" dirty="0"/>
              <a:t>nádoba		</a:t>
            </a:r>
            <a:r>
              <a:rPr lang="cs-CZ" sz="1400" dirty="0" smtClean="0"/>
              <a:t>průměr</a:t>
            </a:r>
            <a:r>
              <a:rPr lang="cs-CZ" sz="1400" dirty="0"/>
              <a:t>	100 mm	nerezová ocel		1 </a:t>
            </a:r>
            <a:endParaRPr lang="cs-CZ" sz="1400" dirty="0" smtClean="0"/>
          </a:p>
          <a:p>
            <a:r>
              <a:rPr lang="cs-CZ" sz="1400" dirty="0" err="1" smtClean="0"/>
              <a:t>Sítovací</a:t>
            </a:r>
            <a:r>
              <a:rPr lang="cs-CZ" sz="1400" dirty="0" smtClean="0"/>
              <a:t> </a:t>
            </a:r>
            <a:r>
              <a:rPr lang="cs-CZ" sz="1400" dirty="0"/>
              <a:t>víko 		</a:t>
            </a:r>
            <a:r>
              <a:rPr lang="cs-CZ" sz="1400" dirty="0" smtClean="0"/>
              <a:t>průměr </a:t>
            </a:r>
            <a:r>
              <a:rPr lang="cs-CZ" sz="1400" dirty="0"/>
              <a:t>100 mm 	nerezová ocel 		1 </a:t>
            </a:r>
            <a:endParaRPr lang="cs-CZ" sz="1400" dirty="0" smtClean="0"/>
          </a:p>
          <a:p>
            <a:r>
              <a:rPr lang="cs-CZ" sz="1400" dirty="0" smtClean="0"/>
              <a:t>O-kroužek </a:t>
            </a:r>
            <a:r>
              <a:rPr lang="cs-CZ" sz="1400" dirty="0"/>
              <a:t>pro síta 		průměr 100 mm				13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 	200x40mm 25μm 	nerezová ocel		1 </a:t>
            </a:r>
            <a:endParaRPr lang="cs-CZ" sz="1400" dirty="0" smtClean="0"/>
          </a:p>
          <a:p>
            <a:r>
              <a:rPr lang="cs-CZ" sz="1400" dirty="0" smtClean="0"/>
              <a:t>Analytické </a:t>
            </a:r>
            <a:r>
              <a:rPr lang="cs-CZ" sz="1400" dirty="0"/>
              <a:t>síto ISO 3310/1	200x40mm 40μm 	nerezová ocel 		</a:t>
            </a:r>
            <a:r>
              <a:rPr lang="cs-CZ" sz="1400" dirty="0" smtClean="0"/>
              <a:t>1</a:t>
            </a:r>
          </a:p>
          <a:p>
            <a:r>
              <a:rPr lang="cs-CZ" sz="1400" dirty="0" smtClean="0"/>
              <a:t>O-kroužek </a:t>
            </a:r>
            <a:r>
              <a:rPr lang="cs-CZ" sz="1400" dirty="0"/>
              <a:t>pro síta 		průměr 200 mm				</a:t>
            </a:r>
            <a:r>
              <a:rPr lang="cs-CZ" sz="1400" dirty="0" smtClean="0"/>
              <a:t>2</a:t>
            </a:r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Skutečný </a:t>
            </a:r>
            <a:r>
              <a:rPr lang="cs-CZ" sz="1400" dirty="0"/>
              <a:t>nákup:</a:t>
            </a:r>
          </a:p>
          <a:p>
            <a:r>
              <a:rPr lang="cs-CZ" sz="1400" dirty="0"/>
              <a:t>Analytické síto ISO 3310/1 	100x40mm	</a:t>
            </a:r>
            <a:r>
              <a:rPr lang="cs-CZ" sz="1400" dirty="0" smtClean="0"/>
              <a:t>				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5090571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</a:t>
            </a:r>
            <a:r>
              <a:rPr lang="cs-CZ" altLang="cs-CZ" sz="3600" b="1" dirty="0" smtClean="0">
                <a:solidFill>
                  <a:srgbClr val="98141B"/>
                </a:solidFill>
              </a:rPr>
              <a:t>osažené </a:t>
            </a:r>
            <a:r>
              <a:rPr lang="cs-CZ" altLang="cs-CZ" sz="3600" b="1" dirty="0">
                <a:solidFill>
                  <a:srgbClr val="98141B"/>
                </a:solidFill>
              </a:rPr>
              <a:t>výsledky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10</a:t>
            </a:r>
            <a:r>
              <a:rPr lang="cs-CZ" dirty="0"/>
              <a:t>								www.VSTECB.cz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06375" y="1235075"/>
            <a:ext cx="86502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cement-</a:t>
            </a:r>
            <a:r>
              <a:rPr lang="cs-CZ" sz="1600" dirty="0" err="1"/>
              <a:t>based</a:t>
            </a:r>
            <a:r>
              <a:rPr lang="cs-CZ" sz="1600" dirty="0"/>
              <a:t> </a:t>
            </a:r>
            <a:r>
              <a:rPr lang="cs-CZ" sz="1600" dirty="0" err="1"/>
              <a:t>composites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carbon</a:t>
            </a:r>
            <a:r>
              <a:rPr lang="cs-CZ" sz="1600" dirty="0"/>
              <a:t> </a:t>
            </a:r>
            <a:r>
              <a:rPr lang="cs-CZ" sz="1600" dirty="0" err="1"/>
              <a:t>mineral</a:t>
            </a:r>
            <a:r>
              <a:rPr lang="cs-CZ" sz="1600" dirty="0"/>
              <a:t> </a:t>
            </a:r>
            <a:r>
              <a:rPr lang="cs-CZ" sz="1600" dirty="0" err="1"/>
              <a:t>admixture</a:t>
            </a:r>
            <a:r>
              <a:rPr lang="cs-CZ" sz="1600" dirty="0"/>
              <a:t>(Pavel </a:t>
            </a:r>
            <a:r>
              <a:rPr lang="cs-CZ" sz="1600" dirty="0" err="1"/>
              <a:t>Kovacs</a:t>
            </a:r>
            <a:r>
              <a:rPr lang="cs-CZ" sz="1600" dirty="0"/>
              <a:t>, 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The</a:t>
            </a:r>
            <a:r>
              <a:rPr lang="cs-CZ" sz="1600" dirty="0"/>
              <a:t> 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biochar</a:t>
            </a:r>
            <a:r>
              <a:rPr lang="cs-CZ" sz="1600" dirty="0"/>
              <a:t> </a:t>
            </a:r>
            <a:r>
              <a:rPr lang="cs-CZ" sz="1600" dirty="0" err="1"/>
              <a:t>addition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strength</a:t>
            </a:r>
            <a:r>
              <a:rPr lang="cs-CZ" sz="1600" dirty="0"/>
              <a:t> and </a:t>
            </a:r>
            <a:r>
              <a:rPr lang="cs-CZ" sz="1600" dirty="0" err="1"/>
              <a:t>microstructural</a:t>
            </a:r>
            <a:r>
              <a:rPr lang="cs-CZ" sz="1600" dirty="0"/>
              <a:t> </a:t>
            </a:r>
            <a:r>
              <a:rPr lang="cs-CZ" sz="1600" dirty="0" err="1"/>
              <a:t>characteristics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cement </a:t>
            </a:r>
            <a:r>
              <a:rPr lang="cs-CZ" sz="1600" dirty="0" err="1"/>
              <a:t>pastes</a:t>
            </a:r>
            <a:r>
              <a:rPr lang="cs-CZ" sz="1600" dirty="0"/>
              <a:t>(Pavel </a:t>
            </a:r>
            <a:r>
              <a:rPr lang="cs-CZ" sz="1600" dirty="0" err="1"/>
              <a:t>Kovacs</a:t>
            </a:r>
            <a:r>
              <a:rPr lang="cs-CZ" sz="1600" dirty="0"/>
              <a:t>, Jaroslav Pokorný, Jiří Šál, Radek Ševčík,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THE EFFECT OF COAL ADDITIVE TYPE ON PROPERTIES OF CEMENT PASTES(Jaroslav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Reclaimed</a:t>
            </a:r>
            <a:r>
              <a:rPr lang="cs-CZ" sz="1600" dirty="0"/>
              <a:t> </a:t>
            </a:r>
            <a:r>
              <a:rPr lang="cs-CZ" sz="1600" dirty="0" err="1"/>
              <a:t>Asphalt</a:t>
            </a:r>
            <a:r>
              <a:rPr lang="cs-CZ" sz="1600" dirty="0"/>
              <a:t> </a:t>
            </a:r>
            <a:r>
              <a:rPr lang="cs-CZ" sz="1600" dirty="0" err="1"/>
              <a:t>Pavement</a:t>
            </a:r>
            <a:r>
              <a:rPr lang="cs-CZ" sz="1600" dirty="0"/>
              <a:t> </a:t>
            </a:r>
            <a:r>
              <a:rPr lang="cs-CZ" sz="1600" dirty="0" err="1"/>
              <a:t>enriched</a:t>
            </a:r>
            <a:r>
              <a:rPr lang="cs-CZ" sz="1600" dirty="0"/>
              <a:t> </a:t>
            </a:r>
            <a:r>
              <a:rPr lang="cs-CZ" sz="1600" dirty="0" err="1"/>
              <a:t>Concrete</a:t>
            </a:r>
            <a:r>
              <a:rPr lang="cs-CZ" sz="1600" dirty="0"/>
              <a:t>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Recycled</a:t>
            </a:r>
            <a:r>
              <a:rPr lang="cs-CZ" sz="1600" dirty="0"/>
              <a:t> </a:t>
            </a:r>
            <a:r>
              <a:rPr lang="cs-CZ" sz="1600" dirty="0" err="1"/>
              <a:t>Lightweight</a:t>
            </a:r>
            <a:r>
              <a:rPr lang="cs-CZ" sz="1600" dirty="0"/>
              <a:t> </a:t>
            </a:r>
            <a:r>
              <a:rPr lang="cs-CZ" sz="1600" dirty="0" err="1"/>
              <a:t>Blend</a:t>
            </a:r>
            <a:r>
              <a:rPr lang="cs-CZ" sz="1600" dirty="0"/>
              <a:t> on </a:t>
            </a: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Fine-</a:t>
            </a:r>
            <a:r>
              <a:rPr lang="cs-CZ" sz="1600" dirty="0" err="1"/>
              <a:t>grained</a:t>
            </a:r>
            <a:r>
              <a:rPr lang="cs-CZ" sz="1600" dirty="0"/>
              <a:t> </a:t>
            </a:r>
            <a:r>
              <a:rPr lang="cs-CZ" sz="1600" dirty="0" err="1"/>
              <a:t>Concretes</a:t>
            </a:r>
            <a:r>
              <a:rPr lang="cs-CZ" sz="1600" dirty="0"/>
              <a:t> 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Waste</a:t>
            </a:r>
            <a:r>
              <a:rPr lang="cs-CZ" sz="1600" dirty="0"/>
              <a:t> </a:t>
            </a:r>
            <a:r>
              <a:rPr lang="cs-CZ" sz="1600" dirty="0" err="1"/>
              <a:t>tires</a:t>
            </a:r>
            <a:r>
              <a:rPr lang="cs-CZ" sz="1600" dirty="0"/>
              <a:t> and </a:t>
            </a:r>
            <a:r>
              <a:rPr lang="cs-CZ" sz="1600" dirty="0" err="1"/>
              <a:t>their</a:t>
            </a:r>
            <a:r>
              <a:rPr lang="cs-CZ" sz="1600" dirty="0"/>
              <a:t> </a:t>
            </a:r>
            <a:r>
              <a:rPr lang="cs-CZ" sz="1600" dirty="0" err="1"/>
              <a:t>material</a:t>
            </a:r>
            <a:r>
              <a:rPr lang="cs-CZ" sz="1600" dirty="0"/>
              <a:t> recycling(Jaroslav Pokorný, Jiří Šál, Radek Ševčík), akceptován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Mixed</a:t>
            </a:r>
            <a:r>
              <a:rPr lang="cs-CZ" sz="1600" dirty="0"/>
              <a:t> </a:t>
            </a:r>
            <a:r>
              <a:rPr lang="cs-CZ" sz="1600" dirty="0" err="1"/>
              <a:t>low-density</a:t>
            </a:r>
            <a:r>
              <a:rPr lang="cs-CZ" sz="1600" dirty="0"/>
              <a:t> </a:t>
            </a:r>
            <a:r>
              <a:rPr lang="cs-CZ" sz="1600" dirty="0" err="1"/>
              <a:t>demolition</a:t>
            </a:r>
            <a:r>
              <a:rPr lang="cs-CZ" sz="1600" dirty="0"/>
              <a:t> </a:t>
            </a:r>
            <a:r>
              <a:rPr lang="cs-CZ" sz="1600" dirty="0" err="1"/>
              <a:t>waste</a:t>
            </a:r>
            <a:r>
              <a:rPr lang="cs-CZ" sz="1600" dirty="0"/>
              <a:t> in </a:t>
            </a:r>
            <a:r>
              <a:rPr lang="cs-CZ" sz="1600" dirty="0" err="1"/>
              <a:t>production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lightweight</a:t>
            </a:r>
            <a:r>
              <a:rPr lang="cs-CZ" sz="1600" dirty="0"/>
              <a:t> cement-</a:t>
            </a:r>
            <a:r>
              <a:rPr lang="cs-CZ" sz="1600" dirty="0" err="1"/>
              <a:t>based</a:t>
            </a:r>
            <a:r>
              <a:rPr lang="cs-CZ" sz="1600" dirty="0"/>
              <a:t> </a:t>
            </a:r>
            <a:r>
              <a:rPr lang="cs-CZ" sz="1600" dirty="0" err="1"/>
              <a:t>composites</a:t>
            </a:r>
            <a:r>
              <a:rPr lang="cs-CZ" sz="1600" dirty="0"/>
              <a:t>(Jaroslav Pokorný, Jiří Šál, Radek Ševčík), připraven fulltext.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Influence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Superabsorbent</a:t>
            </a:r>
            <a:r>
              <a:rPr lang="cs-CZ" sz="1600" dirty="0"/>
              <a:t> </a:t>
            </a:r>
            <a:r>
              <a:rPr lang="cs-CZ" sz="1600" dirty="0" err="1"/>
              <a:t>Polymers</a:t>
            </a:r>
            <a:r>
              <a:rPr lang="cs-CZ" sz="1600" dirty="0"/>
              <a:t> on </a:t>
            </a:r>
            <a:r>
              <a:rPr lang="cs-CZ" sz="1600" dirty="0" err="1"/>
              <a:t>Moisture</a:t>
            </a:r>
            <a:r>
              <a:rPr lang="cs-CZ" sz="1600" dirty="0"/>
              <a:t> </a:t>
            </a:r>
            <a:r>
              <a:rPr lang="cs-CZ" sz="1600" dirty="0" err="1"/>
              <a:t>Control</a:t>
            </a:r>
            <a:r>
              <a:rPr lang="cs-CZ" sz="1600" dirty="0"/>
              <a:t> in </a:t>
            </a:r>
            <a:r>
              <a:rPr lang="cs-CZ" sz="1600" dirty="0" err="1"/>
              <a:t>Building</a:t>
            </a:r>
            <a:r>
              <a:rPr lang="cs-CZ" sz="1600" dirty="0"/>
              <a:t> </a:t>
            </a:r>
            <a:r>
              <a:rPr lang="cs-CZ" sz="1600" dirty="0" err="1"/>
              <a:t>Interiors</a:t>
            </a:r>
            <a:r>
              <a:rPr lang="cs-CZ" sz="1600" dirty="0"/>
              <a:t> (Jan Fořt, Jan Kočí, Jaroslav Pokorný, Robert Černý).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Efficiency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Novel </a:t>
            </a:r>
            <a:r>
              <a:rPr lang="cs-CZ" sz="1600" dirty="0" err="1"/>
              <a:t>Interior</a:t>
            </a:r>
            <a:r>
              <a:rPr lang="cs-CZ" sz="1600" dirty="0"/>
              <a:t> </a:t>
            </a:r>
            <a:r>
              <a:rPr lang="cs-CZ" sz="1600" dirty="0" err="1"/>
              <a:t>Surface</a:t>
            </a:r>
            <a:r>
              <a:rPr lang="cs-CZ" sz="1600" dirty="0"/>
              <a:t> </a:t>
            </a:r>
            <a:r>
              <a:rPr lang="cs-CZ" sz="1600" dirty="0" err="1"/>
              <a:t>Layer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Improved</a:t>
            </a:r>
            <a:r>
              <a:rPr lang="cs-CZ" sz="1600" dirty="0"/>
              <a:t> </a:t>
            </a:r>
            <a:r>
              <a:rPr lang="cs-CZ" sz="1600" dirty="0" err="1"/>
              <a:t>Thermal</a:t>
            </a:r>
            <a:r>
              <a:rPr lang="cs-CZ" sz="1600" dirty="0"/>
              <a:t> </a:t>
            </a:r>
            <a:r>
              <a:rPr lang="cs-CZ" sz="1600" dirty="0" err="1"/>
              <a:t>Characteristics</a:t>
            </a:r>
            <a:r>
              <a:rPr lang="cs-CZ" sz="1600" dirty="0"/>
              <a:t> and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Effect</a:t>
            </a:r>
            <a:r>
              <a:rPr lang="cs-CZ" sz="1600" dirty="0"/>
              <a:t> on </a:t>
            </a:r>
            <a:r>
              <a:rPr lang="cs-CZ" sz="1600" dirty="0" err="1"/>
              <a:t>Hygrothermal</a:t>
            </a:r>
            <a:r>
              <a:rPr lang="cs-CZ" sz="1600" dirty="0"/>
              <a:t> Performance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Contemporary</a:t>
            </a:r>
            <a:r>
              <a:rPr lang="cs-CZ" sz="1600" dirty="0"/>
              <a:t> </a:t>
            </a:r>
            <a:r>
              <a:rPr lang="cs-CZ" sz="1600" dirty="0" err="1"/>
              <a:t>Building</a:t>
            </a:r>
            <a:r>
              <a:rPr lang="cs-CZ" sz="1600" dirty="0"/>
              <a:t> </a:t>
            </a:r>
            <a:r>
              <a:rPr lang="cs-CZ" sz="1600" dirty="0" err="1"/>
              <a:t>Envelopes</a:t>
            </a:r>
            <a:r>
              <a:rPr lang="cs-CZ" sz="1600" dirty="0"/>
              <a:t> (Jan Fořt, Jiří Šál, Jan Kočí, Robert Černý</a:t>
            </a:r>
            <a:r>
              <a:rPr lang="cs-CZ" sz="1600" dirty="0" smtClean="0"/>
              <a:t>).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Výuka předmětů MIN a </a:t>
            </a:r>
            <a:r>
              <a:rPr lang="cs-CZ" sz="1600" dirty="0" smtClean="0"/>
              <a:t>SHM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69658345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224" y="4398447"/>
            <a:ext cx="2151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sal@</a:t>
            </a:r>
            <a:r>
              <a:rPr lang="cs-CZ" altLang="cs-CZ" dirty="0" smtClean="0"/>
              <a:t>mail.vstecb.cz</a:t>
            </a: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392</Words>
  <Application>Microsoft Office PowerPoint</Application>
  <PresentationFormat>Předvádění na obrazovce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Motiv Office</vt:lpstr>
      <vt:lpstr>Vývoj pokročilých stavebních materiálů se zaměřením na rozvoj experimentální analýzy a propojení se studijním programem SHM</vt:lpstr>
      <vt:lpstr>Osnova</vt:lpstr>
      <vt:lpstr>Úvod</vt:lpstr>
      <vt:lpstr>Úvod</vt:lpstr>
      <vt:lpstr>Metody a metodika</vt:lpstr>
      <vt:lpstr>Plánovaný a vyčerpaný rozpočet</vt:lpstr>
      <vt:lpstr>Plánovaný a vyčerpaný rozpočet</vt:lpstr>
      <vt:lpstr>Dosažené výsledky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Šál Jiří</cp:lastModifiedBy>
  <cp:revision>100</cp:revision>
  <dcterms:created xsi:type="dcterms:W3CDTF">2015-10-09T09:08:26Z</dcterms:created>
  <dcterms:modified xsi:type="dcterms:W3CDTF">2020-10-07T08:16:25Z</dcterms:modified>
</cp:coreProperties>
</file>