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1"/>
  </p:notesMasterIdLst>
  <p:sldIdLst>
    <p:sldId id="256" r:id="rId2"/>
    <p:sldId id="283" r:id="rId3"/>
    <p:sldId id="294" r:id="rId4"/>
    <p:sldId id="298" r:id="rId5"/>
    <p:sldId id="299" r:id="rId6"/>
    <p:sldId id="297" r:id="rId7"/>
    <p:sldId id="306" r:id="rId8"/>
    <p:sldId id="296" r:id="rId9"/>
    <p:sldId id="293" r:id="rId1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7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07.10.2020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8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73675"/>
            <a:ext cx="9144000" cy="3002956"/>
          </a:xfrm>
        </p:spPr>
        <p:txBody>
          <a:bodyPr rtlCol="0">
            <a:normAutofit/>
          </a:bodyPr>
          <a:lstStyle/>
          <a:p>
            <a:r>
              <a:rPr lang="cs-CZ" sz="4000" b="1" i="1" dirty="0"/>
              <a:t>Vývoj pokročilých stavebních materiálů se zaměřením na rozvoj experimentální analýzy a propojení se studijním programem MIN</a:t>
            </a:r>
            <a:endParaRPr lang="cs-CZ" sz="4000" dirty="0"/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8911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Ing. Jiří Šál</a:t>
            </a:r>
            <a:r>
              <a:rPr lang="cs-CZ" dirty="0">
                <a:solidFill>
                  <a:srgbClr val="C00000"/>
                </a:solidFill>
              </a:rPr>
              <a:t>	</a:t>
            </a:r>
            <a:r>
              <a:rPr lang="cs-CZ" dirty="0"/>
              <a:t>						www.VSTECB.cz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Osnova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altLang="cs-CZ" sz="2400" dirty="0"/>
              <a:t>Úvod</a:t>
            </a:r>
          </a:p>
          <a:p>
            <a:r>
              <a:rPr lang="cs-CZ" altLang="cs-CZ" sz="2400" dirty="0"/>
              <a:t>Metody a metodika</a:t>
            </a:r>
          </a:p>
          <a:p>
            <a:r>
              <a:rPr lang="cs-CZ" altLang="cs-CZ" sz="2400" dirty="0"/>
              <a:t>Plánované a dosažené výsledky</a:t>
            </a:r>
          </a:p>
          <a:p>
            <a:r>
              <a:rPr lang="cs-CZ" altLang="cs-CZ" sz="2400" dirty="0"/>
              <a:t>Plánovaný a vyčerpaný rozpočet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FEE2A19-85CC-1E47-9A7E-8FFF112AF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920874"/>
              </p:ext>
            </p:extLst>
          </p:nvPr>
        </p:nvGraphicFramePr>
        <p:xfrm>
          <a:off x="1222375" y="3479800"/>
          <a:ext cx="6699250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Úvod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b="1" dirty="0" smtClean="0"/>
              <a:t>Název </a:t>
            </a:r>
            <a:r>
              <a:rPr lang="cs-CZ" altLang="cs-CZ" sz="2400" b="1" dirty="0"/>
              <a:t>interního </a:t>
            </a:r>
            <a:r>
              <a:rPr lang="cs-CZ" altLang="cs-CZ" sz="2400" b="1" dirty="0" smtClean="0"/>
              <a:t>grantu:</a:t>
            </a:r>
          </a:p>
          <a:p>
            <a:pPr marL="0" indent="0">
              <a:buNone/>
            </a:pPr>
            <a:r>
              <a:rPr lang="cs-CZ" altLang="cs-CZ" sz="2400" dirty="0"/>
              <a:t>Vývoj pokročilých stavebních materiálů se zaměřením na rozvoj experimentální analýzy a propojení se studijním programem MIN</a:t>
            </a:r>
            <a:endParaRPr lang="cs-CZ" altLang="cs-CZ" sz="2400" dirty="0"/>
          </a:p>
          <a:p>
            <a:endParaRPr lang="cs-CZ" altLang="cs-CZ" sz="2400" dirty="0"/>
          </a:p>
          <a:p>
            <a:pPr marL="0" indent="0">
              <a:buNone/>
            </a:pPr>
            <a:r>
              <a:rPr lang="cs-CZ" altLang="cs-CZ" sz="2400" b="1" dirty="0" smtClean="0"/>
              <a:t>Katedra</a:t>
            </a:r>
            <a:r>
              <a:rPr lang="cs-CZ" altLang="cs-CZ" sz="2400" b="1" dirty="0"/>
              <a:t>: </a:t>
            </a:r>
            <a:r>
              <a:rPr lang="cs-CZ" altLang="cs-CZ" sz="2400" dirty="0" smtClean="0"/>
              <a:t>			Katedra stavebnictví</a:t>
            </a:r>
            <a:endParaRPr lang="cs-CZ" altLang="cs-CZ" sz="2400" dirty="0"/>
          </a:p>
          <a:p>
            <a:pPr marL="0" indent="0">
              <a:buNone/>
            </a:pPr>
            <a:r>
              <a:rPr lang="cs-CZ" altLang="cs-CZ" sz="2400" b="1" dirty="0" smtClean="0"/>
              <a:t>Řešitel</a:t>
            </a:r>
            <a:r>
              <a:rPr lang="cs-CZ" altLang="cs-CZ" sz="2400" b="1" dirty="0"/>
              <a:t>: </a:t>
            </a:r>
            <a:r>
              <a:rPr lang="cs-CZ" altLang="cs-CZ" sz="2400" dirty="0"/>
              <a:t>	</a:t>
            </a:r>
            <a:r>
              <a:rPr lang="cs-CZ" altLang="cs-CZ" sz="2400" dirty="0" smtClean="0"/>
              <a:t>		Ing. Jiří </a:t>
            </a:r>
            <a:r>
              <a:rPr lang="cs-CZ" altLang="cs-CZ" sz="2400" dirty="0"/>
              <a:t>Šál, 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/>
              <a:t>	</a:t>
            </a:r>
            <a:r>
              <a:rPr lang="cs-CZ" altLang="cs-CZ" sz="2400" dirty="0" smtClean="0"/>
              <a:t>			Ing</a:t>
            </a:r>
            <a:r>
              <a:rPr lang="cs-CZ" altLang="cs-CZ" sz="2400" dirty="0"/>
              <a:t>. Jaroslav Pokorný, Ph.D., 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				Ing</a:t>
            </a:r>
            <a:r>
              <a:rPr lang="cs-CZ" altLang="cs-CZ" sz="2400" dirty="0"/>
              <a:t>. Pavel Kovács</a:t>
            </a:r>
            <a:endParaRPr lang="cs-CZ" altLang="cs-CZ" sz="2400" dirty="0" smtClean="0"/>
          </a:p>
          <a:p>
            <a:pPr marL="0" indent="0">
              <a:buNone/>
            </a:pPr>
            <a:endParaRPr lang="cs-CZ" alt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126360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Úvod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b="1" dirty="0" smtClean="0"/>
              <a:t>Anotace:</a:t>
            </a:r>
          </a:p>
          <a:p>
            <a:pPr marL="0" indent="0">
              <a:buNone/>
            </a:pPr>
            <a:r>
              <a:rPr lang="cs-CZ" sz="2400" dirty="0"/>
              <a:t>Cílem projektu je zajistit:</a:t>
            </a:r>
            <a:endParaRPr lang="en-US" sz="2400" dirty="0"/>
          </a:p>
          <a:p>
            <a:pPr lvl="0"/>
            <a:r>
              <a:rPr lang="cs-CZ" sz="2400" dirty="0"/>
              <a:t>vyšší kvalitu publikační činnosti akademických pracovníků v oblasti pojiv a maltových směsí </a:t>
            </a:r>
            <a:r>
              <a:rPr lang="cs-CZ" sz="2400" dirty="0" smtClean="0"/>
              <a:t>a betonů</a:t>
            </a:r>
            <a:endParaRPr lang="en-US" sz="2400" dirty="0"/>
          </a:p>
          <a:p>
            <a:pPr lvl="0"/>
            <a:r>
              <a:rPr lang="cs-CZ" sz="2400" dirty="0"/>
              <a:t>snadnější zapojení studentů do výzkumné práce a následné využití výsledků akademiky v oblasti </a:t>
            </a:r>
            <a:r>
              <a:rPr lang="cs-CZ" sz="2400" dirty="0" smtClean="0"/>
              <a:t>publikací</a:t>
            </a:r>
            <a:endParaRPr lang="en-US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396468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a metodika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300" b="1" dirty="0" smtClean="0"/>
              <a:t>Pořizované vybavení</a:t>
            </a:r>
            <a:r>
              <a:rPr lang="cs-CZ" altLang="cs-CZ" sz="2300" b="1" dirty="0"/>
              <a:t>: </a:t>
            </a:r>
            <a:r>
              <a:rPr lang="cs-CZ" altLang="cs-CZ" sz="2300" dirty="0" smtClean="0"/>
              <a:t>ocelová </a:t>
            </a:r>
            <a:r>
              <a:rPr lang="cs-CZ" altLang="cs-CZ" sz="2300" dirty="0" err="1"/>
              <a:t>trojforma</a:t>
            </a:r>
            <a:r>
              <a:rPr lang="cs-CZ" altLang="cs-CZ" sz="2300" dirty="0"/>
              <a:t> na </a:t>
            </a:r>
            <a:r>
              <a:rPr lang="cs-CZ" altLang="cs-CZ" sz="2300" dirty="0" err="1"/>
              <a:t>trámečky</a:t>
            </a:r>
            <a:r>
              <a:rPr lang="cs-CZ" altLang="cs-CZ" sz="2300" dirty="0"/>
              <a:t> 40 x 40 x 160 mm, rozebíratelná, 5ks </a:t>
            </a:r>
            <a:endParaRPr lang="cs-CZ" sz="2300" dirty="0" smtClean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728533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Plánovaný a vyčerpaný rozpočet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11</a:t>
            </a:r>
            <a:r>
              <a:rPr lang="cs-CZ" dirty="0"/>
              <a:t>								www.VSTECB.cz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8650" y="6111875"/>
            <a:ext cx="819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Žádost byla sestavena dle cenové nabídky konkrétního dodavatele.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20464"/>
              </p:ext>
            </p:extLst>
          </p:nvPr>
        </p:nvGraphicFramePr>
        <p:xfrm>
          <a:off x="206376" y="1595887"/>
          <a:ext cx="8616949" cy="4321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9137">
                  <a:extLst>
                    <a:ext uri="{9D8B030D-6E8A-4147-A177-3AD203B41FA5}">
                      <a16:colId xmlns:a16="http://schemas.microsoft.com/office/drawing/2014/main" val="997865344"/>
                    </a:ext>
                  </a:extLst>
                </a:gridCol>
                <a:gridCol w="1750570">
                  <a:extLst>
                    <a:ext uri="{9D8B030D-6E8A-4147-A177-3AD203B41FA5}">
                      <a16:colId xmlns:a16="http://schemas.microsoft.com/office/drawing/2014/main" val="2364186659"/>
                    </a:ext>
                  </a:extLst>
                </a:gridCol>
                <a:gridCol w="1886472">
                  <a:extLst>
                    <a:ext uri="{9D8B030D-6E8A-4147-A177-3AD203B41FA5}">
                      <a16:colId xmlns:a16="http://schemas.microsoft.com/office/drawing/2014/main" val="1655397923"/>
                    </a:ext>
                  </a:extLst>
                </a:gridCol>
                <a:gridCol w="1880770">
                  <a:extLst>
                    <a:ext uri="{9D8B030D-6E8A-4147-A177-3AD203B41FA5}">
                      <a16:colId xmlns:a16="http://schemas.microsoft.com/office/drawing/2014/main" val="83580448"/>
                    </a:ext>
                  </a:extLst>
                </a:gridCol>
              </a:tblGrid>
              <a:tr h="47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Žádost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Schváleno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Skutečnost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887232"/>
                  </a:ext>
                </a:extLst>
              </a:tr>
              <a:tr h="47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Kategorie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Částka [Kč]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Částka [Kč]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Částka [Kč]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8435514"/>
                  </a:ext>
                </a:extLst>
              </a:tr>
              <a:tr h="1484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Mzdy včetně pohyblivých složek a odvodů SP, ZP a FKSP ze strany zaměstnavatele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21.000,-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089359"/>
                  </a:ext>
                </a:extLst>
              </a:tr>
              <a:tr h="46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Materiální náklady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74.532,-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17.233,75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17.545,-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696925"/>
                  </a:ext>
                </a:extLst>
              </a:tr>
              <a:tr h="46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Externí služby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3945041"/>
                  </a:ext>
                </a:extLst>
              </a:tr>
              <a:tr h="46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Cestovní náhrady	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7560132"/>
                  </a:ext>
                </a:extLst>
              </a:tr>
              <a:tr h="46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Celkem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91.532,-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17.233,75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17.545,-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75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722940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Plánovaný a vyčerpaný rozpočet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11</a:t>
            </a:r>
            <a:r>
              <a:rPr lang="cs-CZ" dirty="0"/>
              <a:t>								www.VSTECB.cz</a:t>
            </a:r>
          </a:p>
        </p:txBody>
      </p:sp>
      <p:sp>
        <p:nvSpPr>
          <p:cNvPr id="2" name="Obdélník 1"/>
          <p:cNvSpPr/>
          <p:nvPr/>
        </p:nvSpPr>
        <p:spPr>
          <a:xfrm>
            <a:off x="206375" y="1485900"/>
            <a:ext cx="8798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Nákup dle žádosti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and By-</a:t>
            </a:r>
            <a:r>
              <a:rPr lang="cs-CZ" dirty="0" err="1"/>
              <a:t>Products</a:t>
            </a:r>
            <a:r>
              <a:rPr lang="cs-CZ" dirty="0"/>
              <a:t> in </a:t>
            </a:r>
            <a:r>
              <a:rPr lang="cs-CZ" dirty="0" err="1"/>
              <a:t>Concrete</a:t>
            </a:r>
            <a:r>
              <a:rPr lang="cs-CZ" dirty="0"/>
              <a:t> - Rafat </a:t>
            </a:r>
            <a:r>
              <a:rPr lang="cs-CZ" dirty="0" err="1"/>
              <a:t>Siddique</a:t>
            </a:r>
            <a:r>
              <a:rPr lang="cs-CZ" dirty="0"/>
              <a:t>	</a:t>
            </a:r>
            <a:r>
              <a:rPr lang="cs-CZ" dirty="0" smtClean="0"/>
              <a:t>	1ks </a:t>
            </a:r>
          </a:p>
          <a:p>
            <a:r>
              <a:rPr lang="cs-CZ" dirty="0" smtClean="0"/>
              <a:t>E133 </a:t>
            </a:r>
            <a:r>
              <a:rPr lang="cs-CZ" dirty="0"/>
              <a:t>ocelová forma na krychle o straně 70,7 mm, rozebíratelná	</a:t>
            </a:r>
            <a:r>
              <a:rPr lang="cs-CZ" dirty="0" smtClean="0"/>
              <a:t>10ks</a:t>
            </a:r>
          </a:p>
          <a:p>
            <a:r>
              <a:rPr lang="cs-CZ" dirty="0" smtClean="0"/>
              <a:t>E105 </a:t>
            </a:r>
            <a:r>
              <a:rPr lang="cs-CZ" dirty="0"/>
              <a:t>ocelová </a:t>
            </a:r>
            <a:r>
              <a:rPr lang="cs-CZ" dirty="0" err="1"/>
              <a:t>trojforma</a:t>
            </a:r>
            <a:r>
              <a:rPr lang="cs-CZ" dirty="0"/>
              <a:t> na </a:t>
            </a:r>
            <a:r>
              <a:rPr lang="cs-CZ" dirty="0" err="1"/>
              <a:t>trámečky</a:t>
            </a:r>
            <a:r>
              <a:rPr lang="cs-CZ" dirty="0"/>
              <a:t> 40 x 40 x 160 mm, rozebíratelná </a:t>
            </a:r>
            <a:r>
              <a:rPr lang="cs-CZ" dirty="0" smtClean="0"/>
              <a:t>	10ks</a:t>
            </a:r>
            <a:endParaRPr lang="cs-CZ" dirty="0"/>
          </a:p>
          <a:p>
            <a:r>
              <a:rPr lang="cs-CZ" dirty="0"/>
              <a:t> 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Skutečný nákup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r>
              <a:rPr lang="cs-CZ" dirty="0"/>
              <a:t>E105 ocelová </a:t>
            </a:r>
            <a:r>
              <a:rPr lang="cs-CZ" dirty="0" err="1"/>
              <a:t>trojforma</a:t>
            </a:r>
            <a:r>
              <a:rPr lang="cs-CZ" dirty="0"/>
              <a:t> na </a:t>
            </a:r>
            <a:r>
              <a:rPr lang="cs-CZ" dirty="0" err="1"/>
              <a:t>trámečky</a:t>
            </a:r>
            <a:r>
              <a:rPr lang="cs-CZ" dirty="0"/>
              <a:t> 40 x 40 x 160 mm, rozebíratelná, </a:t>
            </a:r>
            <a:r>
              <a:rPr lang="cs-CZ" dirty="0" smtClean="0"/>
              <a:t>	5ks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905714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</a:t>
            </a:r>
            <a:r>
              <a:rPr lang="cs-CZ" altLang="cs-CZ" sz="3600" b="1" dirty="0" smtClean="0">
                <a:solidFill>
                  <a:srgbClr val="98141B"/>
                </a:solidFill>
              </a:rPr>
              <a:t>osažené </a:t>
            </a:r>
            <a:r>
              <a:rPr lang="cs-CZ" altLang="cs-CZ" sz="3600" b="1" dirty="0">
                <a:solidFill>
                  <a:srgbClr val="98141B"/>
                </a:solidFill>
              </a:rPr>
              <a:t>výsledky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10</a:t>
            </a:r>
            <a:r>
              <a:rPr lang="cs-CZ" dirty="0"/>
              <a:t>								www.VSTECB.cz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06375" y="1235075"/>
            <a:ext cx="86502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Properties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cement-</a:t>
            </a:r>
            <a:r>
              <a:rPr lang="cs-CZ" sz="1600" dirty="0" err="1"/>
              <a:t>based</a:t>
            </a:r>
            <a:r>
              <a:rPr lang="cs-CZ" sz="1600" dirty="0"/>
              <a:t> </a:t>
            </a:r>
            <a:r>
              <a:rPr lang="cs-CZ" sz="1600" dirty="0" err="1"/>
              <a:t>composites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carbon</a:t>
            </a:r>
            <a:r>
              <a:rPr lang="cs-CZ" sz="1600" dirty="0"/>
              <a:t> </a:t>
            </a:r>
            <a:r>
              <a:rPr lang="cs-CZ" sz="1600" dirty="0" err="1"/>
              <a:t>mineral</a:t>
            </a:r>
            <a:r>
              <a:rPr lang="cs-CZ" sz="1600" dirty="0"/>
              <a:t> </a:t>
            </a:r>
            <a:r>
              <a:rPr lang="cs-CZ" sz="1600" dirty="0" err="1"/>
              <a:t>admixture</a:t>
            </a:r>
            <a:r>
              <a:rPr lang="cs-CZ" sz="1600" dirty="0"/>
              <a:t>(Pavel </a:t>
            </a:r>
            <a:r>
              <a:rPr lang="cs-CZ" sz="1600" dirty="0" err="1"/>
              <a:t>Kovacs</a:t>
            </a:r>
            <a:r>
              <a:rPr lang="cs-CZ" sz="1600" dirty="0"/>
              <a:t>, Jaroslav Pokorný, Jiří Šál, Radek Ševčík), akceptován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The</a:t>
            </a:r>
            <a:r>
              <a:rPr lang="cs-CZ" sz="1600" dirty="0"/>
              <a:t> influence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biochar</a:t>
            </a:r>
            <a:r>
              <a:rPr lang="cs-CZ" sz="1600" dirty="0"/>
              <a:t> </a:t>
            </a:r>
            <a:r>
              <a:rPr lang="cs-CZ" sz="1600" dirty="0" err="1"/>
              <a:t>addition</a:t>
            </a:r>
            <a:r>
              <a:rPr lang="cs-CZ" sz="1600" dirty="0"/>
              <a:t> 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strength</a:t>
            </a:r>
            <a:r>
              <a:rPr lang="cs-CZ" sz="1600" dirty="0"/>
              <a:t> and </a:t>
            </a:r>
            <a:r>
              <a:rPr lang="cs-CZ" sz="1600" dirty="0" err="1"/>
              <a:t>microstructural</a:t>
            </a:r>
            <a:r>
              <a:rPr lang="cs-CZ" sz="1600" dirty="0"/>
              <a:t> </a:t>
            </a:r>
            <a:r>
              <a:rPr lang="cs-CZ" sz="1600" dirty="0" err="1"/>
              <a:t>characteristics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cement </a:t>
            </a:r>
            <a:r>
              <a:rPr lang="cs-CZ" sz="1600" dirty="0" err="1"/>
              <a:t>pastes</a:t>
            </a:r>
            <a:r>
              <a:rPr lang="cs-CZ" sz="1600" dirty="0"/>
              <a:t>(Pavel </a:t>
            </a:r>
            <a:r>
              <a:rPr lang="cs-CZ" sz="1600" dirty="0" err="1"/>
              <a:t>Kovacs</a:t>
            </a:r>
            <a:r>
              <a:rPr lang="cs-CZ" sz="1600" dirty="0"/>
              <a:t>, Jaroslav Pokorný, Jiří Šál, Radek Ševčík, akceptován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THE EFFECT OF COAL ADDITIVE TYPE ON PROPERTIES OF CEMENT PASTES(Jaroslav Pokorný, Jiří Šál, Radek Ševčík), akceptován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Properties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Reclaimed</a:t>
            </a:r>
            <a:r>
              <a:rPr lang="cs-CZ" sz="1600" dirty="0"/>
              <a:t> </a:t>
            </a:r>
            <a:r>
              <a:rPr lang="cs-CZ" sz="1600" dirty="0" err="1"/>
              <a:t>Asphalt</a:t>
            </a:r>
            <a:r>
              <a:rPr lang="cs-CZ" sz="1600" dirty="0"/>
              <a:t> </a:t>
            </a:r>
            <a:r>
              <a:rPr lang="cs-CZ" sz="1600" dirty="0" err="1"/>
              <a:t>Pavement</a:t>
            </a:r>
            <a:r>
              <a:rPr lang="cs-CZ" sz="1600" dirty="0"/>
              <a:t> </a:t>
            </a:r>
            <a:r>
              <a:rPr lang="cs-CZ" sz="1600" dirty="0" err="1"/>
              <a:t>enriched</a:t>
            </a:r>
            <a:r>
              <a:rPr lang="cs-CZ" sz="1600" dirty="0"/>
              <a:t> </a:t>
            </a:r>
            <a:r>
              <a:rPr lang="cs-CZ" sz="1600" dirty="0" err="1"/>
              <a:t>Concrete</a:t>
            </a:r>
            <a:r>
              <a:rPr lang="cs-CZ" sz="1600" dirty="0"/>
              <a:t>(Jaroslav Pokorný, Jiří Šál, Radek Ševčík), akceptován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Influence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Recycled</a:t>
            </a:r>
            <a:r>
              <a:rPr lang="cs-CZ" sz="1600" dirty="0"/>
              <a:t> </a:t>
            </a:r>
            <a:r>
              <a:rPr lang="cs-CZ" sz="1600" dirty="0" err="1"/>
              <a:t>Lightweight</a:t>
            </a:r>
            <a:r>
              <a:rPr lang="cs-CZ" sz="1600" dirty="0"/>
              <a:t> </a:t>
            </a:r>
            <a:r>
              <a:rPr lang="cs-CZ" sz="1600" dirty="0" err="1"/>
              <a:t>Blend</a:t>
            </a:r>
            <a:r>
              <a:rPr lang="cs-CZ" sz="1600" dirty="0"/>
              <a:t> on </a:t>
            </a:r>
            <a:r>
              <a:rPr lang="cs-CZ" sz="1600" dirty="0" err="1"/>
              <a:t>Properties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Fine-</a:t>
            </a:r>
            <a:r>
              <a:rPr lang="cs-CZ" sz="1600" dirty="0" err="1"/>
              <a:t>grained</a:t>
            </a:r>
            <a:r>
              <a:rPr lang="cs-CZ" sz="1600" dirty="0"/>
              <a:t> </a:t>
            </a:r>
            <a:r>
              <a:rPr lang="cs-CZ" sz="1600" dirty="0" err="1"/>
              <a:t>Concretes</a:t>
            </a:r>
            <a:r>
              <a:rPr lang="cs-CZ" sz="1600" dirty="0"/>
              <a:t> (Jaroslav Pokorný, Jiří Šál, Radek Ševčík), akceptován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Waste</a:t>
            </a:r>
            <a:r>
              <a:rPr lang="cs-CZ" sz="1600" dirty="0"/>
              <a:t> </a:t>
            </a:r>
            <a:r>
              <a:rPr lang="cs-CZ" sz="1600" dirty="0" err="1"/>
              <a:t>tires</a:t>
            </a:r>
            <a:r>
              <a:rPr lang="cs-CZ" sz="1600" dirty="0"/>
              <a:t> and </a:t>
            </a:r>
            <a:r>
              <a:rPr lang="cs-CZ" sz="1600" dirty="0" err="1"/>
              <a:t>their</a:t>
            </a:r>
            <a:r>
              <a:rPr lang="cs-CZ" sz="1600" dirty="0"/>
              <a:t> </a:t>
            </a:r>
            <a:r>
              <a:rPr lang="cs-CZ" sz="1600" dirty="0" err="1"/>
              <a:t>material</a:t>
            </a:r>
            <a:r>
              <a:rPr lang="cs-CZ" sz="1600" dirty="0"/>
              <a:t> recycling(Jaroslav Pokorný, Jiří Šál, Radek Ševčík), akceptován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Mixed</a:t>
            </a:r>
            <a:r>
              <a:rPr lang="cs-CZ" sz="1600" dirty="0"/>
              <a:t> </a:t>
            </a:r>
            <a:r>
              <a:rPr lang="cs-CZ" sz="1600" dirty="0" err="1"/>
              <a:t>low-density</a:t>
            </a:r>
            <a:r>
              <a:rPr lang="cs-CZ" sz="1600" dirty="0"/>
              <a:t> </a:t>
            </a:r>
            <a:r>
              <a:rPr lang="cs-CZ" sz="1600" dirty="0" err="1"/>
              <a:t>demolition</a:t>
            </a:r>
            <a:r>
              <a:rPr lang="cs-CZ" sz="1600" dirty="0"/>
              <a:t> </a:t>
            </a:r>
            <a:r>
              <a:rPr lang="cs-CZ" sz="1600" dirty="0" err="1"/>
              <a:t>waste</a:t>
            </a:r>
            <a:r>
              <a:rPr lang="cs-CZ" sz="1600" dirty="0"/>
              <a:t> in </a:t>
            </a:r>
            <a:r>
              <a:rPr lang="cs-CZ" sz="1600" dirty="0" err="1"/>
              <a:t>production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lightweight</a:t>
            </a:r>
            <a:r>
              <a:rPr lang="cs-CZ" sz="1600" dirty="0"/>
              <a:t> cement-</a:t>
            </a:r>
            <a:r>
              <a:rPr lang="cs-CZ" sz="1600" dirty="0" err="1"/>
              <a:t>based</a:t>
            </a:r>
            <a:r>
              <a:rPr lang="cs-CZ" sz="1600" dirty="0"/>
              <a:t> </a:t>
            </a:r>
            <a:r>
              <a:rPr lang="cs-CZ" sz="1600" dirty="0" err="1"/>
              <a:t>composites</a:t>
            </a:r>
            <a:r>
              <a:rPr lang="cs-CZ" sz="1600" dirty="0"/>
              <a:t>(Jaroslav Pokorný, Jiří Šál, Radek Ševčík), připraven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Influence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Superabsorbent</a:t>
            </a:r>
            <a:r>
              <a:rPr lang="cs-CZ" sz="1600" dirty="0"/>
              <a:t> </a:t>
            </a:r>
            <a:r>
              <a:rPr lang="cs-CZ" sz="1600" dirty="0" err="1"/>
              <a:t>Polymers</a:t>
            </a:r>
            <a:r>
              <a:rPr lang="cs-CZ" sz="1600" dirty="0"/>
              <a:t> on </a:t>
            </a:r>
            <a:r>
              <a:rPr lang="cs-CZ" sz="1600" dirty="0" err="1"/>
              <a:t>Moisture</a:t>
            </a:r>
            <a:r>
              <a:rPr lang="cs-CZ" sz="1600" dirty="0"/>
              <a:t> </a:t>
            </a:r>
            <a:r>
              <a:rPr lang="cs-CZ" sz="1600" dirty="0" err="1"/>
              <a:t>Control</a:t>
            </a:r>
            <a:r>
              <a:rPr lang="cs-CZ" sz="1600" dirty="0"/>
              <a:t> in </a:t>
            </a:r>
            <a:r>
              <a:rPr lang="cs-CZ" sz="1600" dirty="0" err="1"/>
              <a:t>Building</a:t>
            </a:r>
            <a:r>
              <a:rPr lang="cs-CZ" sz="1600" dirty="0"/>
              <a:t> </a:t>
            </a:r>
            <a:r>
              <a:rPr lang="cs-CZ" sz="1600" dirty="0" err="1"/>
              <a:t>Interiors</a:t>
            </a:r>
            <a:r>
              <a:rPr lang="cs-CZ" sz="1600" dirty="0"/>
              <a:t> (Jan Fořt, Jan Kočí, Jaroslav Pokorný, Robert Černý).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Energy</a:t>
            </a:r>
            <a:r>
              <a:rPr lang="cs-CZ" sz="1600" dirty="0"/>
              <a:t> </a:t>
            </a:r>
            <a:r>
              <a:rPr lang="cs-CZ" sz="1600" dirty="0" err="1"/>
              <a:t>Efficiency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Novel </a:t>
            </a:r>
            <a:r>
              <a:rPr lang="cs-CZ" sz="1600" dirty="0" err="1"/>
              <a:t>Interior</a:t>
            </a:r>
            <a:r>
              <a:rPr lang="cs-CZ" sz="1600" dirty="0"/>
              <a:t> </a:t>
            </a:r>
            <a:r>
              <a:rPr lang="cs-CZ" sz="1600" dirty="0" err="1"/>
              <a:t>Surface</a:t>
            </a:r>
            <a:r>
              <a:rPr lang="cs-CZ" sz="1600" dirty="0"/>
              <a:t> </a:t>
            </a:r>
            <a:r>
              <a:rPr lang="cs-CZ" sz="1600" dirty="0" err="1"/>
              <a:t>Layer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Improved</a:t>
            </a:r>
            <a:r>
              <a:rPr lang="cs-CZ" sz="1600" dirty="0"/>
              <a:t> </a:t>
            </a:r>
            <a:r>
              <a:rPr lang="cs-CZ" sz="1600" dirty="0" err="1"/>
              <a:t>Thermal</a:t>
            </a:r>
            <a:r>
              <a:rPr lang="cs-CZ" sz="1600" dirty="0"/>
              <a:t> </a:t>
            </a:r>
            <a:r>
              <a:rPr lang="cs-CZ" sz="1600" dirty="0" err="1"/>
              <a:t>Characteristics</a:t>
            </a:r>
            <a:r>
              <a:rPr lang="cs-CZ" sz="1600" dirty="0"/>
              <a:t> and </a:t>
            </a:r>
            <a:r>
              <a:rPr lang="cs-CZ" sz="1600" dirty="0" err="1"/>
              <a:t>Its</a:t>
            </a:r>
            <a:r>
              <a:rPr lang="cs-CZ" sz="1600" dirty="0"/>
              <a:t> </a:t>
            </a:r>
            <a:r>
              <a:rPr lang="cs-CZ" sz="1600" dirty="0" err="1"/>
              <a:t>Effect</a:t>
            </a:r>
            <a:r>
              <a:rPr lang="cs-CZ" sz="1600" dirty="0"/>
              <a:t> on </a:t>
            </a:r>
            <a:r>
              <a:rPr lang="cs-CZ" sz="1600" dirty="0" err="1"/>
              <a:t>Hygrothermal</a:t>
            </a:r>
            <a:r>
              <a:rPr lang="cs-CZ" sz="1600" dirty="0"/>
              <a:t> Performance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Contemporary</a:t>
            </a:r>
            <a:r>
              <a:rPr lang="cs-CZ" sz="1600" dirty="0"/>
              <a:t> </a:t>
            </a:r>
            <a:r>
              <a:rPr lang="cs-CZ" sz="1600" dirty="0" err="1"/>
              <a:t>Building</a:t>
            </a:r>
            <a:r>
              <a:rPr lang="cs-CZ" sz="1600" dirty="0"/>
              <a:t> </a:t>
            </a:r>
            <a:r>
              <a:rPr lang="cs-CZ" sz="1600" dirty="0" err="1"/>
              <a:t>Envelopes</a:t>
            </a:r>
            <a:r>
              <a:rPr lang="cs-CZ" sz="1600" dirty="0"/>
              <a:t> (Jan Fořt, Jiří Šál, Jan Kočí, Robert Černý</a:t>
            </a:r>
            <a:r>
              <a:rPr lang="cs-CZ" sz="1600" dirty="0" smtClean="0"/>
              <a:t>).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Výuka předmětů MIN a </a:t>
            </a:r>
            <a:r>
              <a:rPr lang="cs-CZ" sz="1600" dirty="0" smtClean="0"/>
              <a:t>SHM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69658345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224" y="4398447"/>
            <a:ext cx="2151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sal@</a:t>
            </a:r>
            <a:r>
              <a:rPr lang="cs-CZ" altLang="cs-CZ" dirty="0" smtClean="0"/>
              <a:t>mail.vstecb.cz</a:t>
            </a:r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1328</TotalTime>
  <Words>407</Words>
  <Application>Microsoft Office PowerPoint</Application>
  <PresentationFormat>Předvádění na obrazovce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Trebuchet MS</vt:lpstr>
      <vt:lpstr>Motiv Office</vt:lpstr>
      <vt:lpstr>Vývoj pokročilých stavebních materiálů se zaměřením na rozvoj experimentální analýzy a propojení se studijním programem MIN</vt:lpstr>
      <vt:lpstr>Osnova</vt:lpstr>
      <vt:lpstr>Úvod</vt:lpstr>
      <vt:lpstr>Úvod</vt:lpstr>
      <vt:lpstr>Metody a metodika</vt:lpstr>
      <vt:lpstr>Plánovaný a vyčerpaný rozpočet</vt:lpstr>
      <vt:lpstr>Plánovaný a vyčerpaný rozpočet</vt:lpstr>
      <vt:lpstr>Dosažené výsledky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Šál Jiří</cp:lastModifiedBy>
  <cp:revision>99</cp:revision>
  <dcterms:created xsi:type="dcterms:W3CDTF">2015-10-09T09:08:26Z</dcterms:created>
  <dcterms:modified xsi:type="dcterms:W3CDTF">2020-10-07T08:11:30Z</dcterms:modified>
</cp:coreProperties>
</file>