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141B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F9AF-FC3C-4428-B004-D465AC69313D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BF793-52D0-455E-A16A-4808E8F504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42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FEE6-A01F-4D72-9C1C-46E0D8435CA4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30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50F9-557E-4BB9-BE42-D6AE67576493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9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BAF8-436B-4A88-98DE-0E56063FAA85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11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52FB-68C0-40FE-A4A8-47B81288DC45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20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148E-19B1-4AEB-84D7-F48274C7627C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83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C063-3F68-4214-9FD4-0616A493A9B6}" type="datetime1">
              <a:rPr lang="cs-CZ" smtClean="0"/>
              <a:t>30.10.2020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20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6927-8492-4861-8B9C-A8BA8238123B}" type="datetime1">
              <a:rPr lang="cs-CZ" smtClean="0"/>
              <a:t>30.10.2020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72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F63D-C372-4ABE-B885-DAE9DFBCED45}" type="datetime1">
              <a:rPr lang="cs-CZ" smtClean="0"/>
              <a:t>30.10.2020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88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69D6-1677-4F35-B58F-9328B72564A4}" type="datetime1">
              <a:rPr lang="cs-CZ" smtClean="0"/>
              <a:t>30.10.2020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54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309D-3256-495D-A375-589FE449A878}" type="datetime1">
              <a:rPr lang="cs-CZ" smtClean="0"/>
              <a:t>30.10.2020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83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2D59-D5E7-4543-BBCF-D928D6E18991}" type="datetime1">
              <a:rPr lang="cs-CZ" smtClean="0"/>
              <a:t>30.10.2020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85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1402C-A6DD-4D80-8EC9-BF64037A83B3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23CD-5AAB-4EE6-A74D-497F6F6C5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05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2.jp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F78A58A-3476-4E19-9579-43D7A6679BD6}"/>
              </a:ext>
            </a:extLst>
          </p:cNvPr>
          <p:cNvSpPr/>
          <p:nvPr/>
        </p:nvSpPr>
        <p:spPr>
          <a:xfrm>
            <a:off x="0" y="1"/>
            <a:ext cx="9144000" cy="382387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6B9892B-3FF5-4E41-A73B-A78FC3729F0D}"/>
              </a:ext>
            </a:extLst>
          </p:cNvPr>
          <p:cNvSpPr/>
          <p:nvPr/>
        </p:nvSpPr>
        <p:spPr>
          <a:xfrm>
            <a:off x="0" y="6475614"/>
            <a:ext cx="9144000" cy="382387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C3178B0-EE99-4742-A6A7-95BDCA8FF670}"/>
              </a:ext>
            </a:extLst>
          </p:cNvPr>
          <p:cNvSpPr txBox="1"/>
          <p:nvPr/>
        </p:nvSpPr>
        <p:spPr>
          <a:xfrm>
            <a:off x="3011320" y="473825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Interní grantová soutěž 2020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522297-EB92-4A6F-85D8-99B79EE37BF1}"/>
              </a:ext>
            </a:extLst>
          </p:cNvPr>
          <p:cNvSpPr txBox="1"/>
          <p:nvPr/>
        </p:nvSpPr>
        <p:spPr>
          <a:xfrm>
            <a:off x="255753" y="2367619"/>
            <a:ext cx="8632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Inovace experimentů pro demonstraci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učiva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CHS Chemie </a:t>
            </a:r>
          </a:p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 podpora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výzkumne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́ aktivity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materiálového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centra VŠTE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D862010-1207-47E0-943D-B7EB5FBE75FC}"/>
              </a:ext>
            </a:extLst>
          </p:cNvPr>
          <p:cNvSpPr txBox="1"/>
          <p:nvPr/>
        </p:nvSpPr>
        <p:spPr>
          <a:xfrm>
            <a:off x="191194" y="1128335"/>
            <a:ext cx="34740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Vysoká škola technická a ekonomická </a:t>
            </a:r>
          </a:p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Českých Budějovicích</a:t>
            </a:r>
          </a:p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</a:t>
            </a:r>
            <a:r>
              <a:rPr lang="cs-CZ" sz="1400" b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technicko-technologický</a:t>
            </a:r>
            <a:endParaRPr lang="cs-CZ" sz="1400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Environmentální výzkumné pracoviště</a:t>
            </a:r>
          </a:p>
        </p:txBody>
      </p:sp>
      <p:pic>
        <p:nvPicPr>
          <p:cNvPr id="15" name="Obrázek 1">
            <a:extLst>
              <a:ext uri="{FF2B5EF4-FFF2-40B4-BE49-F238E27FC236}">
                <a16:creationId xmlns:a16="http://schemas.microsoft.com/office/drawing/2014/main" id="{870B2F52-517D-4FE8-8B8F-8E43345FB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45" y="745829"/>
            <a:ext cx="1258349" cy="12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4A94F588-F85C-4E51-B39E-BDF2786EE815}"/>
              </a:ext>
            </a:extLst>
          </p:cNvPr>
          <p:cNvSpPr txBox="1"/>
          <p:nvPr/>
        </p:nvSpPr>
        <p:spPr>
          <a:xfrm>
            <a:off x="191194" y="5648119"/>
            <a:ext cx="36695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hlavní řešitel:	Ing. Jan Podlesný Ph.D.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spoluřešitelé: 	prof. Ing. Filip Bureš Ph.D.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		Ing. Veronika Jelínková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E5F0FA8-D641-4E05-BD76-70B2F2A75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5" y="3562055"/>
            <a:ext cx="2643188" cy="161448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D4E4507-F0BD-4D10-AA7B-D68BFB475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85" y="3730096"/>
            <a:ext cx="3360420" cy="12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2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D20D6D37-2039-4F06-BDE5-25D42AA2E8C3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A45BCAC-78FD-47C1-944C-E50CB2D9C3E4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6283E3-D00F-449E-9469-B8DADC2A5E13}"/>
              </a:ext>
            </a:extLst>
          </p:cNvPr>
          <p:cNvSpPr txBox="1"/>
          <p:nvPr/>
        </p:nvSpPr>
        <p:spPr>
          <a:xfrm>
            <a:off x="3999567" y="363906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F6DD68B-10E7-4AD6-9049-D139BEDBF0E2}"/>
              </a:ext>
            </a:extLst>
          </p:cNvPr>
          <p:cNvSpPr txBox="1"/>
          <p:nvPr/>
        </p:nvSpPr>
        <p:spPr>
          <a:xfrm>
            <a:off x="304571" y="875278"/>
            <a:ext cx="7558479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GC/MS analýza polycyklických aromatických uhlovodíků v recyklátu</a:t>
            </a:r>
          </a:p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 použitých pneumatik</a:t>
            </a:r>
          </a:p>
          <a:p>
            <a:endParaRPr lang="cs-CZ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doposud identifikováno 12 PAU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koncentrace nalezených PAU =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recyklátu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TGA analýza derivátů na bázi selenu</a:t>
            </a:r>
          </a:p>
          <a:p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spoluautorství na dvou publikacích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FlatChem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Flat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	(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IF =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3,910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ChemPlusChem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							(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IF =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2,753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C8C390-2BE2-4DBA-9081-AFBDF51AB8B0}"/>
              </a:ext>
            </a:extLst>
          </p:cNvPr>
          <p:cNvSpPr txBox="1"/>
          <p:nvPr/>
        </p:nvSpPr>
        <p:spPr>
          <a:xfrm>
            <a:off x="230657" y="5275285"/>
            <a:ext cx="882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[1]	R.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Zazpe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Charvot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Krumpolec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Hromádko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Pavliňák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F. Dvorak, P.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Knotek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J.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Michalicka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Přikryl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S. Ng, et al.,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FlatChem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2020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21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100166.</a:t>
            </a:r>
          </a:p>
          <a:p>
            <a:r>
              <a:rPr lang="en-GB" dirty="0">
                <a:latin typeface="Times New Roman" panose="02020603050405020304" pitchFamily="18" charset="0"/>
              </a:rPr>
              <a:t>[2]	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Charvot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Pokorný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Zazpe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Krumpolec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Pavliňák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Hromádko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Přikryl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J. Rodriguez-Pereira, M.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Klikar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V.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Jelínková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et al.,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Chempluschem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2020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85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576–579.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113D5F-4352-420D-95A9-4D7D723DB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2" y="4062777"/>
            <a:ext cx="2070000" cy="11592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3FB1626-2674-4928-A278-ECC4666BB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91" y="2656483"/>
            <a:ext cx="1186559" cy="1406293"/>
          </a:xfrm>
          <a:prstGeom prst="rect">
            <a:avLst/>
          </a:prstGeom>
        </p:spPr>
      </p:pic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8AF659F6-27B7-4C3B-B0F2-B136A2A1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4332" y="6475614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9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DA5683F-CFDA-42D5-AE73-065B9DCAFA02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28DA946-1F01-46A6-B72B-79C3E40141D2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2BB8EC2-9784-4616-8383-F145694E3071}"/>
              </a:ext>
            </a:extLst>
          </p:cNvPr>
          <p:cNvSpPr txBox="1"/>
          <p:nvPr/>
        </p:nvSpPr>
        <p:spPr>
          <a:xfrm>
            <a:off x="3999567" y="363906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89D077-9D6A-4BDF-BDD5-A605773E6DBB}"/>
              </a:ext>
            </a:extLst>
          </p:cNvPr>
          <p:cNvSpPr txBox="1"/>
          <p:nvPr/>
        </p:nvSpPr>
        <p:spPr>
          <a:xfrm>
            <a:off x="0" y="932488"/>
            <a:ext cx="7481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Zahájení výzkumné spolupráce s Farmaceutickou fakultou </a:t>
            </a:r>
          </a:p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Univerzity Karlovy v Hradci Králové v oblasti vývoje nových ligandů</a:t>
            </a:r>
          </a:p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 nukleární receptory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9592331-FEE5-4FAE-94F6-41A0F939AE51}"/>
              </a:ext>
            </a:extLst>
          </p:cNvPr>
          <p:cNvCxnSpPr>
            <a:cxnSpLocks/>
          </p:cNvCxnSpPr>
          <p:nvPr/>
        </p:nvCxnSpPr>
        <p:spPr>
          <a:xfrm>
            <a:off x="2305632" y="2322952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E7456B-6941-4931-BDEB-0F3502AF4919}"/>
              </a:ext>
            </a:extLst>
          </p:cNvPr>
          <p:cNvSpPr txBox="1"/>
          <p:nvPr/>
        </p:nvSpPr>
        <p:spPr>
          <a:xfrm>
            <a:off x="428082" y="213828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design ligandů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AF57BC-489C-4E04-905E-62B399744647}"/>
              </a:ext>
            </a:extLst>
          </p:cNvPr>
          <p:cNvSpPr txBox="1"/>
          <p:nvPr/>
        </p:nvSpPr>
        <p:spPr>
          <a:xfrm>
            <a:off x="2950265" y="1999786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molekulární </a:t>
            </a:r>
          </a:p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dokování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FE28CC5-97DD-4629-AF92-D19903B41F8E}"/>
              </a:ext>
            </a:extLst>
          </p:cNvPr>
          <p:cNvCxnSpPr>
            <a:cxnSpLocks/>
          </p:cNvCxnSpPr>
          <p:nvPr/>
        </p:nvCxnSpPr>
        <p:spPr>
          <a:xfrm>
            <a:off x="4628524" y="2334622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0EBD360-917D-4789-BB0D-C8828494E806}"/>
              </a:ext>
            </a:extLst>
          </p:cNvPr>
          <p:cNvSpPr txBox="1"/>
          <p:nvPr/>
        </p:nvSpPr>
        <p:spPr>
          <a:xfrm>
            <a:off x="5385998" y="1999785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syntéza</a:t>
            </a:r>
          </a:p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ligandů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81A3ADBF-F34A-42DC-99D4-F65055AC16DD}"/>
              </a:ext>
            </a:extLst>
          </p:cNvPr>
          <p:cNvCxnSpPr>
            <a:cxnSpLocks/>
          </p:cNvCxnSpPr>
          <p:nvPr/>
        </p:nvCxnSpPr>
        <p:spPr>
          <a:xfrm>
            <a:off x="6568616" y="2334622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6164FC2-C638-4BAB-BF77-9B41EE2F9378}"/>
              </a:ext>
            </a:extLst>
          </p:cNvPr>
          <p:cNvSpPr txBox="1"/>
          <p:nvPr/>
        </p:nvSpPr>
        <p:spPr>
          <a:xfrm>
            <a:off x="7188315" y="1855818"/>
            <a:ext cx="1787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testování</a:t>
            </a:r>
          </a:p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 biologických</a:t>
            </a:r>
          </a:p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systémech</a:t>
            </a:r>
          </a:p>
        </p:txBody>
      </p:sp>
      <p:pic>
        <p:nvPicPr>
          <p:cNvPr id="21" name="Obrázek 1">
            <a:extLst>
              <a:ext uri="{FF2B5EF4-FFF2-40B4-BE49-F238E27FC236}">
                <a16:creationId xmlns:a16="http://schemas.microsoft.com/office/drawing/2014/main" id="{77607340-EB4E-404A-BDD0-5AB406075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5" y="2953534"/>
            <a:ext cx="1258349" cy="12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">
            <a:extLst>
              <a:ext uri="{FF2B5EF4-FFF2-40B4-BE49-F238E27FC236}">
                <a16:creationId xmlns:a16="http://schemas.microsoft.com/office/drawing/2014/main" id="{244C1129-A25A-4EDC-A076-B9EA1E89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24" y="2953533"/>
            <a:ext cx="1258349" cy="12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84CF19D-0897-4FE7-9CE3-C7BD9F8EF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46" y="2790085"/>
            <a:ext cx="1544012" cy="1544012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F7F29744-12DC-4F66-8D88-C4A5315FB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08" y="2790085"/>
            <a:ext cx="1544012" cy="1544012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58509539-AB18-4DDE-A70B-6FA932F3BD78}"/>
              </a:ext>
            </a:extLst>
          </p:cNvPr>
          <p:cNvSpPr txBox="1"/>
          <p:nvPr/>
        </p:nvSpPr>
        <p:spPr>
          <a:xfrm>
            <a:off x="0" y="5002182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Inovace a optimalizace experimentů pro demonstraci učiva předmětů </a:t>
            </a:r>
          </a:p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CHS Chemie a CHM Chemie Materiálů</a:t>
            </a:r>
          </a:p>
          <a:p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Prezentace experimentů veřejnosti v areálu VŠTE v rámci akce Noc Vědců 2020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2" name="Zástupný symbol pro číslo snímku 31">
            <a:extLst>
              <a:ext uri="{FF2B5EF4-FFF2-40B4-BE49-F238E27FC236}">
                <a16:creationId xmlns:a16="http://schemas.microsoft.com/office/drawing/2014/main" id="{0CCDB4CC-87D4-43FE-B08A-365FDAFC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24" y="6475614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6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0D0D2DF-05DC-4D0E-97B2-BD7A9CE0C914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2EFA8AC-B2AF-4A77-A1CA-BC15DCF8153E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DB6F24D-8731-49A3-89F1-B9331C39B886}"/>
              </a:ext>
            </a:extLst>
          </p:cNvPr>
          <p:cNvSpPr txBox="1"/>
          <p:nvPr/>
        </p:nvSpPr>
        <p:spPr>
          <a:xfrm>
            <a:off x="2372522" y="441281"/>
            <a:ext cx="439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vám za pozornost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8AF26817-B071-4486-AF59-EE45E3A8F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42" y="745826"/>
            <a:ext cx="1258349" cy="12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1D5F772-7431-4FCA-8212-617D8F22A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03" y="1220462"/>
            <a:ext cx="3046992" cy="22852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1AF3327-F388-4AF0-BD9F-B8CB28D07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03" y="3898043"/>
            <a:ext cx="3046992" cy="228524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C7117F6-040C-4FFC-9734-12A628E19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7" y="2386729"/>
            <a:ext cx="2349747" cy="313299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1879017-9974-450C-BBC0-6C08F3ABB4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386729"/>
            <a:ext cx="2385521" cy="318069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A1C7E6C-F9D1-4241-9D9E-F6E9F1949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4" y="1099729"/>
            <a:ext cx="2394692" cy="9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1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DFA9496C-C618-4BCA-AB03-76368006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228"/>
            <a:ext cx="2632135" cy="175475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1D84BDA-E112-4E93-8784-DE2C4FAA1859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5BFCC4-C680-46A1-B409-BF150307DE7A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4CA7B2-306E-4478-8239-E671FD1EB898}"/>
              </a:ext>
            </a:extLst>
          </p:cNvPr>
          <p:cNvSpPr txBox="1"/>
          <p:nvPr/>
        </p:nvSpPr>
        <p:spPr>
          <a:xfrm>
            <a:off x="3570764" y="631768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Cíle řešení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71F142-9457-4D08-97D7-DACD5176D5FA}"/>
              </a:ext>
            </a:extLst>
          </p:cNvPr>
          <p:cNvSpPr txBox="1"/>
          <p:nvPr/>
        </p:nvSpPr>
        <p:spPr>
          <a:xfrm>
            <a:off x="118892" y="1225680"/>
            <a:ext cx="794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výzkumné aktivity pracovní skupiny materiálové laboratoře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5E17CF-2EDC-409D-AAFD-3E756C6F4E6F}"/>
              </a:ext>
            </a:extLst>
          </p:cNvPr>
          <p:cNvSpPr txBox="1"/>
          <p:nvPr/>
        </p:nvSpPr>
        <p:spPr>
          <a:xfrm>
            <a:off x="364484" y="4196110"/>
            <a:ext cx="887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termogravimetrická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analýza (TGA) derivátů na bázi selenu pro atomární depozici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7E07E90-99D8-4906-A939-3BB35FDB18B3}"/>
              </a:ext>
            </a:extLst>
          </p:cNvPr>
          <p:cNvCxnSpPr>
            <a:cxnSpLocks/>
          </p:cNvCxnSpPr>
          <p:nvPr/>
        </p:nvCxnSpPr>
        <p:spPr>
          <a:xfrm>
            <a:off x="2236817" y="3122745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C81C2A6-8D93-42F5-A4C8-156596248A41}"/>
              </a:ext>
            </a:extLst>
          </p:cNvPr>
          <p:cNvCxnSpPr>
            <a:cxnSpLocks/>
          </p:cNvCxnSpPr>
          <p:nvPr/>
        </p:nvCxnSpPr>
        <p:spPr>
          <a:xfrm>
            <a:off x="5314502" y="3122745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číslo snímku 16">
            <a:extLst>
              <a:ext uri="{FF2B5EF4-FFF2-40B4-BE49-F238E27FC236}">
                <a16:creationId xmlns:a16="http://schemas.microsoft.com/office/drawing/2014/main" id="{915C6EB4-7E25-4897-A606-129EA991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841" y="6492875"/>
            <a:ext cx="2057400" cy="365125"/>
          </a:xfrm>
        </p:spPr>
        <p:txBody>
          <a:bodyPr/>
          <a:lstStyle/>
          <a:p>
            <a:fld id="{DB927E45-679A-4D1C-9DA5-DE39416431DC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E33810DE-2D45-4432-83FD-01907D6C6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90" y="2442741"/>
            <a:ext cx="2131152" cy="130173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CDAFE01B-F3C1-4BC1-87C6-5CD6C0508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70" y="2216228"/>
            <a:ext cx="2625388" cy="1969041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70A6C484-A91F-44A0-B5BA-B15774966DD5}"/>
              </a:ext>
            </a:extLst>
          </p:cNvPr>
          <p:cNvSpPr txBox="1"/>
          <p:nvPr/>
        </p:nvSpPr>
        <p:spPr>
          <a:xfrm>
            <a:off x="364484" y="1595012"/>
            <a:ext cx="880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	pokročilá kvalitativní i kvantitativní GC/MS analýza polycyklických aromatických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uhlovodíků (PAU) přítomných v recyklátu z použitých pneumatik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AEF7474A-5D78-4EF5-BF25-6E8001E24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24" y="4585325"/>
            <a:ext cx="1822680" cy="183177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2929A29-0260-4D4D-A26F-861B87FB3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3" y="4951048"/>
            <a:ext cx="1979867" cy="1100328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8FB4BEB4-87C6-4739-B337-A720F045A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47" y="4625335"/>
            <a:ext cx="2588419" cy="15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3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2806413-B581-4CA5-A55F-B9F3B71CC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86" y="5247676"/>
            <a:ext cx="2468880" cy="1124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0310C5C-3F1E-4018-85C9-24FEE24411D0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0CA650E-84B2-40EB-948A-F3A932AD2201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3A6D6D-3EB5-4C0F-A1A6-9486A0525E63}"/>
              </a:ext>
            </a:extLst>
          </p:cNvPr>
          <p:cNvSpPr txBox="1"/>
          <p:nvPr/>
        </p:nvSpPr>
        <p:spPr>
          <a:xfrm>
            <a:off x="3570764" y="631768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Cíle řešení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92355E-9334-4286-8639-DEABBD5C7D2D}"/>
              </a:ext>
            </a:extLst>
          </p:cNvPr>
          <p:cNvSpPr txBox="1"/>
          <p:nvPr/>
        </p:nvSpPr>
        <p:spPr>
          <a:xfrm>
            <a:off x="275414" y="1225680"/>
            <a:ext cx="794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výzkumné aktivity pracovní skupiny materiálové laboratoře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6CD804-CE3D-4838-ACB9-43CC3E2F7EB0}"/>
              </a:ext>
            </a:extLst>
          </p:cNvPr>
          <p:cNvSpPr txBox="1"/>
          <p:nvPr/>
        </p:nvSpPr>
        <p:spPr>
          <a:xfrm>
            <a:off x="275414" y="4125049"/>
            <a:ext cx="39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Inovace výuky chemie na VŠTE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DB6F321-AA3C-4D8A-9EBD-54567AF0FDA9}"/>
              </a:ext>
            </a:extLst>
          </p:cNvPr>
          <p:cNvCxnSpPr>
            <a:cxnSpLocks/>
          </p:cNvCxnSpPr>
          <p:nvPr/>
        </p:nvCxnSpPr>
        <p:spPr>
          <a:xfrm>
            <a:off x="2493992" y="3303720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205C542-BDF3-443B-A0AF-CD0283B6DC41}"/>
              </a:ext>
            </a:extLst>
          </p:cNvPr>
          <p:cNvCxnSpPr>
            <a:cxnSpLocks/>
          </p:cNvCxnSpPr>
          <p:nvPr/>
        </p:nvCxnSpPr>
        <p:spPr>
          <a:xfrm>
            <a:off x="5238302" y="3303720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číslo snímku 16">
            <a:extLst>
              <a:ext uri="{FF2B5EF4-FFF2-40B4-BE49-F238E27FC236}">
                <a16:creationId xmlns:a16="http://schemas.microsoft.com/office/drawing/2014/main" id="{5C692CD7-B365-4B2D-A9C4-8C48239B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841" y="6492875"/>
            <a:ext cx="2057400" cy="365125"/>
          </a:xfrm>
        </p:spPr>
        <p:txBody>
          <a:bodyPr/>
          <a:lstStyle/>
          <a:p>
            <a:fld id="{DB927E45-679A-4D1C-9DA5-DE39416431DC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21E198-5211-49E6-A511-34A59FD84B8B}"/>
              </a:ext>
            </a:extLst>
          </p:cNvPr>
          <p:cNvSpPr txBox="1"/>
          <p:nvPr/>
        </p:nvSpPr>
        <p:spPr>
          <a:xfrm>
            <a:off x="446864" y="1595012"/>
            <a:ext cx="787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	syntéza organických ligandů pro nukleární receptory za účelem vývoje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léčiva s optickou kontrolou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247BA4E8-D76C-4043-ABD5-DB5259994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4" y="2305979"/>
            <a:ext cx="1594485" cy="189166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8FC880C-D637-407E-AFEB-A5508666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19" y="2277404"/>
            <a:ext cx="1604010" cy="192024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9AA2542-D5DF-4AB0-9C80-9B5206D97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82" y="2591157"/>
            <a:ext cx="1745361" cy="129273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A946768-BB6E-4416-ABF9-297C44018891}"/>
              </a:ext>
            </a:extLst>
          </p:cNvPr>
          <p:cNvSpPr txBox="1"/>
          <p:nvPr/>
        </p:nvSpPr>
        <p:spPr>
          <a:xfrm>
            <a:off x="5238297" y="290355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h</a:t>
            </a:r>
            <a:r>
              <a:rPr lang="el-GR" i="1" dirty="0"/>
              <a:t>ν</a:t>
            </a:r>
            <a:endParaRPr lang="cs-CZ" i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2C5B988-D89F-491C-9F5E-014F5E1AC4A4}"/>
              </a:ext>
            </a:extLst>
          </p:cNvPr>
          <p:cNvSpPr txBox="1"/>
          <p:nvPr/>
        </p:nvSpPr>
        <p:spPr>
          <a:xfrm>
            <a:off x="446864" y="4521829"/>
            <a:ext cx="7778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inovace a optimalizace experimentů určených k demonstraci učiva 	probíraného v rámci předmětů CHS Chemie a CHM Chemie materiálů</a:t>
            </a:r>
          </a:p>
        </p:txBody>
      </p:sp>
    </p:spTree>
    <p:extLst>
      <p:ext uri="{BB962C8B-B14F-4D97-AF65-F5344CB8AC3E}">
        <p14:creationId xmlns:p14="http://schemas.microsoft.com/office/powerpoint/2010/main" val="31019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740232A-C543-4A6E-ACA0-C1F15FA8877C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FF2C3BE-2842-4652-8EB8-97C537A629A2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D24BA18-97B5-43DE-B5AD-8D3EC58D9DFB}"/>
              </a:ext>
            </a:extLst>
          </p:cNvPr>
          <p:cNvSpPr txBox="1"/>
          <p:nvPr/>
        </p:nvSpPr>
        <p:spPr>
          <a:xfrm>
            <a:off x="907086" y="603193"/>
            <a:ext cx="7329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GC/MS analýza PAU – identifikované látky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643CB2-D22C-4669-90C5-E7F0A1368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21" y="1265003"/>
            <a:ext cx="7170957" cy="46320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15923B-2EC2-4D7A-AF80-2794BE710123}"/>
              </a:ext>
            </a:extLst>
          </p:cNvPr>
          <p:cNvSpPr txBox="1"/>
          <p:nvPr/>
        </p:nvSpPr>
        <p:spPr>
          <a:xfrm>
            <a:off x="997008" y="217967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naftalen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1D48901-D289-4A49-8804-EF7CBBF452E0}"/>
              </a:ext>
            </a:extLst>
          </p:cNvPr>
          <p:cNvSpPr txBox="1"/>
          <p:nvPr/>
        </p:nvSpPr>
        <p:spPr>
          <a:xfrm>
            <a:off x="2229421" y="217967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acenaftylen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9569E4B-7CD7-4FCB-A196-C2FBEC905B52}"/>
              </a:ext>
            </a:extLst>
          </p:cNvPr>
          <p:cNvSpPr txBox="1"/>
          <p:nvPr/>
        </p:nvSpPr>
        <p:spPr>
          <a:xfrm>
            <a:off x="3658685" y="217967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acenaften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3AAFD9F-79EA-4BE2-99EC-137D3DC54F12}"/>
              </a:ext>
            </a:extLst>
          </p:cNvPr>
          <p:cNvSpPr txBox="1"/>
          <p:nvPr/>
        </p:nvSpPr>
        <p:spPr>
          <a:xfrm>
            <a:off x="5276491" y="217967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4604502-0891-44E2-A5BD-663478E2E51B}"/>
              </a:ext>
            </a:extLst>
          </p:cNvPr>
          <p:cNvSpPr txBox="1"/>
          <p:nvPr/>
        </p:nvSpPr>
        <p:spPr>
          <a:xfrm>
            <a:off x="6920051" y="217967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fenantren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1188E09-7EA7-4341-A081-FC64F310FFAD}"/>
              </a:ext>
            </a:extLst>
          </p:cNvPr>
          <p:cNvSpPr txBox="1"/>
          <p:nvPr/>
        </p:nvSpPr>
        <p:spPr>
          <a:xfrm>
            <a:off x="969262" y="401122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fluoranthen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F7982B0-FF48-46AD-8F64-44FB50D88B83}"/>
              </a:ext>
            </a:extLst>
          </p:cNvPr>
          <p:cNvSpPr txBox="1"/>
          <p:nvPr/>
        </p:nvSpPr>
        <p:spPr>
          <a:xfrm>
            <a:off x="2959483" y="401122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pyren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F7B1A16-23B1-4862-8BDC-A6DCD7491606}"/>
              </a:ext>
            </a:extLst>
          </p:cNvPr>
          <p:cNvSpPr txBox="1"/>
          <p:nvPr/>
        </p:nvSpPr>
        <p:spPr>
          <a:xfrm>
            <a:off x="4920337" y="401122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chrysen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653B6D7-9D03-4985-BC56-02B3DCBED099}"/>
              </a:ext>
            </a:extLst>
          </p:cNvPr>
          <p:cNvSpPr txBox="1"/>
          <p:nvPr/>
        </p:nvSpPr>
        <p:spPr>
          <a:xfrm>
            <a:off x="6271093" y="401122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i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fluoranthen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1F9187C-5C1C-4478-AA9E-611AC544EE8C}"/>
              </a:ext>
            </a:extLst>
          </p:cNvPr>
          <p:cNvSpPr txBox="1"/>
          <p:nvPr/>
        </p:nvSpPr>
        <p:spPr>
          <a:xfrm>
            <a:off x="1013484" y="591333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i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]p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104EF26-4041-4FB1-B4A4-7D6A4975445A}"/>
              </a:ext>
            </a:extLst>
          </p:cNvPr>
          <p:cNvSpPr txBox="1"/>
          <p:nvPr/>
        </p:nvSpPr>
        <p:spPr>
          <a:xfrm>
            <a:off x="3597715" y="591333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indeno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1,2,3-</a:t>
            </a:r>
            <a:r>
              <a:rPr lang="cs-CZ" i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pyren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5B884C4-9DD3-4C29-8925-2EADAA455690}"/>
              </a:ext>
            </a:extLst>
          </p:cNvPr>
          <p:cNvSpPr txBox="1"/>
          <p:nvPr/>
        </p:nvSpPr>
        <p:spPr>
          <a:xfrm>
            <a:off x="6497593" y="590389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i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i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i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perylen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C0FC5E6-F5E7-49DB-A3D2-7AEB369D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0643" y="6486621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6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ACB560A-0C4F-4B58-AA73-A99C708896A9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5940669-59D9-435C-9909-A74D74658743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3E35E3-CE0B-4DCC-9836-7C4EC57033C1}"/>
              </a:ext>
            </a:extLst>
          </p:cNvPr>
          <p:cNvSpPr txBox="1"/>
          <p:nvPr/>
        </p:nvSpPr>
        <p:spPr>
          <a:xfrm>
            <a:off x="1545883" y="382058"/>
            <a:ext cx="6052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GC/MS analýza PAU – kvantifikace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9803D9D-BAA3-4E41-AD6A-EE4C54CA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214"/>
            <a:ext cx="9144000" cy="2318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E7A519-7CE0-4BCA-B14B-63A6B4F4C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2510"/>
            <a:ext cx="9144000" cy="10947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6AE8AF8-1D1C-488F-8730-990231859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" y="1037820"/>
            <a:ext cx="1096754" cy="1960194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3714615-12BA-49AC-8E3B-233C52D7DEDB}"/>
              </a:ext>
            </a:extLst>
          </p:cNvPr>
          <p:cNvCxnSpPr>
            <a:cxnSpLocks/>
          </p:cNvCxnSpPr>
          <p:nvPr/>
        </p:nvCxnSpPr>
        <p:spPr>
          <a:xfrm>
            <a:off x="1250076" y="2117471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860151A0-291A-4DA3-9ABC-D6BE340FC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19" y="1036014"/>
            <a:ext cx="570925" cy="1962000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8B47EAC-314E-44EB-A041-21984821B865}"/>
              </a:ext>
            </a:extLst>
          </p:cNvPr>
          <p:cNvCxnSpPr>
            <a:cxnSpLocks/>
          </p:cNvCxnSpPr>
          <p:nvPr/>
        </p:nvCxnSpPr>
        <p:spPr>
          <a:xfrm>
            <a:off x="2522814" y="2117471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A783631-9493-4661-8D58-C464662D0428}"/>
              </a:ext>
            </a:extLst>
          </p:cNvPr>
          <p:cNvCxnSpPr>
            <a:cxnSpLocks/>
          </p:cNvCxnSpPr>
          <p:nvPr/>
        </p:nvCxnSpPr>
        <p:spPr>
          <a:xfrm>
            <a:off x="4223931" y="2117471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5373FE1B-635B-4EF4-930B-0865E3CE2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0" y="1036014"/>
            <a:ext cx="701015" cy="1962000"/>
          </a:xfrm>
          <a:prstGeom prst="rect">
            <a:avLst/>
          </a:prstGeom>
        </p:spPr>
      </p:pic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7A05C0A9-B273-46F6-B124-367586084FEC}"/>
              </a:ext>
            </a:extLst>
          </p:cNvPr>
          <p:cNvCxnSpPr>
            <a:cxnSpLocks/>
          </p:cNvCxnSpPr>
          <p:nvPr/>
        </p:nvCxnSpPr>
        <p:spPr>
          <a:xfrm>
            <a:off x="5752047" y="2117471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CA49BC03-84A3-4C46-AE11-3E6329E6F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55" y="1030877"/>
            <a:ext cx="2625388" cy="1969041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95091A68-80AF-4079-8A87-48F8144CF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19" y="1037820"/>
            <a:ext cx="850695" cy="1962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F334AD3-93F0-4DBF-8BF7-A5A2541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72213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5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A7FDCB76-EEF8-4953-9626-816A701D7473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B46175-7571-43BF-A44B-13C54542E3D1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B468D6-61CD-4AE1-B5D6-96B78705C13F}"/>
              </a:ext>
            </a:extLst>
          </p:cNvPr>
          <p:cNvSpPr txBox="1"/>
          <p:nvPr/>
        </p:nvSpPr>
        <p:spPr>
          <a:xfrm>
            <a:off x="2388806" y="563291"/>
            <a:ext cx="4366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TGA analýza Se derivátů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AE48A7-E82B-4599-A740-244D7275A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268"/>
            <a:ext cx="9144000" cy="42273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A2E38CD-03CA-4951-8EAA-B46D9F3514AE}"/>
              </a:ext>
            </a:extLst>
          </p:cNvPr>
          <p:cNvSpPr txBox="1"/>
          <p:nvPr/>
        </p:nvSpPr>
        <p:spPr>
          <a:xfrm>
            <a:off x="2388806" y="146876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(R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Si)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EB3F98F-FAB9-49AE-8DDF-697F78CA0992}"/>
              </a:ext>
            </a:extLst>
          </p:cNvPr>
          <p:cNvCxnSpPr>
            <a:cxnSpLocks/>
          </p:cNvCxnSpPr>
          <p:nvPr/>
        </p:nvCxnSpPr>
        <p:spPr>
          <a:xfrm>
            <a:off x="4026060" y="1669538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AD0D84-FF48-4BFB-B7D5-7ED2C16AC1B4}"/>
              </a:ext>
            </a:extLst>
          </p:cNvPr>
          <p:cNvSpPr txBox="1"/>
          <p:nvPr/>
        </p:nvSpPr>
        <p:spPr>
          <a:xfrm>
            <a:off x="4121149" y="126707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350AA9-0A38-43D6-B096-C665320D56AE}"/>
              </a:ext>
            </a:extLst>
          </p:cNvPr>
          <p:cNvSpPr txBox="1"/>
          <p:nvPr/>
        </p:nvSpPr>
        <p:spPr>
          <a:xfrm>
            <a:off x="4839341" y="1463427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[Se] + 2[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2932529D-AB99-46AF-9DFF-7F059BBDCE0F}"/>
              </a:ext>
            </a:extLst>
          </p:cNvPr>
          <p:cNvCxnSpPr>
            <a:cxnSpLocks/>
          </p:cNvCxnSpPr>
          <p:nvPr/>
        </p:nvCxnSpPr>
        <p:spPr>
          <a:xfrm flipV="1">
            <a:off x="6398456" y="1524857"/>
            <a:ext cx="0" cy="229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22">
            <a:extLst>
              <a:ext uri="{FF2B5EF4-FFF2-40B4-BE49-F238E27FC236}">
                <a16:creationId xmlns:a16="http://schemas.microsoft.com/office/drawing/2014/main" id="{4AD5412F-EEB5-4B5A-A395-FB5C4DFF6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4" y="4378417"/>
            <a:ext cx="1170432" cy="59436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D48B72D-32E0-49E9-94C7-2F2DF1AD0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16" y="2722394"/>
            <a:ext cx="1572768" cy="996696"/>
          </a:xfrm>
          <a:prstGeom prst="rect">
            <a:avLst/>
          </a:prstGeom>
        </p:spPr>
      </p:pic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A1C646C0-E6D6-41BE-A9BD-3A2785D7C259}"/>
              </a:ext>
            </a:extLst>
          </p:cNvPr>
          <p:cNvSpPr/>
          <p:nvPr/>
        </p:nvSpPr>
        <p:spPr>
          <a:xfrm>
            <a:off x="4226009" y="2504303"/>
            <a:ext cx="4530813" cy="2826030"/>
          </a:xfrm>
          <a:prstGeom prst="roundRect">
            <a:avLst/>
          </a:prstGeom>
          <a:noFill/>
          <a:ln>
            <a:solidFill>
              <a:srgbClr val="9A1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: nahoru 26">
            <a:extLst>
              <a:ext uri="{FF2B5EF4-FFF2-40B4-BE49-F238E27FC236}">
                <a16:creationId xmlns:a16="http://schemas.microsoft.com/office/drawing/2014/main" id="{25DE163F-5FD3-4EFE-AA94-1F9A147D8401}"/>
              </a:ext>
            </a:extLst>
          </p:cNvPr>
          <p:cNvSpPr/>
          <p:nvPr/>
        </p:nvSpPr>
        <p:spPr>
          <a:xfrm>
            <a:off x="6944496" y="2722394"/>
            <a:ext cx="477795" cy="2250384"/>
          </a:xfrm>
          <a:prstGeom prst="upArrow">
            <a:avLst/>
          </a:prstGeom>
          <a:solidFill>
            <a:srgbClr val="9A14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600567A-5121-4E19-853F-0D53C528566A}"/>
              </a:ext>
            </a:extLst>
          </p:cNvPr>
          <p:cNvSpPr txBox="1"/>
          <p:nvPr/>
        </p:nvSpPr>
        <p:spPr>
          <a:xfrm>
            <a:off x="7391863" y="3455653"/>
            <a:ext cx="1082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termální</a:t>
            </a:r>
          </a:p>
          <a:p>
            <a:pPr algn="ctr"/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stabilita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8AC17D2-D0D5-4306-A5DA-2B2CC08DAA0F}"/>
              </a:ext>
            </a:extLst>
          </p:cNvPr>
          <p:cNvSpPr txBox="1"/>
          <p:nvPr/>
        </p:nvSpPr>
        <p:spPr>
          <a:xfrm>
            <a:off x="7801111" y="1469807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 = alkyl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0A39FCCB-9EF7-4506-B9CE-00D26203A4BA}"/>
              </a:ext>
            </a:extLst>
          </p:cNvPr>
          <p:cNvSpPr/>
          <p:nvPr/>
        </p:nvSpPr>
        <p:spPr>
          <a:xfrm>
            <a:off x="7801110" y="1463427"/>
            <a:ext cx="955707" cy="402455"/>
          </a:xfrm>
          <a:prstGeom prst="roundRect">
            <a:avLst/>
          </a:prstGeom>
          <a:noFill/>
          <a:ln>
            <a:solidFill>
              <a:srgbClr val="9A1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5EEDDE4-A49D-4ACB-A9FD-CEAE1D28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1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2C740F16-0077-43D3-BECF-0535FCE3B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0" y="1417987"/>
            <a:ext cx="7351776" cy="29992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1D4D031-B7CC-4023-AB70-B5BB36AA6C07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CDF1CA9-9614-4082-B937-7833B60B8397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A04BEA8-FD50-47DC-9447-3F2FDD936534}"/>
              </a:ext>
            </a:extLst>
          </p:cNvPr>
          <p:cNvSpPr txBox="1"/>
          <p:nvPr/>
        </p:nvSpPr>
        <p:spPr>
          <a:xfrm>
            <a:off x="441472" y="571758"/>
            <a:ext cx="84208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Syntéza potenciálně farmaceuticky významných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molekulárních přepínačů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1D96E58-A0D9-4C68-963A-0E27A7B7A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8" y="4474101"/>
            <a:ext cx="2604407" cy="194037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5B75F52-FB8A-48F7-91AD-874B52B50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57" y="4303328"/>
            <a:ext cx="1604010" cy="1920240"/>
          </a:xfrm>
          <a:prstGeom prst="rect">
            <a:avLst/>
          </a:prstGeom>
        </p:spPr>
      </p:pic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536499A-5DB0-4C55-AEFE-57A349F9FAA4}"/>
              </a:ext>
            </a:extLst>
          </p:cNvPr>
          <p:cNvCxnSpPr>
            <a:cxnSpLocks/>
          </p:cNvCxnSpPr>
          <p:nvPr/>
        </p:nvCxnSpPr>
        <p:spPr>
          <a:xfrm flipH="1">
            <a:off x="6432789" y="5266494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08B40741-7BCD-4941-9492-59D99CC50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20" y="5527037"/>
            <a:ext cx="629167" cy="629167"/>
          </a:xfrm>
          <a:prstGeom prst="rect">
            <a:avLst/>
          </a:prstGeom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5AA9975C-ABF4-4DD8-AD7E-27E400E06AE2}"/>
              </a:ext>
            </a:extLst>
          </p:cNvPr>
          <p:cNvCxnSpPr>
            <a:cxnSpLocks/>
          </p:cNvCxnSpPr>
          <p:nvPr/>
        </p:nvCxnSpPr>
        <p:spPr>
          <a:xfrm>
            <a:off x="6432789" y="5365795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63D079A5-F611-4FE0-B9D6-FF6A3932E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87" y="4565409"/>
            <a:ext cx="630000" cy="630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B1366D6-7D7F-465A-A89F-204EEC1A2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72" y="4617081"/>
            <a:ext cx="1745361" cy="1292733"/>
          </a:xfrm>
          <a:prstGeom prst="rect">
            <a:avLst/>
          </a:prstGeom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91B2AD73-7D01-4BA3-94A9-003947042978}"/>
              </a:ext>
            </a:extLst>
          </p:cNvPr>
          <p:cNvCxnSpPr>
            <a:cxnSpLocks/>
          </p:cNvCxnSpPr>
          <p:nvPr/>
        </p:nvCxnSpPr>
        <p:spPr>
          <a:xfrm flipH="1">
            <a:off x="3403839" y="5364964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50F5105-A263-4953-A43B-1F9C7B92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70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E89A2BC-A33B-476E-94C2-6B82929387F2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CBE1CDA-6354-452D-B399-3A9CEE9F578E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52A9C38-8F4C-4A55-94B6-BE39F04F6BEA}"/>
              </a:ext>
            </a:extLst>
          </p:cNvPr>
          <p:cNvSpPr txBox="1"/>
          <p:nvPr/>
        </p:nvSpPr>
        <p:spPr>
          <a:xfrm>
            <a:off x="2357291" y="49333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Experimenty k demonstraci učiva Chemie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8BD1E0-6D2C-49BA-8D78-25A6B427DBBC}"/>
              </a:ext>
            </a:extLst>
          </p:cNvPr>
          <p:cNvSpPr txBox="1"/>
          <p:nvPr/>
        </p:nvSpPr>
        <p:spPr>
          <a:xfrm>
            <a:off x="1723175" y="804942"/>
            <a:ext cx="58384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Aplikace indikátoru fenolftaleinu 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pro detekci změn pH 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„Tajemství barevných baněk“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3F18B1-8F4E-4E53-9EE4-04881471C334}"/>
              </a:ext>
            </a:extLst>
          </p:cNvPr>
          <p:cNvSpPr txBox="1"/>
          <p:nvPr/>
        </p:nvSpPr>
        <p:spPr>
          <a:xfrm>
            <a:off x="2357291" y="2161321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pH = 8,2 – 12,0</a:t>
            </a:r>
          </a:p>
          <a:p>
            <a:pPr algn="ctr"/>
            <a:r>
              <a:rPr lang="cs-CZ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fialová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12B4324-7DAA-4268-8449-87BA7FF4B3A1}"/>
              </a:ext>
            </a:extLst>
          </p:cNvPr>
          <p:cNvSpPr txBox="1"/>
          <p:nvPr/>
        </p:nvSpPr>
        <p:spPr>
          <a:xfrm>
            <a:off x="4870138" y="2172181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pH = 0,0 - 8,2</a:t>
            </a:r>
          </a:p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4D562AF-BC79-452A-96CB-EEA60D3C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4244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BB_2">
            <a:hlinkClick r:id="" action="ppaction://media"/>
            <a:extLst>
              <a:ext uri="{FF2B5EF4-FFF2-40B4-BE49-F238E27FC236}">
                <a16:creationId xmlns:a16="http://schemas.microsoft.com/office/drawing/2014/main" id="{5B1B7BD5-BFBF-4085-ADD2-807215EC4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751" y="2752680"/>
            <a:ext cx="6598498" cy="37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DC2A490E-BDC4-4C85-BFBD-A619EEDBA3F9}"/>
              </a:ext>
            </a:extLst>
          </p:cNvPr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526F79F-050C-4DA6-BAF1-24AE5511D18A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7A58B4D-391B-487E-A962-8C30D114487D}"/>
              </a:ext>
            </a:extLst>
          </p:cNvPr>
          <p:cNvSpPr txBox="1"/>
          <p:nvPr/>
        </p:nvSpPr>
        <p:spPr>
          <a:xfrm>
            <a:off x="2357291" y="49333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Experimenty k demonstraci učiva Chemie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DA15DA-A16A-41B2-ABD0-3329DC268380}"/>
              </a:ext>
            </a:extLst>
          </p:cNvPr>
          <p:cNvSpPr txBox="1"/>
          <p:nvPr/>
        </p:nvSpPr>
        <p:spPr>
          <a:xfrm>
            <a:off x="92925" y="849793"/>
            <a:ext cx="90989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Demonstrace srážecí reakce, závislosti rozpustnosti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na teplotě a krystalizace 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„Zlatý déšť“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527BE0B-B49B-4CB7-ACA8-058DD35F1B18}"/>
              </a:ext>
            </a:extLst>
          </p:cNvPr>
          <p:cNvSpPr txBox="1"/>
          <p:nvPr/>
        </p:nvSpPr>
        <p:spPr>
          <a:xfrm>
            <a:off x="2692193" y="2332863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+ 2KI		PbI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+ 2KNO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0C76D2D-D1BC-4391-A0B7-746F880E24B4}"/>
              </a:ext>
            </a:extLst>
          </p:cNvPr>
          <p:cNvCxnSpPr>
            <a:cxnSpLocks/>
          </p:cNvCxnSpPr>
          <p:nvPr/>
        </p:nvCxnSpPr>
        <p:spPr>
          <a:xfrm>
            <a:off x="4438619" y="2531452"/>
            <a:ext cx="515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6A63C90-AD10-496E-BFDE-F509412C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75614"/>
            <a:ext cx="2057400" cy="365125"/>
          </a:xfrm>
        </p:spPr>
        <p:txBody>
          <a:bodyPr/>
          <a:lstStyle/>
          <a:p>
            <a:fld id="{FB8823CD-5AAB-4EE6-A74D-497F6F6C5732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vsedě, stůl, vpředu, jídlo&#10;&#10;Popis byl vytvořen automaticky">
            <a:extLst>
              <a:ext uri="{FF2B5EF4-FFF2-40B4-BE49-F238E27FC236}">
                <a16:creationId xmlns:a16="http://schemas.microsoft.com/office/drawing/2014/main" id="{2E0B7B19-3FE6-416E-AD6E-B04142243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20" y="2861751"/>
            <a:ext cx="2397124" cy="3609787"/>
          </a:xfrm>
          <a:prstGeom prst="rect">
            <a:avLst/>
          </a:prstGeom>
        </p:spPr>
      </p:pic>
      <p:pic>
        <p:nvPicPr>
          <p:cNvPr id="8" name="ZD">
            <a:hlinkClick r:id="" action="ppaction://media"/>
            <a:extLst>
              <a:ext uri="{FF2B5EF4-FFF2-40B4-BE49-F238E27FC236}">
                <a16:creationId xmlns:a16="http://schemas.microsoft.com/office/drawing/2014/main" id="{67713DCA-7E16-471B-AAED-920567F73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946" y="2861751"/>
            <a:ext cx="6416674" cy="36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1128</TotalTime>
  <Words>568</Words>
  <Application>Microsoft Office PowerPoint</Application>
  <PresentationFormat>Předvádění na obrazovce (4:3)</PresentationFormat>
  <Paragraphs>105</Paragraphs>
  <Slides>12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Podlesný Jan</dc:creator>
  <cp:lastModifiedBy>Jan Podlesný</cp:lastModifiedBy>
  <cp:revision>57</cp:revision>
  <dcterms:created xsi:type="dcterms:W3CDTF">2020-10-15T08:35:25Z</dcterms:created>
  <dcterms:modified xsi:type="dcterms:W3CDTF">2020-10-30T21:22:34Z</dcterms:modified>
</cp:coreProperties>
</file>