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1"/>
  </p:notesMasterIdLst>
  <p:sldIdLst>
    <p:sldId id="256" r:id="rId2"/>
    <p:sldId id="295" r:id="rId3"/>
    <p:sldId id="294" r:id="rId4"/>
    <p:sldId id="302" r:id="rId5"/>
    <p:sldId id="303" r:id="rId6"/>
    <p:sldId id="304" r:id="rId7"/>
    <p:sldId id="305" r:id="rId8"/>
    <p:sldId id="306" r:id="rId9"/>
    <p:sldId id="307" r:id="rId10"/>
    <p:sldId id="310" r:id="rId11"/>
    <p:sldId id="311" r:id="rId12"/>
    <p:sldId id="312" r:id="rId13"/>
    <p:sldId id="308" r:id="rId14"/>
    <p:sldId id="309" r:id="rId15"/>
    <p:sldId id="299" r:id="rId16"/>
    <p:sldId id="300" r:id="rId17"/>
    <p:sldId id="301" r:id="rId18"/>
    <p:sldId id="283" r:id="rId19"/>
    <p:sldId id="293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xmlns="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xmlns="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4.11.2020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xmlns="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xmlns="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xmlns="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xmlns="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357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xmlns="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4. 11. 2020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anzl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ehicle.synology.me/traff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xmlns="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214"/>
            <a:ext cx="9144000" cy="36514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 smtClean="0"/>
              <a:t>Projekt </a:t>
            </a:r>
            <a:r>
              <a:rPr lang="sk-SK" sz="3600" b="1" dirty="0" smtClean="0"/>
              <a:t>IGS 8210-012</a:t>
            </a:r>
            <a:br>
              <a:rPr lang="sk-SK" sz="3600" b="1" dirty="0" smtClean="0"/>
            </a:b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cs-CZ" sz="3000" b="1" i="1" dirty="0" smtClean="0">
                <a:solidFill>
                  <a:srgbClr val="CC3300"/>
                </a:solidFill>
              </a:rPr>
              <a:t>Softwarová </a:t>
            </a:r>
            <a:r>
              <a:rPr lang="cs-CZ" sz="3000" b="1" i="1" dirty="0" smtClean="0">
                <a:solidFill>
                  <a:srgbClr val="CC3300"/>
                </a:solidFill>
              </a:rPr>
              <a:t>aplikace </a:t>
            </a:r>
            <a:r>
              <a:rPr lang="cs-CZ" sz="3000" b="1" i="1" dirty="0" smtClean="0">
                <a:solidFill>
                  <a:srgbClr val="CC3300"/>
                </a:solidFill>
              </a:rPr>
              <a:t>pro vyhodnocování  dopravních kordonových průzkumů</a:t>
            </a:r>
            <a:endParaRPr lang="cs-CZ" sz="3000" b="1" i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xmlns="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bg1"/>
                </a:solidFill>
                <a:highlight>
                  <a:srgbClr val="000000"/>
                </a:highlight>
              </a:rPr>
              <a:t>Řešitelé: Ing. Bc. Jiří Hanzl, Ph.D., Ing. Ladislav Bartuška</a:t>
            </a:r>
            <a:r>
              <a:rPr lang="cs-CZ" dirty="0"/>
              <a:t>			www.VSTECB.cz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www.VSTECB.cz</a:t>
            </a:r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4" r="29201" b="5658"/>
          <a:stretch/>
        </p:blipFill>
        <p:spPr bwMode="auto">
          <a:xfrm>
            <a:off x="1" y="1284059"/>
            <a:ext cx="4572000" cy="517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ázek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29399" b="6168"/>
          <a:stretch/>
        </p:blipFill>
        <p:spPr bwMode="auto">
          <a:xfrm>
            <a:off x="4580164" y="1275895"/>
            <a:ext cx="4560682" cy="517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446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www.VSTECB.cz</a:t>
            </a:r>
          </a:p>
        </p:txBody>
      </p:sp>
      <p:pic>
        <p:nvPicPr>
          <p:cNvPr id="3074" name="Obráze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r="28848" b="10185"/>
          <a:stretch/>
        </p:blipFill>
        <p:spPr bwMode="auto">
          <a:xfrm>
            <a:off x="0" y="1520820"/>
            <a:ext cx="4425043" cy="47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28913" b="16125"/>
          <a:stretch/>
        </p:blipFill>
        <p:spPr bwMode="auto">
          <a:xfrm>
            <a:off x="4425042" y="1520818"/>
            <a:ext cx="4718957" cy="472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20776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9</a:t>
            </a:r>
            <a:r>
              <a:rPr lang="cs-CZ" dirty="0"/>
              <a:t>								www.VSTECB.cz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r="27007" b="16069"/>
          <a:stretch>
            <a:fillRect/>
          </a:stretch>
        </p:blipFill>
        <p:spPr bwMode="auto">
          <a:xfrm>
            <a:off x="1880055" y="1292223"/>
            <a:ext cx="5521779" cy="521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133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9</a:t>
            </a:r>
            <a:r>
              <a:rPr lang="cs-CZ" dirty="0"/>
              <a:t>								www.VSTECB.cz</a:t>
            </a:r>
          </a:p>
        </p:txBody>
      </p:sp>
      <p:pic>
        <p:nvPicPr>
          <p:cNvPr id="614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9915" r="17877" b="36261"/>
          <a:stretch>
            <a:fillRect/>
          </a:stretch>
        </p:blipFill>
        <p:spPr bwMode="auto">
          <a:xfrm>
            <a:off x="478988" y="1393370"/>
            <a:ext cx="8134350" cy="500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665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3) SW </a:t>
            </a:r>
            <a:r>
              <a:rPr lang="cs-CZ" altLang="cs-CZ" sz="2400" dirty="0"/>
              <a:t>aplikace pro vyhodnocování kordonových průzkumů</a:t>
            </a:r>
          </a:p>
          <a:p>
            <a:pPr lvl="1"/>
            <a:r>
              <a:rPr lang="cs-CZ" altLang="cs-CZ" sz="2200" dirty="0"/>
              <a:t>závěrečné práce studentů </a:t>
            </a:r>
            <a:r>
              <a:rPr lang="cs-CZ" altLang="cs-CZ" sz="2200" dirty="0" smtClean="0"/>
              <a:t>(SP, BP</a:t>
            </a:r>
            <a:r>
              <a:rPr lang="cs-CZ" altLang="cs-CZ" sz="2200" dirty="0"/>
              <a:t>, DP</a:t>
            </a:r>
            <a:r>
              <a:rPr lang="cs-CZ" altLang="cs-CZ" sz="2200" dirty="0" smtClean="0"/>
              <a:t>) =&gt; lze definovat neomezený počet uživatelů (účet „user“)</a:t>
            </a:r>
            <a:endParaRPr lang="cs-CZ" altLang="cs-CZ" sz="2200" dirty="0"/>
          </a:p>
          <a:p>
            <a:pPr lvl="1"/>
            <a:r>
              <a:rPr lang="cs-CZ" altLang="cs-CZ" sz="2200" dirty="0" err="1"/>
              <a:t>vědecko</a:t>
            </a:r>
            <a:r>
              <a:rPr lang="cs-CZ" altLang="cs-CZ" sz="2200" dirty="0"/>
              <a:t> – výzkumná činnost KDL</a:t>
            </a:r>
          </a:p>
          <a:p>
            <a:pPr lvl="1"/>
            <a:r>
              <a:rPr lang="cs-CZ" altLang="cs-CZ" sz="2200" dirty="0"/>
              <a:t>vedlejší hospodářská činnost KDL =&gt; společně se zařízeními </a:t>
            </a:r>
            <a:r>
              <a:rPr lang="cs-CZ" altLang="cs-CZ" sz="2200" dirty="0" err="1"/>
              <a:t>Sierzega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SR4, sčítačkami </a:t>
            </a:r>
            <a:r>
              <a:rPr lang="cs-CZ" altLang="cs-CZ" sz="2200" dirty="0" err="1" smtClean="0"/>
              <a:t>Schuchco</a:t>
            </a:r>
            <a:r>
              <a:rPr lang="cs-CZ" altLang="cs-CZ" sz="2200" dirty="0" smtClean="0"/>
              <a:t> hc8/36 a </a:t>
            </a:r>
            <a:r>
              <a:rPr lang="cs-CZ" altLang="cs-CZ" sz="2200" dirty="0"/>
              <a:t>SW </a:t>
            </a:r>
            <a:r>
              <a:rPr lang="cs-CZ" altLang="cs-CZ" sz="2200" dirty="0" smtClean="0"/>
              <a:t>„Data </a:t>
            </a:r>
            <a:r>
              <a:rPr lang="cs-CZ" altLang="cs-CZ" sz="2200" dirty="0" err="1"/>
              <a:t>From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Sky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Light</a:t>
            </a:r>
            <a:r>
              <a:rPr lang="cs-CZ" altLang="cs-CZ" sz="2200" dirty="0"/>
              <a:t> </a:t>
            </a:r>
            <a:r>
              <a:rPr lang="cs-CZ" altLang="cs-CZ" sz="2200" dirty="0" err="1" smtClean="0"/>
              <a:t>Viewer</a:t>
            </a:r>
            <a:r>
              <a:rPr lang="cs-CZ" altLang="cs-CZ" sz="2200" dirty="0" smtClean="0"/>
              <a:t>“ lze </a:t>
            </a:r>
            <a:r>
              <a:rPr lang="cs-CZ" altLang="cs-CZ" sz="2200" dirty="0"/>
              <a:t>nabízet komplexní služby v rámci provádění a vyhodnocování dopravních průzkumů (rychlost, intenzita, </a:t>
            </a:r>
            <a:r>
              <a:rPr lang="cs-CZ" altLang="cs-CZ" sz="2200" dirty="0" smtClean="0"/>
              <a:t>směrovost </a:t>
            </a:r>
            <a:r>
              <a:rPr lang="cs-CZ" altLang="cs-CZ" sz="2200" dirty="0"/>
              <a:t>a skladba dopravního proudu na </a:t>
            </a:r>
            <a:r>
              <a:rPr lang="cs-CZ" altLang="cs-CZ" sz="2200" dirty="0" smtClean="0"/>
              <a:t>křižovatkách, tranzitní a zdrojová / cílová doprava v uzavřených oblastech)</a:t>
            </a:r>
            <a:endParaRPr lang="cs-CZ" altLang="cs-CZ" sz="22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10</a:t>
            </a:r>
            <a:r>
              <a:rPr lang="cs-CZ" dirty="0"/>
              <a:t>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8314898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Plánované a dosažené výsledky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4) 1 </a:t>
            </a:r>
            <a:r>
              <a:rPr lang="cs-CZ" altLang="cs-CZ" sz="2400" dirty="0"/>
              <a:t>článek zaslaný do sborníku mezinárodní konference</a:t>
            </a:r>
          </a:p>
          <a:p>
            <a:pPr lvl="1"/>
            <a:r>
              <a:rPr lang="cs-CZ" altLang="cs-CZ" sz="2200" dirty="0"/>
              <a:t>„</a:t>
            </a:r>
            <a:r>
              <a:rPr lang="cs-CZ" altLang="cs-CZ" sz="2200" dirty="0" err="1"/>
              <a:t>Horizons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of</a:t>
            </a:r>
            <a:r>
              <a:rPr lang="cs-CZ" altLang="cs-CZ" sz="2200" dirty="0"/>
              <a:t> </a:t>
            </a:r>
            <a:r>
              <a:rPr lang="cs-CZ" altLang="cs-CZ" sz="2200" dirty="0" err="1"/>
              <a:t>Railway</a:t>
            </a:r>
            <a:r>
              <a:rPr lang="cs-CZ" altLang="cs-CZ" sz="2200" dirty="0"/>
              <a:t> Transport 2020“, </a:t>
            </a:r>
            <a:r>
              <a:rPr lang="cs-CZ" altLang="cs-CZ" sz="2200" dirty="0" err="1" smtClean="0"/>
              <a:t>Scopus</a:t>
            </a:r>
            <a:r>
              <a:rPr lang="cs-CZ" altLang="cs-CZ" sz="2200" dirty="0" smtClean="0"/>
              <a:t> (Web </a:t>
            </a:r>
            <a:r>
              <a:rPr lang="cs-CZ" altLang="cs-CZ" sz="2200" dirty="0" err="1" smtClean="0"/>
              <a:t>of</a:t>
            </a:r>
            <a:r>
              <a:rPr lang="cs-CZ" altLang="cs-CZ" sz="2200" dirty="0" smtClean="0"/>
              <a:t> Science)</a:t>
            </a:r>
          </a:p>
          <a:p>
            <a:pPr lvl="1"/>
            <a:r>
              <a:rPr lang="cs-CZ" altLang="cs-CZ" sz="2200" dirty="0" smtClean="0"/>
              <a:t>zaslány 2 články do sborníku</a:t>
            </a:r>
            <a:endParaRPr lang="cs-CZ" altLang="cs-CZ" sz="2200" dirty="0"/>
          </a:p>
          <a:p>
            <a:pPr lvl="1"/>
            <a:r>
              <a:rPr lang="cs-CZ" altLang="cs-CZ" sz="2200" dirty="0" smtClean="0"/>
              <a:t>v recenzním řízení</a:t>
            </a:r>
            <a:endParaRPr lang="cs-CZ" altLang="cs-CZ" sz="2200" dirty="0"/>
          </a:p>
          <a:p>
            <a:endParaRPr lang="cs-CZ" altLang="cs-CZ" sz="2400" dirty="0" smtClean="0"/>
          </a:p>
          <a:p>
            <a:endParaRPr lang="cs-CZ" altLang="cs-CZ" sz="2400" dirty="0"/>
          </a:p>
          <a:p>
            <a:pPr lvl="1"/>
            <a:endParaRPr lang="cs-CZ" altLang="cs-CZ" sz="2200" dirty="0" smtClean="0"/>
          </a:p>
          <a:p>
            <a:pPr lvl="1"/>
            <a:endParaRPr lang="cs-CZ" altLang="cs-CZ" sz="2200" dirty="0" smtClean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11</a:t>
            </a:r>
            <a:r>
              <a:rPr lang="cs-CZ" dirty="0"/>
              <a:t>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3786935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Plánovaný rozpočet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12</a:t>
            </a:r>
            <a:r>
              <a:rPr lang="cs-CZ" dirty="0"/>
              <a:t>								www.VSTECB.cz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06989"/>
              </p:ext>
            </p:extLst>
          </p:nvPr>
        </p:nvGraphicFramePr>
        <p:xfrm>
          <a:off x="450572" y="2103917"/>
          <a:ext cx="81442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145"/>
                <a:gridCol w="4072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Kategorie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Částka [Kč]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Materiální náklady</a:t>
                      </a:r>
                      <a:r>
                        <a:rPr lang="cs-CZ" baseline="0" dirty="0" smtClean="0"/>
                        <a:t> vč. drobného majetku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910,11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Služby a náklady nevýrobní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65.820,44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Cestovné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Mzdy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0,-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66.730,55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9265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Čerpání rozpočtu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13</a:t>
            </a:r>
            <a:r>
              <a:rPr lang="cs-CZ" dirty="0"/>
              <a:t>								www.VSTECB.cz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3735"/>
              </p:ext>
            </p:extLst>
          </p:nvPr>
        </p:nvGraphicFramePr>
        <p:xfrm>
          <a:off x="450572" y="2103917"/>
          <a:ext cx="81442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145"/>
                <a:gridCol w="4072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Položky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Částka [Kč]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ČSN 73 6101 + poštovné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998,80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Prodloužení licence SW</a:t>
                      </a:r>
                      <a:r>
                        <a:rPr lang="cs-CZ" baseline="0" dirty="0" smtClean="0"/>
                        <a:t> „Data </a:t>
                      </a:r>
                      <a:r>
                        <a:rPr lang="cs-CZ" baseline="0" dirty="0" err="1" smtClean="0"/>
                        <a:t>From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Sky</a:t>
                      </a:r>
                      <a:r>
                        <a:rPr lang="cs-CZ" baseline="0" dirty="0" smtClean="0"/>
                        <a:t>...“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10.241,44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SW aplikace – IT</a:t>
                      </a:r>
                      <a:r>
                        <a:rPr lang="cs-CZ" baseline="0" dirty="0" smtClean="0"/>
                        <a:t> specialista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49.900,-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2x</a:t>
                      </a:r>
                      <a:r>
                        <a:rPr lang="cs-CZ" baseline="0" dirty="0" smtClean="0"/>
                        <a:t> poplatek za článek do sborníku </a:t>
                      </a:r>
                      <a:r>
                        <a:rPr lang="cs-CZ" baseline="0" dirty="0" err="1" smtClean="0"/>
                        <a:t>Scopus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2x</a:t>
                      </a:r>
                      <a:r>
                        <a:rPr lang="cs-CZ" baseline="0" dirty="0" smtClean="0"/>
                        <a:t> 125</a:t>
                      </a:r>
                      <a:r>
                        <a:rPr lang="cs-CZ" dirty="0" smtClean="0"/>
                        <a:t>,- EUR (6.773,75)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67.913,99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/>
                        <a:t>CELKEM (plánováno)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66.730,55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Zbývá doplatit (prostředky ÚTT, KDL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-1.183,44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6915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Vize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Rozšíření aplikace o další funkce a programovatelné výstupy (grafy, export do souboru .</a:t>
            </a:r>
            <a:r>
              <a:rPr lang="cs-CZ" altLang="cs-CZ" sz="2400" dirty="0" err="1" smtClean="0"/>
              <a:t>docx</a:t>
            </a:r>
            <a:r>
              <a:rPr lang="cs-CZ" altLang="cs-CZ" sz="2400" dirty="0" smtClean="0"/>
              <a:t>, atd.) za účelem vytvoření jednoduchého a plně funkčního uživatelského rozhraní</a:t>
            </a:r>
          </a:p>
          <a:p>
            <a:r>
              <a:rPr lang="cs-CZ" altLang="cs-CZ" sz="2400" dirty="0" smtClean="0"/>
              <a:t>Usnadnění práce studentům a zaměstnancům KDL(uplatnění aplikace v terénu místo „papírových sčítacích formulářů“)</a:t>
            </a: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14</a:t>
            </a:r>
            <a:r>
              <a:rPr lang="cs-CZ" dirty="0"/>
              <a:t>								www.VSTECB.cz</a:t>
            </a:r>
          </a:p>
        </p:txBody>
      </p:sp>
      <p:pic>
        <p:nvPicPr>
          <p:cNvPr id="8" name="Obrázek 7" descr="DSC_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8" y="3523602"/>
            <a:ext cx="4544555" cy="302164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45" y="3523602"/>
            <a:ext cx="2803300" cy="301893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xmlns="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xmlns="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xmlns="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420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smtClean="0">
                <a:hlinkClick r:id="rId3"/>
              </a:rPr>
              <a:t>hanzl@mail.vstecb.cz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Úvod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Návaznost na IGS z let 2015, 2018 a 2019 - dovybavení Dopravní laboratoře:</a:t>
            </a:r>
            <a:endParaRPr lang="cs-CZ" altLang="cs-CZ" sz="2400" dirty="0"/>
          </a:p>
          <a:p>
            <a:pPr lvl="1"/>
            <a:r>
              <a:rPr lang="cs-CZ" altLang="cs-CZ" sz="2200" dirty="0" smtClean="0"/>
              <a:t>2 ks statistických radarů </a:t>
            </a:r>
            <a:r>
              <a:rPr lang="cs-CZ" altLang="cs-CZ" sz="2200" dirty="0" err="1" smtClean="0"/>
              <a:t>Sierzega</a:t>
            </a:r>
            <a:r>
              <a:rPr lang="cs-CZ" altLang="cs-CZ" sz="2200" dirty="0" smtClean="0"/>
              <a:t> SR4</a:t>
            </a:r>
          </a:p>
          <a:p>
            <a:pPr lvl="1"/>
            <a:r>
              <a:rPr lang="cs-CZ" altLang="cs-CZ" sz="2200" dirty="0" smtClean="0"/>
              <a:t>2 ks sčítačů dopravního proudu </a:t>
            </a:r>
            <a:r>
              <a:rPr lang="cs-CZ" altLang="cs-CZ" sz="2200" dirty="0" err="1" smtClean="0"/>
              <a:t>Schuchco</a:t>
            </a:r>
            <a:r>
              <a:rPr lang="cs-CZ" altLang="cs-CZ" sz="2200" dirty="0" smtClean="0"/>
              <a:t> hc8/36</a:t>
            </a:r>
          </a:p>
          <a:p>
            <a:pPr lvl="1"/>
            <a:r>
              <a:rPr lang="cs-CZ" altLang="cs-CZ" sz="2200" dirty="0" smtClean="0"/>
              <a:t>speciální SW Data </a:t>
            </a:r>
            <a:r>
              <a:rPr lang="cs-CZ" altLang="cs-CZ" sz="2200" dirty="0" err="1" smtClean="0"/>
              <a:t>From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Sky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Light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Viewer</a:t>
            </a:r>
            <a:endParaRPr lang="cs-CZ" altLang="cs-CZ" sz="2200" dirty="0" smtClean="0"/>
          </a:p>
          <a:p>
            <a:pPr lvl="1"/>
            <a:r>
              <a:rPr lang="cs-CZ" altLang="cs-CZ" sz="2200" dirty="0" smtClean="0"/>
              <a:t>závěrečné práce studentů (BP, DP)</a:t>
            </a:r>
            <a:endParaRPr lang="cs-CZ" altLang="cs-CZ" sz="2200" dirty="0"/>
          </a:p>
          <a:p>
            <a:pPr lvl="1"/>
            <a:r>
              <a:rPr lang="cs-CZ" altLang="cs-CZ" sz="2200" dirty="0"/>
              <a:t>z</a:t>
            </a:r>
            <a:r>
              <a:rPr lang="cs-CZ" altLang="cs-CZ" sz="2200" dirty="0" smtClean="0"/>
              <a:t>akázky menšího rozsahu na provádění dopravních průzkumů zaměstnanci a studenty KDL (ČB, Lišov, Nové Hrady, Frymburk,…)</a:t>
            </a:r>
            <a:endParaRPr lang="cs-CZ" altLang="cs-CZ" sz="22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pic>
        <p:nvPicPr>
          <p:cNvPr id="12" name="Picture 4" descr="http://www.af-cityplan.cz/res/dwe-files/1404044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92" y="2066485"/>
            <a:ext cx="1720396" cy="18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16051" r="42959" b="12689"/>
          <a:stretch/>
        </p:blipFill>
        <p:spPr bwMode="auto">
          <a:xfrm>
            <a:off x="1235075" y="4650841"/>
            <a:ext cx="80107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lipboard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3537"/>
          <a:stretch>
            <a:fillRect/>
          </a:stretch>
        </p:blipFill>
        <p:spPr bwMode="auto">
          <a:xfrm>
            <a:off x="2507572" y="4650841"/>
            <a:ext cx="2771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lipboard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r="4120"/>
          <a:stretch>
            <a:fillRect/>
          </a:stretch>
        </p:blipFill>
        <p:spPr bwMode="auto">
          <a:xfrm>
            <a:off x="5686428" y="4641316"/>
            <a:ext cx="2800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741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Cíle řešení (anotace)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1) Pořízení odborné technické literatury do knihovny VŠTE</a:t>
            </a:r>
            <a:endParaRPr lang="cs-CZ" altLang="cs-CZ" sz="2400" dirty="0"/>
          </a:p>
          <a:p>
            <a:pPr lvl="1"/>
            <a:r>
              <a:rPr lang="cs-CZ" altLang="cs-CZ" sz="2200" dirty="0" smtClean="0"/>
              <a:t>ČSN 73 6101 – „Projektování silnic a dálnic“</a:t>
            </a:r>
          </a:p>
          <a:p>
            <a:pPr lvl="1"/>
            <a:r>
              <a:rPr lang="cs-CZ" altLang="cs-CZ" sz="2200" dirty="0" smtClean="0"/>
              <a:t>pedagogické a edukativní využití</a:t>
            </a:r>
          </a:p>
          <a:p>
            <a:r>
              <a:rPr lang="cs-CZ" altLang="cs-CZ" sz="2400" dirty="0" smtClean="0"/>
              <a:t>2) Prodloužení licence k SW „Data </a:t>
            </a:r>
            <a:r>
              <a:rPr lang="cs-CZ" altLang="cs-CZ" sz="2400" dirty="0" err="1" smtClean="0"/>
              <a:t>From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Sky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Light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Viewer</a:t>
            </a:r>
            <a:r>
              <a:rPr lang="cs-CZ" altLang="cs-CZ" sz="2400" dirty="0" smtClean="0"/>
              <a:t>“</a:t>
            </a:r>
            <a:endParaRPr lang="cs-CZ" altLang="cs-CZ" sz="2400" dirty="0"/>
          </a:p>
          <a:p>
            <a:pPr lvl="1"/>
            <a:r>
              <a:rPr lang="cs-CZ" altLang="cs-CZ" sz="2200" dirty="0" smtClean="0"/>
              <a:t>nákup balíčku dalších 80 hodin pro zpracování videa</a:t>
            </a:r>
          </a:p>
          <a:p>
            <a:pPr lvl="1"/>
            <a:r>
              <a:rPr lang="cs-CZ" altLang="cs-CZ" sz="2200" dirty="0"/>
              <a:t>zakázky menšího rozsahu na </a:t>
            </a:r>
            <a:r>
              <a:rPr lang="cs-CZ" altLang="cs-CZ" sz="2200" dirty="0" smtClean="0"/>
              <a:t>provádění dopravních průzkumů</a:t>
            </a:r>
            <a:endParaRPr lang="cs-CZ" altLang="cs-CZ" sz="2200" dirty="0"/>
          </a:p>
          <a:p>
            <a:r>
              <a:rPr lang="cs-CZ" altLang="cs-CZ" sz="2400" dirty="0" smtClean="0"/>
              <a:t>3) SW aplikace pro vyhodnocování kordonových průzkumů</a:t>
            </a:r>
            <a:endParaRPr lang="cs-CZ" altLang="cs-CZ" sz="2400" dirty="0"/>
          </a:p>
          <a:p>
            <a:pPr lvl="1"/>
            <a:r>
              <a:rPr lang="cs-CZ" altLang="cs-CZ" sz="2200" dirty="0" smtClean="0"/>
              <a:t>vývoj, testování a dodávka externím IT specialistou</a:t>
            </a:r>
          </a:p>
          <a:p>
            <a:pPr lvl="1"/>
            <a:r>
              <a:rPr lang="cs-CZ" altLang="cs-CZ" sz="2200" dirty="0" smtClean="0"/>
              <a:t>pedagogické využití, výzkum </a:t>
            </a:r>
            <a:r>
              <a:rPr lang="cs-CZ" altLang="cs-CZ" sz="2200" dirty="0"/>
              <a:t>a tvůrčí aktivity studentů</a:t>
            </a:r>
          </a:p>
          <a:p>
            <a:pPr lvl="1"/>
            <a:r>
              <a:rPr lang="cs-CZ" altLang="cs-CZ" sz="2200" dirty="0"/>
              <a:t>zakázky menšího rozsahu na provádění dopravních průzkumů</a:t>
            </a:r>
          </a:p>
          <a:p>
            <a:r>
              <a:rPr lang="cs-CZ" altLang="cs-CZ" sz="2400" dirty="0" smtClean="0"/>
              <a:t>4) 1 článek zaslaný do sborníku mezinárodní konference</a:t>
            </a:r>
            <a:endParaRPr lang="cs-CZ" altLang="cs-CZ" sz="2400" dirty="0"/>
          </a:p>
          <a:p>
            <a:pPr lvl="1"/>
            <a:r>
              <a:rPr lang="cs-CZ" altLang="cs-CZ" sz="2200" dirty="0" smtClean="0"/>
              <a:t>„</a:t>
            </a:r>
            <a:r>
              <a:rPr lang="cs-CZ" altLang="cs-CZ" sz="2200" dirty="0" err="1" smtClean="0"/>
              <a:t>Horizons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of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Railway</a:t>
            </a:r>
            <a:r>
              <a:rPr lang="cs-CZ" altLang="cs-CZ" sz="2200" dirty="0" smtClean="0"/>
              <a:t> Transport 2020“, </a:t>
            </a:r>
            <a:r>
              <a:rPr lang="cs-CZ" altLang="cs-CZ" sz="2200" dirty="0" err="1" smtClean="0"/>
              <a:t>Scopus</a:t>
            </a:r>
            <a:r>
              <a:rPr lang="cs-CZ" altLang="cs-CZ" sz="2200" dirty="0" smtClean="0"/>
              <a:t> (Web </a:t>
            </a:r>
            <a:r>
              <a:rPr lang="cs-CZ" altLang="cs-CZ" sz="2200" dirty="0" err="1" smtClean="0"/>
              <a:t>of</a:t>
            </a:r>
            <a:r>
              <a:rPr lang="cs-CZ" altLang="cs-CZ" sz="2200" dirty="0" smtClean="0"/>
              <a:t> Science)</a:t>
            </a:r>
            <a:endParaRPr lang="cs-CZ" altLang="cs-CZ" sz="2200" dirty="0"/>
          </a:p>
          <a:p>
            <a:pPr lvl="1"/>
            <a:endParaRPr lang="cs-CZ" altLang="cs-CZ" sz="2200" dirty="0"/>
          </a:p>
          <a:p>
            <a:pPr lvl="1"/>
            <a:endParaRPr lang="cs-CZ" altLang="cs-CZ" sz="2200" dirty="0"/>
          </a:p>
          <a:p>
            <a:pPr marL="457200" lvl="1" indent="0">
              <a:buNone/>
            </a:pPr>
            <a:endParaRPr lang="cs-CZ" altLang="cs-CZ" sz="22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2</a:t>
            </a:r>
            <a:r>
              <a:rPr lang="cs-CZ" dirty="0"/>
              <a:t>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7563693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1) Pořízení </a:t>
            </a:r>
            <a:r>
              <a:rPr lang="cs-CZ" altLang="cs-CZ" sz="2400" dirty="0"/>
              <a:t>odborné technické literatury do knihovny VŠTE</a:t>
            </a:r>
          </a:p>
          <a:p>
            <a:pPr lvl="1"/>
            <a:r>
              <a:rPr lang="cs-CZ" altLang="cs-CZ" sz="2200" dirty="0"/>
              <a:t>ČSN 73 6101 </a:t>
            </a:r>
            <a:r>
              <a:rPr lang="cs-CZ" altLang="cs-CZ" sz="2200" dirty="0" smtClean="0"/>
              <a:t>–„</a:t>
            </a:r>
            <a:r>
              <a:rPr lang="cs-CZ" altLang="cs-CZ" sz="2200" dirty="0"/>
              <a:t>Projektování silnic a dálnic“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3</a:t>
            </a:r>
            <a:r>
              <a:rPr lang="cs-CZ" dirty="0"/>
              <a:t>								www.VSTECB.cz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9454" r="33773" b="4000"/>
          <a:stretch/>
        </p:blipFill>
        <p:spPr bwMode="auto">
          <a:xfrm>
            <a:off x="3090850" y="2482980"/>
            <a:ext cx="2962299" cy="40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508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2) Prodloužení </a:t>
            </a:r>
            <a:r>
              <a:rPr lang="cs-CZ" altLang="cs-CZ" sz="2400" dirty="0"/>
              <a:t>licence k SW „Data </a:t>
            </a:r>
            <a:r>
              <a:rPr lang="cs-CZ" altLang="cs-CZ" sz="2400" dirty="0" err="1"/>
              <a:t>From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Sky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Light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Viewer</a:t>
            </a:r>
            <a:r>
              <a:rPr lang="cs-CZ" altLang="cs-CZ" sz="2400" dirty="0"/>
              <a:t>“</a:t>
            </a:r>
          </a:p>
          <a:p>
            <a:pPr lvl="1"/>
            <a:r>
              <a:rPr lang="cs-CZ" altLang="cs-CZ" sz="2200" dirty="0"/>
              <a:t>nákup balíčku dalších 80 </a:t>
            </a:r>
            <a:r>
              <a:rPr lang="cs-CZ" altLang="cs-CZ" sz="2200" dirty="0" smtClean="0"/>
              <a:t>hodin </a:t>
            </a:r>
            <a:r>
              <a:rPr lang="cs-CZ" altLang="cs-CZ" sz="2200" dirty="0"/>
              <a:t>pro zpracování </a:t>
            </a:r>
            <a:r>
              <a:rPr lang="cs-CZ" altLang="cs-CZ" sz="2200" dirty="0" smtClean="0"/>
              <a:t>videa</a:t>
            </a:r>
          </a:p>
          <a:p>
            <a:pPr lvl="1"/>
            <a:endParaRPr lang="cs-CZ" altLang="cs-CZ" sz="2200" dirty="0"/>
          </a:p>
          <a:p>
            <a:r>
              <a:rPr lang="cs-CZ" altLang="cs-CZ" sz="2400" dirty="0" smtClean="0"/>
              <a:t>3) SW </a:t>
            </a:r>
            <a:r>
              <a:rPr lang="cs-CZ" altLang="cs-CZ" sz="2400" dirty="0"/>
              <a:t>aplikace pro vyhodnocování kordonových průzkumů</a:t>
            </a:r>
          </a:p>
          <a:p>
            <a:pPr lvl="1"/>
            <a:r>
              <a:rPr lang="cs-CZ" altLang="cs-CZ" sz="2200" dirty="0"/>
              <a:t>vývoj, testování a dodávka externím IT </a:t>
            </a:r>
            <a:r>
              <a:rPr lang="cs-CZ" altLang="cs-CZ" sz="2200" dirty="0" smtClean="0"/>
              <a:t>specialistou</a:t>
            </a:r>
          </a:p>
          <a:p>
            <a:pPr lvl="1"/>
            <a:r>
              <a:rPr lang="cs-CZ" altLang="cs-CZ" sz="2200" dirty="0" smtClean="0"/>
              <a:t>testování nad daty z velkého dopravního kordonového průzkumu v historickém jádru města České Budějovice (9. října 2019)</a:t>
            </a:r>
          </a:p>
          <a:p>
            <a:pPr lvl="1"/>
            <a:r>
              <a:rPr lang="cs-CZ" altLang="cs-CZ" sz="2200" dirty="0" smtClean="0"/>
              <a:t>cca 15.000 vozidel, 6 x IN, 5 x OUT, 06:00 – 20:00 hod.</a:t>
            </a:r>
            <a:endParaRPr lang="cs-CZ" altLang="cs-CZ" sz="2200" dirty="0"/>
          </a:p>
          <a:p>
            <a:pPr lvl="1"/>
            <a:r>
              <a:rPr lang="cs-CZ" altLang="cs-CZ" sz="2200" dirty="0" smtClean="0"/>
              <a:t>nahrání souboru MS Excel v zadaném formátu + zadání dalších vstupních parametrů =&gt; automatické vyhodnocení podílu tranzitní dopravy, párování vozidel, počty vozidel, preference vjezdů a výjezdů do / z dané lokality, skladba dopravního proudu apod.</a:t>
            </a:r>
            <a:endParaRPr lang="cs-CZ" altLang="cs-CZ" sz="22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4</a:t>
            </a:r>
            <a:r>
              <a:rPr lang="cs-CZ" dirty="0"/>
              <a:t>						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843968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xmlns="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 smtClean="0"/>
              <a:t>3) SW </a:t>
            </a:r>
            <a:r>
              <a:rPr lang="cs-CZ" altLang="cs-CZ" sz="2400" dirty="0"/>
              <a:t>aplikace pro vyhodnocování kordonových průzkumů (</a:t>
            </a:r>
            <a:r>
              <a:rPr lang="cs-CZ" altLang="cs-CZ" sz="2400" dirty="0">
                <a:hlinkClick r:id="rId2"/>
              </a:rPr>
              <a:t>https://vehicle.synology.me/</a:t>
            </a:r>
            <a:r>
              <a:rPr lang="cs-CZ" altLang="cs-CZ" sz="2400" dirty="0" err="1">
                <a:hlinkClick r:id="rId2"/>
              </a:rPr>
              <a:t>traffic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smtClean="0"/>
              <a:t>) </a:t>
            </a:r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5</a:t>
            </a:r>
            <a:r>
              <a:rPr lang="cs-CZ" dirty="0"/>
              <a:t>								www.VSTECB.cz</a:t>
            </a:r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r="23970" b="44342"/>
          <a:stretch>
            <a:fillRect/>
          </a:stretch>
        </p:blipFill>
        <p:spPr bwMode="auto">
          <a:xfrm>
            <a:off x="1393354" y="2428104"/>
            <a:ext cx="6485166" cy="409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484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6</a:t>
            </a:r>
            <a:r>
              <a:rPr lang="cs-CZ" dirty="0"/>
              <a:t>								www.VSTECB.cz</a:t>
            </a:r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4" r="23865" b="31445"/>
          <a:stretch>
            <a:fillRect/>
          </a:stretch>
        </p:blipFill>
        <p:spPr bwMode="auto">
          <a:xfrm>
            <a:off x="1238249" y="1292223"/>
            <a:ext cx="6705600" cy="51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291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7</a:t>
            </a:r>
            <a:r>
              <a:rPr lang="cs-CZ" dirty="0"/>
              <a:t>								www.VSTECB.cz</a:t>
            </a: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3" r="23921" b="30878"/>
          <a:stretch>
            <a:fillRect/>
          </a:stretch>
        </p:blipFill>
        <p:spPr bwMode="auto">
          <a:xfrm>
            <a:off x="1254564" y="1296762"/>
            <a:ext cx="6632123" cy="51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45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xmlns="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smtClean="0">
                <a:solidFill>
                  <a:srgbClr val="98141B"/>
                </a:solidFill>
              </a:rPr>
              <a:t>Plánované a dosažené výsledky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xmlns="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							www.VSTECB.cz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10248" b="5588"/>
          <a:stretch>
            <a:fillRect/>
          </a:stretch>
        </p:blipFill>
        <p:spPr bwMode="auto">
          <a:xfrm>
            <a:off x="872223" y="1359357"/>
            <a:ext cx="7324725" cy="509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867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659</Words>
  <Application>Microsoft Office PowerPoint</Application>
  <PresentationFormat>Předvádění na obrazovce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Office</vt:lpstr>
      <vt:lpstr>Projekt IGS 8210-012  Softwarová aplikace pro vyhodnocování  dopravních kordonových průzkumů</vt:lpstr>
      <vt:lpstr>Úvod</vt:lpstr>
      <vt:lpstr>Cíle řešení (anotace)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Plánované a dosažené výsledky</vt:lpstr>
      <vt:lpstr>Plánovaný rozpočet</vt:lpstr>
      <vt:lpstr>Čerpání rozpočtu</vt:lpstr>
      <vt:lpstr>Vize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Hanzl</cp:lastModifiedBy>
  <cp:revision>108</cp:revision>
  <dcterms:created xsi:type="dcterms:W3CDTF">2015-10-09T09:08:26Z</dcterms:created>
  <dcterms:modified xsi:type="dcterms:W3CDTF">2020-11-04T10:19:22Z</dcterms:modified>
</cp:coreProperties>
</file>