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2"/>
  </p:notesMasterIdLst>
  <p:sldIdLst>
    <p:sldId id="256" r:id="rId2"/>
    <p:sldId id="283" r:id="rId3"/>
    <p:sldId id="307" r:id="rId4"/>
    <p:sldId id="294" r:id="rId5"/>
    <p:sldId id="299" r:id="rId6"/>
    <p:sldId id="308" r:id="rId7"/>
    <p:sldId id="306" r:id="rId8"/>
    <p:sldId id="309" r:id="rId9"/>
    <p:sldId id="310" r:id="rId10"/>
    <p:sldId id="293" r:id="rId1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9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29.10.2020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29. 10. 2020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8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73675"/>
            <a:ext cx="9144000" cy="30029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dirty="0"/>
              <a:t>IGS 2020</a:t>
            </a:r>
            <a:br>
              <a:rPr lang="sk-SK" sz="3600" dirty="0"/>
            </a:br>
            <a:r>
              <a:rPr lang="sk-SK" sz="3600" dirty="0" err="1"/>
              <a:t>Zkvalitnění</a:t>
            </a:r>
            <a:r>
              <a:rPr lang="sk-SK" sz="3600" dirty="0"/>
              <a:t> zázemí a trvalá </a:t>
            </a:r>
            <a:r>
              <a:rPr lang="sk-SK" sz="3600" dirty="0" err="1"/>
              <a:t>inovace</a:t>
            </a:r>
            <a:r>
              <a:rPr lang="sk-SK" sz="3600" dirty="0"/>
              <a:t> </a:t>
            </a:r>
            <a:r>
              <a:rPr lang="sk-SK" sz="3600" dirty="0" err="1"/>
              <a:t>předmětů</a:t>
            </a:r>
            <a:r>
              <a:rPr lang="sk-SK" sz="3600" dirty="0"/>
              <a:t> ÚZO</a:t>
            </a:r>
            <a:br>
              <a:rPr lang="sk-SK" sz="3600" dirty="0"/>
            </a:br>
            <a:r>
              <a:rPr lang="sk-SK" sz="3600" dirty="0"/>
              <a:t>8310-002</a:t>
            </a:r>
            <a:br>
              <a:rPr lang="sk-SK" sz="3600" dirty="0"/>
            </a:br>
            <a:r>
              <a:rPr lang="sk-SK" sz="3600" dirty="0" err="1"/>
              <a:t>P.Rousek</a:t>
            </a:r>
            <a:r>
              <a:rPr lang="sk-SK" sz="3600" dirty="0"/>
              <a:t>, </a:t>
            </a:r>
            <a:r>
              <a:rPr lang="sk-SK" sz="3600" dirty="0" err="1"/>
              <a:t>S.Hašková</a:t>
            </a:r>
            <a:r>
              <a:rPr lang="sk-SK" sz="3600" dirty="0"/>
              <a:t>, </a:t>
            </a:r>
            <a:r>
              <a:rPr lang="sk-SK" sz="3600" dirty="0" err="1"/>
              <a:t>M.Vochozka</a:t>
            </a:r>
            <a:r>
              <a:rPr lang="sk-SK" sz="3600" dirty="0"/>
              <a:t>, </a:t>
            </a:r>
            <a:r>
              <a:rPr lang="sk-SK" sz="3600" dirty="0" err="1"/>
              <a:t>V.Machová</a:t>
            </a:r>
            <a:r>
              <a:rPr lang="sk-SK" sz="3600" dirty="0"/>
              <a:t>, </a:t>
            </a:r>
            <a:r>
              <a:rPr lang="sk-SK" sz="3600" dirty="0" err="1"/>
              <a:t>J.Horák</a:t>
            </a:r>
            <a:br>
              <a:rPr lang="sk-SK" sz="3600" dirty="0"/>
            </a:br>
            <a:endParaRPr lang="sk-SK" sz="3600" dirty="0"/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89112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Jméno</a:t>
            </a:r>
            <a:r>
              <a:rPr lang="cs-CZ" dirty="0">
                <a:solidFill>
                  <a:srgbClr val="C00000"/>
                </a:solidFill>
              </a:rPr>
              <a:t>	</a:t>
            </a:r>
            <a:r>
              <a:rPr lang="cs-CZ" dirty="0"/>
              <a:t>						www.VSTECB.cz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739" y="5020470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cs-CZ" altLang="cs-CZ" dirty="0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6224" y="4398447"/>
            <a:ext cx="16065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pPr algn="ctr"/>
            <a:r>
              <a:rPr lang="cs-CZ" altLang="cs-CZ" dirty="0"/>
              <a:t>E-</a:t>
            </a:r>
            <a:r>
              <a:rPr lang="cs-CZ" altLang="cs-CZ" dirty="0" err="1"/>
              <a:t>mail.adresa</a:t>
            </a:r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Osnova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altLang="cs-CZ" sz="2400" dirty="0"/>
              <a:t>Úvod</a:t>
            </a:r>
          </a:p>
          <a:p>
            <a:r>
              <a:rPr lang="cs-CZ" altLang="cs-CZ" sz="2400" dirty="0"/>
              <a:t>Shrnutí</a:t>
            </a:r>
          </a:p>
          <a:p>
            <a:r>
              <a:rPr lang="cs-CZ" altLang="cs-CZ" sz="2400" dirty="0"/>
              <a:t>Rozpočet</a:t>
            </a:r>
          </a:p>
          <a:p>
            <a:r>
              <a:rPr lang="cs-CZ" altLang="cs-CZ" sz="2400" dirty="0"/>
              <a:t>Výsledky</a:t>
            </a:r>
          </a:p>
          <a:p>
            <a:endParaRPr lang="cs-CZ" alt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FEE2A19-85CC-1E47-9A7E-8FFF112AF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920874"/>
              </p:ext>
            </p:extLst>
          </p:nvPr>
        </p:nvGraphicFramePr>
        <p:xfrm>
          <a:off x="1222375" y="3479800"/>
          <a:ext cx="6699250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690688"/>
            <a:ext cx="8194716" cy="4351338"/>
          </a:xfrm>
        </p:spPr>
        <p:txBody>
          <a:bodyPr/>
          <a:lstStyle/>
          <a:p>
            <a:r>
              <a:rPr lang="cs-CZ" dirty="0"/>
              <a:t>V rámci trvalého zkvalitňování výuky předmětů a snahy o zvyšování průchodnosti s ohledem na </a:t>
            </a:r>
            <a:r>
              <a:rPr lang="cs-CZ" dirty="0" err="1"/>
              <a:t>graduation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na Ústavu znalectví a oceňování (dále jen ÚZO) Vysoké školy technické a ekonomické v Českých Budějovicích (dále jen VŠTE) dochází k implementaci inovativního přístupu k výuce předmětů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638656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690688"/>
            <a:ext cx="8194716" cy="4351338"/>
          </a:xfrm>
        </p:spPr>
        <p:txBody>
          <a:bodyPr/>
          <a:lstStyle/>
          <a:p>
            <a:r>
              <a:rPr lang="cs-CZ" dirty="0"/>
              <a:t>Aktivity a výstupy projektu byly cíleny na zvyšování úspěšnosti v závěrečných zkouškách v předmětech vyučovaných na ÚZO a přímo souvisely se zvyšováním průchodnosti jednotlivými předměty. Cílem projektu bylo zajistit kvalitní výukové a zkušební materiály vybraných předmětů ÚZO, čemuž odpovídaly čtyři klíčové aktivity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dirty="0"/>
              <a:t>Inovace ve výuce vybraných </a:t>
            </a:r>
            <a:r>
              <a:rPr lang="cs-CZ" dirty="0" err="1"/>
              <a:t>českojazyčných</a:t>
            </a:r>
            <a:r>
              <a:rPr lang="cs-CZ" dirty="0"/>
              <a:t> předmětů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dirty="0"/>
              <a:t>Inovace ve výuce vybraných </a:t>
            </a:r>
            <a:r>
              <a:rPr lang="cs-CZ" dirty="0" err="1"/>
              <a:t>anglojazyčných</a:t>
            </a:r>
            <a:r>
              <a:rPr lang="cs-CZ" dirty="0"/>
              <a:t> předmětů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dirty="0"/>
              <a:t>Zhodnocení minulých a návrh nových opatření na zlepšení průchodnosti studentů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dirty="0"/>
              <a:t>Rozšíření materiálové podpory pro výuky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126360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Shrnutí řešení projektu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760537"/>
            <a:ext cx="8194716" cy="4351338"/>
          </a:xfrm>
        </p:spPr>
        <p:txBody>
          <a:bodyPr/>
          <a:lstStyle/>
          <a:p>
            <a:pPr marL="388620" indent="-342900">
              <a:buFont typeface="+mj-lt"/>
              <a:buAutoNum type="arabicPeriod"/>
            </a:pPr>
            <a:r>
              <a:rPr lang="cs-CZ" dirty="0"/>
              <a:t>Inovace ve výuce vybraných </a:t>
            </a:r>
            <a:r>
              <a:rPr lang="cs-CZ" dirty="0" err="1"/>
              <a:t>českojazyčných</a:t>
            </a:r>
            <a:r>
              <a:rPr lang="cs-CZ" dirty="0"/>
              <a:t> předmětů</a:t>
            </a:r>
          </a:p>
          <a:p>
            <a:pPr lvl="1"/>
            <a:r>
              <a:rPr lang="cs-CZ" dirty="0"/>
              <a:t>Aktualizace </a:t>
            </a:r>
            <a:r>
              <a:rPr lang="cs-CZ" dirty="0" err="1"/>
              <a:t>powerpointových</a:t>
            </a:r>
            <a:r>
              <a:rPr lang="cs-CZ" dirty="0"/>
              <a:t> podkladů NE_MIE, NE_MAE, NE_FIP</a:t>
            </a:r>
          </a:p>
          <a:p>
            <a:pPr lvl="1"/>
            <a:r>
              <a:rPr lang="cs-CZ" b="1" i="1" dirty="0"/>
              <a:t>Vyřešeno dle projektového záměru</a:t>
            </a:r>
          </a:p>
          <a:p>
            <a:pPr marL="388620" indent="-342900">
              <a:buFont typeface="+mj-lt"/>
              <a:buAutoNum type="arabicPeriod"/>
            </a:pPr>
            <a:r>
              <a:rPr lang="cs-CZ" dirty="0"/>
              <a:t>Inovace ve výuce vybraných </a:t>
            </a:r>
            <a:r>
              <a:rPr lang="cs-CZ" dirty="0" err="1"/>
              <a:t>anglojazyčných</a:t>
            </a:r>
            <a:r>
              <a:rPr lang="cs-CZ" dirty="0"/>
              <a:t> předmětů</a:t>
            </a:r>
          </a:p>
          <a:p>
            <a:pPr lvl="1"/>
            <a:r>
              <a:rPr lang="cs-CZ" dirty="0"/>
              <a:t>Překlad studijních opor FIP_1 do angličtiny pro S_FIP_1</a:t>
            </a:r>
          </a:p>
          <a:p>
            <a:pPr lvl="1"/>
            <a:r>
              <a:rPr lang="cs-CZ" b="1" i="1" dirty="0"/>
              <a:t>Vyřešeno dle projektového záměru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728533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Shrnutí řešení projektu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642" y="1760537"/>
            <a:ext cx="8194716" cy="4351338"/>
          </a:xfrm>
        </p:spPr>
        <p:txBody>
          <a:bodyPr/>
          <a:lstStyle/>
          <a:p>
            <a:pPr marL="388620" indent="-342900">
              <a:buFont typeface="+mj-lt"/>
              <a:buAutoNum type="arabicPeriod"/>
            </a:pPr>
            <a:r>
              <a:rPr lang="cs-CZ" dirty="0"/>
              <a:t>Zhodnocení minulých a návrh nových opatření na zlepšení průchodnosti studentů</a:t>
            </a:r>
          </a:p>
          <a:p>
            <a:pPr lvl="1"/>
            <a:r>
              <a:rPr lang="cs-CZ" dirty="0"/>
              <a:t>Opatření průchodnosti FIP_1, </a:t>
            </a:r>
            <a:r>
              <a:rPr lang="cs-CZ" dirty="0" err="1"/>
              <a:t>CTR_a</a:t>
            </a:r>
            <a:endParaRPr lang="cs-CZ" dirty="0"/>
          </a:p>
          <a:p>
            <a:pPr lvl="1"/>
            <a:r>
              <a:rPr lang="cs-CZ" b="1" i="1" dirty="0"/>
              <a:t>Vyřešeno drobnou operativní změnou s ohledem na aktuální vývoj epidemie, virtuální výuku a distanční zkoušení</a:t>
            </a:r>
          </a:p>
          <a:p>
            <a:pPr marL="388620" indent="-342900">
              <a:buFont typeface="+mj-lt"/>
              <a:buAutoNum type="arabicPeriod"/>
            </a:pPr>
            <a:r>
              <a:rPr lang="cs-CZ" dirty="0"/>
              <a:t>Rozšíření materiálové podpory pro výuku</a:t>
            </a:r>
          </a:p>
          <a:p>
            <a:pPr lvl="1"/>
            <a:r>
              <a:rPr lang="cs-CZ" dirty="0"/>
              <a:t>Nákup literatury, čteček e-knih, </a:t>
            </a:r>
            <a:r>
              <a:rPr lang="cs-CZ" dirty="0" err="1"/>
              <a:t>prezentérů</a:t>
            </a:r>
            <a:r>
              <a:rPr lang="cs-CZ" dirty="0"/>
              <a:t>, kalkulaček, </a:t>
            </a:r>
            <a:r>
              <a:rPr lang="cs-CZ" dirty="0" err="1"/>
              <a:t>laminovačky</a:t>
            </a:r>
            <a:endParaRPr lang="cs-CZ" dirty="0"/>
          </a:p>
          <a:p>
            <a:pPr lvl="1"/>
            <a:r>
              <a:rPr lang="cs-CZ" b="1" i="1" dirty="0"/>
              <a:t>Vyřešeno drobnou operativní změnou s ohledem na nedostupnost některých zahraničních titulů a přebytky jiných rozpočtových položek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429084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Plánovaný a vyčerpaný rozpočet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							www.VSTECB.cz</a:t>
            </a:r>
          </a:p>
        </p:txBody>
      </p:sp>
      <p:graphicFrame>
        <p:nvGraphicFramePr>
          <p:cNvPr id="2" name="Zástupný obsah 3">
            <a:extLst>
              <a:ext uri="{FF2B5EF4-FFF2-40B4-BE49-F238E27FC236}">
                <a16:creationId xmlns:a16="http://schemas.microsoft.com/office/drawing/2014/main" id="{2A3BCFF9-9A60-4F3C-8641-D69811DB2C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618294"/>
              </p:ext>
            </p:extLst>
          </p:nvPr>
        </p:nvGraphicFramePr>
        <p:xfrm>
          <a:off x="206374" y="2964180"/>
          <a:ext cx="8627907" cy="2329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265">
                  <a:extLst>
                    <a:ext uri="{9D8B030D-6E8A-4147-A177-3AD203B41FA5}">
                      <a16:colId xmlns:a16="http://schemas.microsoft.com/office/drawing/2014/main" val="447339882"/>
                    </a:ext>
                  </a:extLst>
                </a:gridCol>
                <a:gridCol w="1144265">
                  <a:extLst>
                    <a:ext uri="{9D8B030D-6E8A-4147-A177-3AD203B41FA5}">
                      <a16:colId xmlns:a16="http://schemas.microsoft.com/office/drawing/2014/main" val="3452006285"/>
                    </a:ext>
                  </a:extLst>
                </a:gridCol>
                <a:gridCol w="1465713">
                  <a:extLst>
                    <a:ext uri="{9D8B030D-6E8A-4147-A177-3AD203B41FA5}">
                      <a16:colId xmlns:a16="http://schemas.microsoft.com/office/drawing/2014/main" val="3047837106"/>
                    </a:ext>
                  </a:extLst>
                </a:gridCol>
                <a:gridCol w="1465713">
                  <a:extLst>
                    <a:ext uri="{9D8B030D-6E8A-4147-A177-3AD203B41FA5}">
                      <a16:colId xmlns:a16="http://schemas.microsoft.com/office/drawing/2014/main" val="123283263"/>
                    </a:ext>
                  </a:extLst>
                </a:gridCol>
                <a:gridCol w="1195455">
                  <a:extLst>
                    <a:ext uri="{9D8B030D-6E8A-4147-A177-3AD203B41FA5}">
                      <a16:colId xmlns:a16="http://schemas.microsoft.com/office/drawing/2014/main" val="3002841734"/>
                    </a:ext>
                  </a:extLst>
                </a:gridCol>
                <a:gridCol w="1195455">
                  <a:extLst>
                    <a:ext uri="{9D8B030D-6E8A-4147-A177-3AD203B41FA5}">
                      <a16:colId xmlns:a16="http://schemas.microsoft.com/office/drawing/2014/main" val="194618869"/>
                    </a:ext>
                  </a:extLst>
                </a:gridCol>
                <a:gridCol w="1017041">
                  <a:extLst>
                    <a:ext uri="{9D8B030D-6E8A-4147-A177-3AD203B41FA5}">
                      <a16:colId xmlns:a16="http://schemas.microsoft.com/office/drawing/2014/main" val="3117464938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Původně schválený rozpočet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Upravený rozpočet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Rozdíl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(+) přečerpáno</a:t>
                      </a:r>
                      <a:br>
                        <a:rPr lang="cs-CZ" sz="1200" dirty="0"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(-) nedočerpáno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Skutečně utraceno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Náklady ze správy UZO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6879389"/>
                  </a:ext>
                </a:extLst>
              </a:tr>
              <a:tr h="20002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Materiální náklady, včetně drobného majetku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Literatura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5000,00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8 479,00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+3 479,00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orbel" panose="020B0503020204020204" pitchFamily="34" charset="0"/>
                        </a:rPr>
                        <a:t>8 549,20 Kč</a:t>
                      </a:r>
                      <a:endParaRPr lang="cs-CZ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orbel" panose="020B0503020204020204" pitchFamily="34" charset="0"/>
                        </a:rPr>
                        <a:t>70,20 Kč</a:t>
                      </a:r>
                      <a:endParaRPr lang="cs-CZ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5818364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Čtečky Knih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12000,00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11 960,00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orbel" panose="020B0503020204020204" pitchFamily="34" charset="0"/>
                        </a:rPr>
                        <a:t>-40,00 Kč</a:t>
                      </a:r>
                      <a:endParaRPr lang="cs-CZ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orbel" panose="020B0503020204020204" pitchFamily="34" charset="0"/>
                        </a:rPr>
                        <a:t>11 960,00 Kč</a:t>
                      </a:r>
                      <a:endParaRPr lang="cs-CZ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628668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Corbel" panose="020B0503020204020204" pitchFamily="34" charset="0"/>
                        </a:rPr>
                        <a:t>Prezentéry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5000,00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4 495,03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orbel" panose="020B0503020204020204" pitchFamily="34" charset="0"/>
                        </a:rPr>
                        <a:t>-504,97 Kč</a:t>
                      </a:r>
                      <a:endParaRPr lang="cs-CZ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orbel" panose="020B0503020204020204" pitchFamily="34" charset="0"/>
                        </a:rPr>
                        <a:t>4 495,03 Kč</a:t>
                      </a:r>
                      <a:endParaRPr lang="cs-CZ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0620176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Kalkulačky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2500,00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1 794,97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orbel" panose="020B0503020204020204" pitchFamily="34" charset="0"/>
                        </a:rPr>
                        <a:t>-705,03 Kč</a:t>
                      </a:r>
                      <a:endParaRPr lang="cs-CZ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orbel" panose="020B0503020204020204" pitchFamily="34" charset="0"/>
                        </a:rPr>
                        <a:t>1 794,97 Kč</a:t>
                      </a:r>
                      <a:endParaRPr lang="cs-CZ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58447274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Corbel" panose="020B0503020204020204" pitchFamily="34" charset="0"/>
                        </a:rPr>
                        <a:t>Laminovačka</a:t>
                      </a: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 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1000,00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699,00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-301,00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orbel" panose="020B0503020204020204" pitchFamily="34" charset="0"/>
                        </a:rPr>
                        <a:t>699,00 Kč</a:t>
                      </a:r>
                      <a:endParaRPr lang="cs-CZ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053902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orbel" panose="020B0503020204020204" pitchFamily="34" charset="0"/>
                        </a:rPr>
                        <a:t>Služby a náklady nevýrobní</a:t>
                      </a:r>
                      <a:endParaRPr lang="cs-CZ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Překlady opor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30000,00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28 072,00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-1 928,00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28 072,00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orbel" panose="020B0503020204020204" pitchFamily="34" charset="0"/>
                        </a:rPr>
                        <a:t>0,00 Kč</a:t>
                      </a:r>
                      <a:endParaRPr lang="cs-CZ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934259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orbel" panose="020B0503020204020204" pitchFamily="34" charset="0"/>
                        </a:rPr>
                        <a:t>Celkem</a:t>
                      </a:r>
                      <a:endParaRPr lang="cs-CZ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cs-CZ" sz="1200" b="1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orbel" panose="020B0503020204020204" pitchFamily="34" charset="0"/>
                        </a:rPr>
                        <a:t>55 500,00 Kč</a:t>
                      </a:r>
                      <a:endParaRPr lang="cs-CZ" sz="12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orbel" panose="020B0503020204020204" pitchFamily="34" charset="0"/>
                        </a:rPr>
                        <a:t>55 500,00 Kč</a:t>
                      </a:r>
                      <a:endParaRPr lang="cs-CZ" sz="12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orbel" panose="020B0503020204020204" pitchFamily="34" charset="0"/>
                        </a:rPr>
                        <a:t>+/- 0,00 Kč </a:t>
                      </a:r>
                      <a:endParaRPr lang="cs-CZ" sz="12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orbel" panose="020B0503020204020204" pitchFamily="34" charset="0"/>
                        </a:rPr>
                        <a:t>55 570,20 Kč</a:t>
                      </a:r>
                      <a:endParaRPr lang="cs-CZ" sz="12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orbel" panose="020B0503020204020204" pitchFamily="34" charset="0"/>
                        </a:rPr>
                        <a:t>70,20 Kč </a:t>
                      </a:r>
                      <a:endParaRPr lang="cs-CZ" sz="12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1858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905714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Dosažené výsledky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dirty="0"/>
              <a:t>Inovované a rozšířené výukové a zkušební materiály u vybraných předmětů</a:t>
            </a:r>
          </a:p>
          <a:p>
            <a:pPr lvl="1"/>
            <a:r>
              <a:rPr lang="cs-CZ" dirty="0"/>
              <a:t>Inovace </a:t>
            </a:r>
            <a:r>
              <a:rPr lang="cs-CZ" dirty="0" err="1"/>
              <a:t>powerpointových</a:t>
            </a:r>
            <a:r>
              <a:rPr lang="cs-CZ" dirty="0"/>
              <a:t> podkladů na přednášky vybraných </a:t>
            </a:r>
            <a:r>
              <a:rPr lang="cs-CZ" dirty="0" err="1"/>
              <a:t>českojazyčných</a:t>
            </a:r>
            <a:r>
              <a:rPr lang="cs-CZ" dirty="0"/>
              <a:t> předmětů</a:t>
            </a:r>
          </a:p>
          <a:p>
            <a:pPr lvl="1"/>
            <a:r>
              <a:rPr lang="cs-CZ" dirty="0"/>
              <a:t>Překlad studijních opor z českých do anglických verzí pro vybrané </a:t>
            </a:r>
            <a:r>
              <a:rPr lang="cs-CZ" dirty="0" err="1"/>
              <a:t>anglojazyčné</a:t>
            </a:r>
            <a:r>
              <a:rPr lang="cs-CZ" dirty="0"/>
              <a:t> předměty</a:t>
            </a:r>
          </a:p>
          <a:p>
            <a:pPr lvl="1"/>
            <a:r>
              <a:rPr lang="cs-CZ" dirty="0"/>
              <a:t>Zhodnocení minulých a návrh nových opatření na zlepšení průchodnosti studentů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789480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Dosažené výsledky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351338"/>
          </a:xfrm>
        </p:spPr>
        <p:txBody>
          <a:bodyPr/>
          <a:lstStyle/>
          <a:p>
            <a:r>
              <a:rPr lang="cs-CZ" dirty="0"/>
              <a:t>Rozšíření materiálové podpory pro výuku</a:t>
            </a:r>
          </a:p>
          <a:p>
            <a:pPr lvl="1"/>
            <a:r>
              <a:rPr lang="cs-CZ" dirty="0"/>
              <a:t>Nákup relevantní tištěné literatury a e-knih</a:t>
            </a:r>
          </a:p>
          <a:p>
            <a:pPr lvl="1"/>
            <a:r>
              <a:rPr lang="cs-CZ" dirty="0"/>
              <a:t>Pořízení čteček e-knih</a:t>
            </a:r>
          </a:p>
          <a:p>
            <a:pPr lvl="1"/>
            <a:r>
              <a:rPr lang="cs-CZ" dirty="0"/>
              <a:t>Objednání dalšího inventáře ke zkvalitnění výukového zázemí</a:t>
            </a:r>
          </a:p>
          <a:p>
            <a:pPr lvl="2"/>
            <a:r>
              <a:rPr lang="cs-CZ" dirty="0" err="1"/>
              <a:t>Prezentéry</a:t>
            </a:r>
            <a:r>
              <a:rPr lang="cs-CZ" dirty="0"/>
              <a:t>, kalkulačky, </a:t>
            </a:r>
            <a:r>
              <a:rPr lang="cs-CZ" dirty="0" err="1"/>
              <a:t>laminovačka</a:t>
            </a:r>
            <a:endParaRPr lang="cs-CZ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							</a:t>
            </a:r>
            <a:r>
              <a:rPr lang="cs-CZ" dirty="0" err="1"/>
              <a:t>www.VSTECB.cz</a:t>
            </a:r>
            <a:endParaRPr lang="cs-CZ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FEE2A19-85CC-1E47-9A7E-8FFF112AF868}"/>
              </a:ext>
            </a:extLst>
          </p:cNvPr>
          <p:cNvGraphicFramePr>
            <a:graphicFrameLocks/>
          </p:cNvGraphicFramePr>
          <p:nvPr/>
        </p:nvGraphicFramePr>
        <p:xfrm>
          <a:off x="1222375" y="3479800"/>
          <a:ext cx="6699250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0198728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1336</TotalTime>
  <Words>629</Words>
  <Application>Microsoft Office PowerPoint</Application>
  <PresentationFormat>Předvádění na obrazovce (4:3)</PresentationFormat>
  <Paragraphs>106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Trebuchet MS</vt:lpstr>
      <vt:lpstr>Motiv Office</vt:lpstr>
      <vt:lpstr>IGS 2020 Zkvalitnění zázemí a trvalá inovace předmětů ÚZO 8310-002 P.Rousek, S.Hašková, M.Vochozka, V.Machová, J.Horák </vt:lpstr>
      <vt:lpstr>Osnova</vt:lpstr>
      <vt:lpstr>Úvod</vt:lpstr>
      <vt:lpstr>Úvod</vt:lpstr>
      <vt:lpstr>Shrnutí řešení projektu</vt:lpstr>
      <vt:lpstr>Shrnutí řešení projektu</vt:lpstr>
      <vt:lpstr>Plánovaný a vyčerpaný rozpočet</vt:lpstr>
      <vt:lpstr>Dosažené výsledky</vt:lpstr>
      <vt:lpstr>Dosažené výsledky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Pavel Rousek</cp:lastModifiedBy>
  <cp:revision>105</cp:revision>
  <dcterms:created xsi:type="dcterms:W3CDTF">2015-10-09T09:08:26Z</dcterms:created>
  <dcterms:modified xsi:type="dcterms:W3CDTF">2020-10-29T11:50:50Z</dcterms:modified>
</cp:coreProperties>
</file>