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9.11.2020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4896544"/>
          </a:xfrm>
        </p:spPr>
        <p:txBody>
          <a:bodyPr>
            <a:noAutofit/>
          </a:bodyPr>
          <a:lstStyle/>
          <a:p>
            <a:r>
              <a:rPr lang="cs-CZ" sz="2000" dirty="0" smtClean="0"/>
              <a:t>Vysoká </a:t>
            </a:r>
            <a:r>
              <a:rPr lang="cs-CZ" sz="2000" dirty="0"/>
              <a:t>škola technická a ekonomická v Českých Budějovicích Okružní 10, 370 01 České Budějovice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 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2000" dirty="0"/>
              <a:t>Název </a:t>
            </a:r>
            <a:r>
              <a:rPr lang="cs-CZ" sz="2000" dirty="0" smtClean="0"/>
              <a:t>projektu</a:t>
            </a:r>
            <a:r>
              <a:rPr lang="cs-CZ" sz="2500" dirty="0" smtClean="0"/>
              <a:t/>
            </a:r>
            <a:br>
              <a:rPr lang="cs-CZ" sz="2500" dirty="0" smtClean="0"/>
            </a:br>
            <a:r>
              <a:rPr lang="cs-CZ" sz="2500" b="1" dirty="0" smtClean="0"/>
              <a:t>Multimediální </a:t>
            </a:r>
            <a:r>
              <a:rPr lang="cs-CZ" sz="2500" b="1" dirty="0"/>
              <a:t>pomůcky pro výuku a propagaci odborných předmětů navazujícího magisterského studijního programu Logistika na Katedře dopravy a </a:t>
            </a:r>
            <a:r>
              <a:rPr lang="cs-CZ" sz="2500" b="1" dirty="0" smtClean="0"/>
              <a:t>logistiky</a:t>
            </a:r>
            <a:r>
              <a:rPr lang="cs-CZ" sz="2500" b="1" i="1" dirty="0" smtClean="0"/>
              <a:t/>
            </a:r>
            <a:br>
              <a:rPr lang="cs-CZ" sz="2500" b="1" i="1" dirty="0" smtClean="0"/>
            </a:br>
            <a:r>
              <a:rPr lang="cs-CZ" sz="2500" dirty="0"/>
              <a:t/>
            </a:r>
            <a:br>
              <a:rPr lang="cs-CZ" sz="2500" dirty="0"/>
            </a:br>
            <a:r>
              <a:rPr lang="cs-CZ" sz="2000" dirty="0"/>
              <a:t>Číslo </a:t>
            </a:r>
            <a:r>
              <a:rPr lang="cs-CZ" sz="2000" dirty="0" smtClean="0"/>
              <a:t>projektu</a:t>
            </a:r>
            <a:r>
              <a:rPr lang="cs-CZ" sz="2500" dirty="0" smtClean="0"/>
              <a:t/>
            </a:r>
            <a:br>
              <a:rPr lang="cs-CZ" sz="2500" dirty="0" smtClean="0"/>
            </a:br>
            <a:r>
              <a:rPr lang="cs-CZ" sz="2500" b="1" dirty="0" smtClean="0"/>
              <a:t>8210-010/2020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107504" y="5301208"/>
            <a:ext cx="8892480" cy="1392560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Řešitelé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Stopková, Mária, Ing., PhD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Stopka, Ondrej, Ing., </a:t>
            </a:r>
            <a:r>
              <a:rPr lang="cs-CZ" sz="2000" dirty="0" err="1">
                <a:solidFill>
                  <a:schemeClr val="tx1"/>
                </a:solidFill>
              </a:rPr>
              <a:t>Phd</a:t>
            </a:r>
            <a:r>
              <a:rPr lang="cs-CZ" sz="2000" dirty="0">
                <a:solidFill>
                  <a:schemeClr val="tx1"/>
                </a:solidFill>
              </a:rPr>
              <a:t>.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Ľupták, Vladimír, Ing., </a:t>
            </a:r>
            <a:r>
              <a:rPr lang="cs-CZ" sz="2000" dirty="0" err="1">
                <a:solidFill>
                  <a:schemeClr val="tx1"/>
                </a:solidFill>
              </a:rPr>
              <a:t>Phd</a:t>
            </a:r>
            <a:r>
              <a:rPr lang="cs-CZ" sz="2000" dirty="0">
                <a:solidFill>
                  <a:schemeClr val="tx1"/>
                </a:solidFill>
              </a:rPr>
              <a:t>.		</a:t>
            </a:r>
            <a:r>
              <a:rPr lang="cs-CZ" sz="2000" dirty="0" smtClean="0">
                <a:solidFill>
                  <a:schemeClr val="tx1"/>
                </a:solidFill>
              </a:rPr>
              <a:t>		</a:t>
            </a:r>
            <a:r>
              <a:rPr lang="cs-CZ" sz="2000" b="1" dirty="0" smtClean="0">
                <a:solidFill>
                  <a:schemeClr val="tx1"/>
                </a:solidFill>
              </a:rPr>
              <a:t>Řešeno </a:t>
            </a:r>
            <a:r>
              <a:rPr lang="cs-CZ" sz="2000" b="1" dirty="0">
                <a:solidFill>
                  <a:schemeClr val="tx1"/>
                </a:solidFill>
              </a:rPr>
              <a:t>v roce 2020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5" name="Picture 1"/>
          <p:cNvPicPr/>
          <p:nvPr/>
        </p:nvPicPr>
        <p:blipFill>
          <a:blip r:embed="rId2">
            <a:extLst/>
          </a:blip>
          <a:srcRect/>
          <a:stretch>
            <a:fillRect/>
          </a:stretch>
        </p:blipFill>
        <p:spPr bwMode="auto">
          <a:xfrm>
            <a:off x="6804248" y="4509120"/>
            <a:ext cx="1980743" cy="16356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15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Cíl </a:t>
            </a:r>
            <a:r>
              <a:rPr lang="cs-CZ" b="1" dirty="0" smtClean="0"/>
              <a:t>řešení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podpora </a:t>
            </a:r>
            <a:r>
              <a:rPr lang="cs-CZ" dirty="0"/>
              <a:t>výuky vybraných odborných předmětů navazujícího magisterského studijního programu Logistika </a:t>
            </a:r>
            <a:r>
              <a:rPr lang="cs-CZ" dirty="0" smtClean="0"/>
              <a:t>(KDL) </a:t>
            </a:r>
          </a:p>
          <a:p>
            <a:pPr algn="just"/>
            <a:r>
              <a:rPr lang="cs-CZ" dirty="0" smtClean="0"/>
              <a:t>multimediální pomůcky </a:t>
            </a:r>
            <a:r>
              <a:rPr lang="cs-CZ" dirty="0"/>
              <a:t>(</a:t>
            </a:r>
            <a:r>
              <a:rPr lang="cs-CZ" dirty="0" smtClean="0"/>
              <a:t>videa)</a:t>
            </a:r>
          </a:p>
          <a:p>
            <a:pPr algn="just"/>
            <a:r>
              <a:rPr lang="cs-CZ" dirty="0" smtClean="0"/>
              <a:t>cílové skupiny</a:t>
            </a:r>
          </a:p>
          <a:p>
            <a:pPr lvl="1" algn="just"/>
            <a:r>
              <a:rPr lang="cs-CZ" dirty="0"/>
              <a:t>studenti navazujícího magisterského studijního programu Logistika (KDL) </a:t>
            </a:r>
            <a:r>
              <a:rPr lang="cs-CZ" dirty="0" smtClean="0"/>
              <a:t>– náplň a odborné zaměření předmětů</a:t>
            </a:r>
            <a:endParaRPr lang="cs-CZ" dirty="0"/>
          </a:p>
          <a:p>
            <a:pPr lvl="1" algn="just"/>
            <a:r>
              <a:rPr lang="cs-CZ" dirty="0"/>
              <a:t>potenciální budoucí studenty - propagace studijního programu</a:t>
            </a:r>
          </a:p>
        </p:txBody>
      </p:sp>
    </p:spTree>
    <p:extLst>
      <p:ext uri="{BB962C8B-B14F-4D97-AF65-F5344CB8AC3E}">
        <p14:creationId xmlns:p14="http://schemas.microsoft.com/office/powerpoint/2010/main" val="269367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/>
              <a:t>Materiál a metodika </a:t>
            </a:r>
            <a:r>
              <a:rPr lang="cs-CZ" b="1" dirty="0" smtClean="0"/>
              <a:t>řešení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Autofit/>
          </a:bodyPr>
          <a:lstStyle/>
          <a:p>
            <a:pPr marL="342900" lvl="8" indent="-342900" algn="just"/>
            <a:r>
              <a:rPr lang="cs-CZ" sz="2500" dirty="0" smtClean="0"/>
              <a:t>natáčení </a:t>
            </a:r>
            <a:r>
              <a:rPr lang="cs-CZ" sz="2500" dirty="0"/>
              <a:t>odborných </a:t>
            </a:r>
            <a:r>
              <a:rPr lang="cs-CZ" sz="2500" dirty="0" smtClean="0"/>
              <a:t>videí (</a:t>
            </a:r>
            <a:r>
              <a:rPr lang="cs-CZ" sz="2500" i="1" dirty="0" smtClean="0"/>
              <a:t>kamera</a:t>
            </a:r>
            <a:r>
              <a:rPr lang="cs-CZ" sz="2500" i="1" dirty="0"/>
              <a:t>, tablet a </a:t>
            </a:r>
            <a:r>
              <a:rPr lang="cs-CZ" sz="2500" i="1" dirty="0" err="1" smtClean="0"/>
              <a:t>powerbanky</a:t>
            </a:r>
            <a:r>
              <a:rPr lang="cs-CZ" sz="2500" i="1" dirty="0"/>
              <a:t>)</a:t>
            </a:r>
          </a:p>
          <a:p>
            <a:pPr lvl="1" algn="just"/>
            <a:r>
              <a:rPr lang="cs-CZ" sz="2500" dirty="0" smtClean="0"/>
              <a:t>dopravní provoz </a:t>
            </a:r>
            <a:r>
              <a:rPr lang="cs-CZ" sz="2500" dirty="0"/>
              <a:t>města ČB</a:t>
            </a:r>
          </a:p>
          <a:p>
            <a:pPr lvl="1" algn="just"/>
            <a:r>
              <a:rPr lang="cs-CZ" sz="2500" dirty="0"/>
              <a:t>služební cesty řešitelů  do podniků na území ČR </a:t>
            </a:r>
          </a:p>
          <a:p>
            <a:pPr lvl="2" algn="just"/>
            <a:r>
              <a:rPr lang="cs-CZ" sz="2000" dirty="0"/>
              <a:t>Seřaďovací nádraží společnosti ČD </a:t>
            </a:r>
            <a:r>
              <a:rPr lang="cs-CZ" sz="2000" dirty="0" err="1"/>
              <a:t>Cargo</a:t>
            </a:r>
            <a:endParaRPr lang="cs-CZ" sz="2000" dirty="0"/>
          </a:p>
          <a:p>
            <a:pPr lvl="2" algn="just"/>
            <a:r>
              <a:rPr lang="cs-CZ" sz="2000" dirty="0"/>
              <a:t>Železniční stanice Horní Dvořiště</a:t>
            </a:r>
          </a:p>
          <a:p>
            <a:pPr lvl="2" algn="just"/>
            <a:r>
              <a:rPr lang="cs-CZ" sz="2000" dirty="0"/>
              <a:t>Logistické centrum společnosti Budvar, </a:t>
            </a:r>
            <a:r>
              <a:rPr lang="cs-CZ" sz="2000" dirty="0" err="1"/>
              <a:t>n.p</a:t>
            </a:r>
            <a:r>
              <a:rPr lang="cs-CZ" sz="2000" dirty="0"/>
              <a:t>.</a:t>
            </a:r>
          </a:p>
          <a:p>
            <a:pPr lvl="2" algn="just"/>
            <a:r>
              <a:rPr lang="cs-CZ" sz="2000" dirty="0"/>
              <a:t>Logistické centrum ČD </a:t>
            </a:r>
            <a:r>
              <a:rPr lang="cs-CZ" sz="2000" dirty="0" err="1"/>
              <a:t>Cargo</a:t>
            </a:r>
            <a:r>
              <a:rPr lang="cs-CZ" sz="2000" dirty="0"/>
              <a:t> v Lovosicích</a:t>
            </a:r>
          </a:p>
          <a:p>
            <a:pPr lvl="2" algn="just"/>
            <a:r>
              <a:rPr lang="cs-CZ" sz="2000" dirty="0"/>
              <a:t>Terminál intermodální přepravy ČD DUSS </a:t>
            </a:r>
            <a:r>
              <a:rPr lang="cs-CZ" sz="2000" dirty="0" smtClean="0"/>
              <a:t>Lovosice</a:t>
            </a:r>
          </a:p>
          <a:p>
            <a:pPr algn="just"/>
            <a:r>
              <a:rPr lang="cs-CZ" sz="2500" dirty="0" smtClean="0"/>
              <a:t>příprava a namluvení textu </a:t>
            </a:r>
            <a:r>
              <a:rPr lang="cs-CZ" sz="2500" dirty="0"/>
              <a:t>k pořízeným </a:t>
            </a:r>
            <a:r>
              <a:rPr lang="cs-CZ" sz="2500" dirty="0" smtClean="0"/>
              <a:t>videosekvencím (</a:t>
            </a:r>
            <a:r>
              <a:rPr lang="cs-CZ" sz="2500" i="1" dirty="0" smtClean="0"/>
              <a:t>mikrofon)</a:t>
            </a:r>
            <a:endParaRPr lang="cs-CZ" sz="2500" i="1" dirty="0"/>
          </a:p>
          <a:p>
            <a:pPr algn="just"/>
            <a:r>
              <a:rPr lang="cs-CZ" sz="2500" dirty="0" smtClean="0"/>
              <a:t>zpracování (sestříhání) pořízených videozáznamů </a:t>
            </a:r>
            <a:r>
              <a:rPr lang="cs-CZ" sz="2500" dirty="0"/>
              <a:t>a namluveného </a:t>
            </a:r>
            <a:r>
              <a:rPr lang="cs-CZ" sz="2500" dirty="0" smtClean="0"/>
              <a:t>textu (</a:t>
            </a:r>
            <a:r>
              <a:rPr lang="cs-CZ" sz="2500" i="1" dirty="0" smtClean="0"/>
              <a:t>monitor)</a:t>
            </a:r>
            <a:endParaRPr lang="cs-CZ" sz="2500" i="1" dirty="0"/>
          </a:p>
          <a:p>
            <a:pPr algn="just"/>
            <a:r>
              <a:rPr lang="cs-CZ" sz="2500" dirty="0" smtClean="0"/>
              <a:t>archivace videí (</a:t>
            </a:r>
            <a:r>
              <a:rPr lang="cs-CZ" sz="2500" i="1" dirty="0" smtClean="0"/>
              <a:t>datová </a:t>
            </a:r>
            <a:r>
              <a:rPr lang="cs-CZ" sz="2500" i="1" dirty="0"/>
              <a:t>uložiště </a:t>
            </a:r>
            <a:r>
              <a:rPr lang="cs-CZ" sz="2500" i="1" dirty="0" smtClean="0"/>
              <a:t>- externí </a:t>
            </a:r>
            <a:r>
              <a:rPr lang="cs-CZ" sz="2500" i="1" dirty="0"/>
              <a:t>datové </a:t>
            </a:r>
            <a:r>
              <a:rPr lang="cs-CZ" sz="2500" i="1" dirty="0" smtClean="0"/>
              <a:t>disky</a:t>
            </a:r>
            <a:r>
              <a:rPr lang="cs-CZ" sz="25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255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Výsledky a </a:t>
            </a:r>
            <a:r>
              <a:rPr lang="cs-CZ" b="1" dirty="0" smtClean="0"/>
              <a:t>diskuse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6 multimediálních </a:t>
            </a:r>
            <a:r>
              <a:rPr lang="cs-CZ" dirty="0"/>
              <a:t>souborů přehratelných v běžně dostupných přehrávačích </a:t>
            </a:r>
            <a:r>
              <a:rPr lang="cs-CZ" dirty="0" smtClean="0"/>
              <a:t>videí (průřezová </a:t>
            </a:r>
            <a:r>
              <a:rPr lang="cs-CZ" dirty="0"/>
              <a:t>profilace jednotlivých odborných </a:t>
            </a:r>
            <a:r>
              <a:rPr lang="cs-CZ" dirty="0" smtClean="0"/>
              <a:t>předmětů)</a:t>
            </a:r>
          </a:p>
          <a:p>
            <a:pPr lvl="1" algn="just"/>
            <a:r>
              <a:rPr lang="cs-CZ" dirty="0" smtClean="0"/>
              <a:t>výuka</a:t>
            </a:r>
          </a:p>
          <a:p>
            <a:pPr lvl="1" algn="just"/>
            <a:r>
              <a:rPr lang="cs-CZ" dirty="0" smtClean="0"/>
              <a:t>prezentace VŠTE (Den </a:t>
            </a:r>
            <a:r>
              <a:rPr lang="cs-CZ" dirty="0"/>
              <a:t>otevřených </a:t>
            </a:r>
            <a:r>
              <a:rPr lang="cs-CZ" dirty="0" smtClean="0"/>
              <a:t>dveří, Noc vědců apod.)</a:t>
            </a:r>
          </a:p>
          <a:p>
            <a:pPr algn="just"/>
            <a:r>
              <a:rPr lang="cs-CZ" dirty="0" smtClean="0"/>
              <a:t>umožnění </a:t>
            </a:r>
            <a:r>
              <a:rPr lang="cs-CZ" dirty="0"/>
              <a:t>studentům v krátkém čase získat ucelené informace v oblasti logistických procesů</a:t>
            </a:r>
            <a:endParaRPr lang="cs-CZ" dirty="0" smtClean="0"/>
          </a:p>
          <a:p>
            <a:pPr algn="just"/>
            <a:r>
              <a:rPr lang="cs-CZ" dirty="0"/>
              <a:t>d</a:t>
            </a:r>
            <a:r>
              <a:rPr lang="cs-CZ" dirty="0" smtClean="0"/>
              <a:t>oplnění dosavadních matriálů (popisy </a:t>
            </a:r>
            <a:r>
              <a:rPr lang="cs-CZ" dirty="0"/>
              <a:t>technologií a statické </a:t>
            </a:r>
            <a:r>
              <a:rPr lang="cs-CZ" dirty="0" smtClean="0"/>
              <a:t>obrázky) výuky v</a:t>
            </a:r>
            <a:r>
              <a:rPr lang="cs-CZ" dirty="0"/>
              <a:t> kontextu připravenosti absolventů </a:t>
            </a:r>
            <a:r>
              <a:rPr lang="cs-CZ" dirty="0" smtClean="0"/>
              <a:t>pro praxi</a:t>
            </a:r>
          </a:p>
          <a:p>
            <a:pPr algn="just"/>
            <a:r>
              <a:rPr lang="cs-CZ" dirty="0"/>
              <a:t>n</a:t>
            </a:r>
            <a:r>
              <a:rPr lang="cs-CZ" dirty="0" smtClean="0"/>
              <a:t>áhrada zastaralých </a:t>
            </a:r>
            <a:r>
              <a:rPr lang="cs-CZ" dirty="0"/>
              <a:t>a nekvalitní videosekvence </a:t>
            </a:r>
            <a:r>
              <a:rPr lang="cs-CZ" dirty="0" smtClean="0"/>
              <a:t>z</a:t>
            </a:r>
            <a:r>
              <a:rPr lang="cs-CZ" dirty="0"/>
              <a:t> internetu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429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Hlavní přínosy </a:t>
            </a:r>
            <a:r>
              <a:rPr lang="cs-CZ" b="1" dirty="0" smtClean="0"/>
              <a:t>řešení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obohacení </a:t>
            </a:r>
            <a:r>
              <a:rPr lang="cs-CZ" dirty="0"/>
              <a:t>vybraných odborných předmětů navazujícího magisterského studijního programu Logistika </a:t>
            </a:r>
            <a:r>
              <a:rPr lang="cs-CZ" dirty="0" smtClean="0"/>
              <a:t>(KDL) o </a:t>
            </a:r>
            <a:r>
              <a:rPr lang="cs-CZ" dirty="0"/>
              <a:t>praktické zkušenosti v oblasti logistických procesů </a:t>
            </a:r>
            <a:r>
              <a:rPr lang="cs-CZ" dirty="0" smtClean="0"/>
              <a:t>v</a:t>
            </a:r>
            <a:r>
              <a:rPr lang="cs-CZ" dirty="0"/>
              <a:t> prostředí firem a reálného dopravně-logistického provozu </a:t>
            </a:r>
            <a:r>
              <a:rPr lang="cs-CZ" dirty="0" smtClean="0"/>
              <a:t>města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nadnější pochopení učebních textů pro studenty</a:t>
            </a:r>
          </a:p>
          <a:p>
            <a:pPr algn="just"/>
            <a:r>
              <a:rPr lang="cs-CZ" dirty="0" smtClean="0"/>
              <a:t>zvýšení </a:t>
            </a:r>
            <a:r>
              <a:rPr lang="cs-CZ" dirty="0"/>
              <a:t>efektivity vzdělávacího procesu na </a:t>
            </a:r>
            <a:r>
              <a:rPr lang="cs-CZ" dirty="0" smtClean="0"/>
              <a:t>VŠTE </a:t>
            </a:r>
          </a:p>
          <a:p>
            <a:pPr algn="just"/>
            <a:r>
              <a:rPr lang="cs-CZ" dirty="0" smtClean="0"/>
              <a:t>zvýšení </a:t>
            </a:r>
            <a:r>
              <a:rPr lang="cs-CZ" dirty="0"/>
              <a:t>atraktivity navazujícího magisterského studijního programu Logistika </a:t>
            </a:r>
            <a:r>
              <a:rPr lang="cs-CZ" dirty="0" smtClean="0"/>
              <a:t>(KDL) pro </a:t>
            </a:r>
            <a:r>
              <a:rPr lang="cs-CZ" dirty="0"/>
              <a:t>potenciální uchazeče </a:t>
            </a:r>
            <a:endParaRPr lang="cs-CZ" dirty="0" smtClean="0"/>
          </a:p>
          <a:p>
            <a:pPr algn="just"/>
            <a:r>
              <a:rPr lang="cs-CZ" dirty="0"/>
              <a:t>z</a:t>
            </a:r>
            <a:r>
              <a:rPr lang="cs-CZ" dirty="0" smtClean="0"/>
              <a:t>výšení atraktivity </a:t>
            </a:r>
            <a:r>
              <a:rPr lang="cs-CZ" dirty="0"/>
              <a:t>výběrových prezentačních akcí (Noc vědců, Den otevřených dveří apod</a:t>
            </a:r>
            <a:r>
              <a:rPr lang="cs-CZ" dirty="0" smtClean="0"/>
              <a:t>.) laboratorního </a:t>
            </a:r>
            <a:r>
              <a:rPr lang="cs-CZ" dirty="0"/>
              <a:t>vybavení </a:t>
            </a:r>
            <a:r>
              <a:rPr lang="cs-CZ" dirty="0" smtClean="0"/>
              <a:t>KDL pro </a:t>
            </a:r>
            <a:r>
              <a:rPr lang="cs-CZ" dirty="0"/>
              <a:t>širokou odbornou i laickou </a:t>
            </a:r>
            <a:r>
              <a:rPr lang="cs-CZ" dirty="0" smtClean="0"/>
              <a:t>veřejnost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16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Závěr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kvalitním vzdělávacím procesu je aplikace multimediálních záznamů již nezbytnou součástí </a:t>
            </a:r>
            <a:r>
              <a:rPr lang="cs-CZ" dirty="0" smtClean="0"/>
              <a:t>výuky</a:t>
            </a:r>
          </a:p>
          <a:p>
            <a:pPr algn="just"/>
            <a:r>
              <a:rPr lang="cs-CZ" dirty="0" smtClean="0"/>
              <a:t>využití </a:t>
            </a:r>
            <a:r>
              <a:rPr lang="cs-CZ" dirty="0"/>
              <a:t>názorných videí v průběhu výuky odborných předmětů podporuje snadnější osvojení si technologických postupů, vazeb mezi procesy a jejich posloupnost, čímž je umožněna kvalitní, ucelená a zevrubná příprava absolventů navazujícího magisterského studijního programu Logistika na </a:t>
            </a:r>
            <a:r>
              <a:rPr lang="cs-CZ" dirty="0" smtClean="0"/>
              <a:t>(KDL)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80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2405"/>
            <a:ext cx="8229600" cy="804307"/>
          </a:xfrm>
        </p:spPr>
        <p:txBody>
          <a:bodyPr>
            <a:normAutofit/>
          </a:bodyPr>
          <a:lstStyle/>
          <a:p>
            <a:pPr lvl="0"/>
            <a:r>
              <a:rPr lang="cs-CZ" sz="4000" b="1" dirty="0"/>
              <a:t>Použité </a:t>
            </a:r>
            <a:r>
              <a:rPr lang="cs-CZ" sz="4000" b="1" dirty="0" smtClean="0"/>
              <a:t>zdroje</a:t>
            </a:r>
            <a:endParaRPr lang="cs-CZ" sz="40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692696"/>
            <a:ext cx="9036496" cy="6165304"/>
          </a:xfrm>
        </p:spPr>
        <p:txBody>
          <a:bodyPr>
            <a:noAutofit/>
          </a:bodyPr>
          <a:lstStyle/>
          <a:p>
            <a:pPr algn="just"/>
            <a:r>
              <a:rPr lang="cs-CZ" sz="1700" dirty="0"/>
              <a:t>BŘEZINA, E. a H. BÍNOVÁ, 2014. Dopravní logistika. Praha: ČVUT. ISBN 978-80-01-05612-7.</a:t>
            </a:r>
          </a:p>
          <a:p>
            <a:pPr algn="just"/>
            <a:r>
              <a:rPr lang="cs-CZ" sz="1700" dirty="0"/>
              <a:t>ČUJAN, Z. a Z. MÁLEK, 2008. Výrobní a obchodní logistika. 1. vydání. Zlín: UTB - F. ISBN 978-80-7318-730-9.</a:t>
            </a:r>
          </a:p>
          <a:p>
            <a:pPr algn="just"/>
            <a:r>
              <a:rPr lang="cs-CZ" sz="1700" dirty="0"/>
              <a:t>GROS, I., I. BARANČÍK a Z. ČUJAN, 2016. Velká kniha logistiky. 1. vydání. Praha: VŠCHT, 512 s. ISBN 978-80-7080-952-5.</a:t>
            </a:r>
          </a:p>
          <a:p>
            <a:pPr algn="just"/>
            <a:r>
              <a:rPr lang="cs-CZ" sz="1700" dirty="0"/>
              <a:t>HUGOS, M. H. Essentials </a:t>
            </a:r>
            <a:r>
              <a:rPr lang="cs-CZ" sz="1700" dirty="0" err="1"/>
              <a:t>of</a:t>
            </a:r>
            <a:r>
              <a:rPr lang="cs-CZ" sz="1700" dirty="0"/>
              <a:t> Supply </a:t>
            </a:r>
            <a:r>
              <a:rPr lang="cs-CZ" sz="1700" dirty="0" err="1"/>
              <a:t>Chain</a:t>
            </a:r>
            <a:r>
              <a:rPr lang="cs-CZ" sz="1700" dirty="0"/>
              <a:t> Management. </a:t>
            </a:r>
            <a:r>
              <a:rPr lang="cs-CZ" sz="1700" dirty="0" err="1"/>
              <a:t>Third</a:t>
            </a:r>
            <a:r>
              <a:rPr lang="cs-CZ" sz="1700" dirty="0"/>
              <a:t> </a:t>
            </a:r>
            <a:r>
              <a:rPr lang="cs-CZ" sz="1700" dirty="0" err="1"/>
              <a:t>Edition</a:t>
            </a:r>
            <a:r>
              <a:rPr lang="cs-CZ" sz="1700" dirty="0"/>
              <a:t>. : </a:t>
            </a:r>
            <a:r>
              <a:rPr lang="cs-CZ" sz="1700" dirty="0" err="1"/>
              <a:t>Wiley</a:t>
            </a:r>
            <a:r>
              <a:rPr lang="cs-CZ" sz="1700" dirty="0"/>
              <a:t>, 2011. 348 s. ISBN 978-0-470-94218-5.  </a:t>
            </a:r>
          </a:p>
          <a:p>
            <a:pPr algn="just"/>
            <a:r>
              <a:rPr lang="cs-CZ" sz="1700" dirty="0" smtClean="0"/>
              <a:t>JEŘÁBEK K. Logistika</a:t>
            </a:r>
            <a:r>
              <a:rPr lang="cs-CZ" sz="1700" dirty="0"/>
              <a:t>: studijní opora pro kombinované studium. 1. vyd. České Budějovice: Vysoká škola technická a ekonomická v Českých Budějovicích, 2012. 96 s. ISBN 978-80-7468-016-8.</a:t>
            </a:r>
          </a:p>
          <a:p>
            <a:pPr algn="just"/>
            <a:r>
              <a:rPr lang="cs-CZ" sz="1700" dirty="0"/>
              <a:t>JEŘÁBEK, K., R. KAMPF a L. BARTUŠKA, 2016. Logistické minimum. České Budějovice: Vysoká škola technická a ekonomická v Českých Budějovicích. ISBN 978-80-7468-073-1.</a:t>
            </a:r>
          </a:p>
          <a:p>
            <a:pPr algn="just"/>
            <a:r>
              <a:rPr lang="cs-CZ" sz="1700" dirty="0"/>
              <a:t>LAMBERT, D. M. Supply </a:t>
            </a:r>
            <a:r>
              <a:rPr lang="cs-CZ" sz="1700" dirty="0" err="1"/>
              <a:t>Chain</a:t>
            </a:r>
            <a:r>
              <a:rPr lang="cs-CZ" sz="1700" dirty="0"/>
              <a:t> Management: </a:t>
            </a:r>
            <a:r>
              <a:rPr lang="cs-CZ" sz="1700" dirty="0" err="1"/>
              <a:t>Processes</a:t>
            </a:r>
            <a:r>
              <a:rPr lang="cs-CZ" sz="1700" dirty="0"/>
              <a:t>, </a:t>
            </a:r>
            <a:r>
              <a:rPr lang="cs-CZ" sz="1700" dirty="0" err="1"/>
              <a:t>Partnerships</a:t>
            </a:r>
            <a:r>
              <a:rPr lang="cs-CZ" sz="1700" dirty="0"/>
              <a:t>, Performance. 2nd </a:t>
            </a:r>
            <a:r>
              <a:rPr lang="cs-CZ" sz="1700" dirty="0" err="1"/>
              <a:t>edition</a:t>
            </a:r>
            <a:r>
              <a:rPr lang="cs-CZ" sz="1700" dirty="0" smtClean="0"/>
              <a:t>.: </a:t>
            </a:r>
            <a:r>
              <a:rPr lang="cs-CZ" sz="1700" dirty="0"/>
              <a:t>Supply </a:t>
            </a:r>
            <a:r>
              <a:rPr lang="cs-CZ" sz="1700" dirty="0" err="1"/>
              <a:t>Chain</a:t>
            </a:r>
            <a:r>
              <a:rPr lang="cs-CZ" sz="1700" dirty="0"/>
              <a:t> Management Institute, 2005. 344 s. ISBN 978-0-9759949-1-7.</a:t>
            </a:r>
          </a:p>
          <a:p>
            <a:pPr algn="just"/>
            <a:r>
              <a:rPr lang="cs-CZ" sz="1700" dirty="0"/>
              <a:t>LIŽBETIN, J., O. STOPKA a V. ZITRICKÝ. Dopravní prostředky. 1. vydání. České Budějovice: Vysoká škola technická a ekonomická v Českých Budějovicích, 2016. 155 s. ISBN 978-80-7468-101-1.</a:t>
            </a:r>
          </a:p>
          <a:p>
            <a:pPr algn="just"/>
            <a:r>
              <a:rPr lang="cs-CZ" sz="1700" dirty="0"/>
              <a:t>LUKOSZOVÁ, X. a </a:t>
            </a:r>
            <a:r>
              <a:rPr lang="cs-CZ" sz="1700" dirty="0" smtClean="0"/>
              <a:t>O. STOPKA.</a:t>
            </a:r>
            <a:r>
              <a:rPr lang="cs-CZ" sz="1700" dirty="0"/>
              <a:t> Logistická centra na globálním trhu. 1. vydání. Jesenice: </a:t>
            </a:r>
            <a:r>
              <a:rPr lang="cs-CZ" sz="1700" dirty="0" err="1"/>
              <a:t>Ekopress</a:t>
            </a:r>
            <a:r>
              <a:rPr lang="cs-CZ" sz="1700" dirty="0"/>
              <a:t>, 2019. 194 s. Učebnice. ISBN 978-80-87865-51-4.</a:t>
            </a:r>
          </a:p>
          <a:p>
            <a:pPr algn="just"/>
            <a:r>
              <a:rPr lang="cs-CZ" sz="1700" dirty="0"/>
              <a:t>SIXTA, J. a M. ŽIŽKA, 2010. Logistika - Metody používané pro řešení logistických projektů. Praha: </a:t>
            </a:r>
            <a:r>
              <a:rPr lang="cs-CZ" sz="1700" dirty="0" err="1"/>
              <a:t>Computer</a:t>
            </a:r>
            <a:r>
              <a:rPr lang="cs-CZ" sz="1700" dirty="0"/>
              <a:t> </a:t>
            </a:r>
            <a:r>
              <a:rPr lang="cs-CZ" sz="1700" dirty="0" err="1"/>
              <a:t>Press</a:t>
            </a:r>
            <a:r>
              <a:rPr lang="cs-CZ" sz="1700" dirty="0"/>
              <a:t>. ISBN 978-80-251-2563-2.</a:t>
            </a:r>
          </a:p>
          <a:p>
            <a:pPr algn="just"/>
            <a:r>
              <a:rPr lang="cs-CZ" sz="1700" dirty="0"/>
              <a:t>STOPKA, O. </a:t>
            </a:r>
            <a:r>
              <a:rPr lang="cs-CZ" sz="1700" dirty="0" err="1"/>
              <a:t>Application</a:t>
            </a:r>
            <a:r>
              <a:rPr lang="cs-CZ" sz="1700" dirty="0"/>
              <a:t> </a:t>
            </a:r>
            <a:r>
              <a:rPr lang="cs-CZ" sz="1700" dirty="0" err="1"/>
              <a:t>of</a:t>
            </a:r>
            <a:r>
              <a:rPr lang="cs-CZ" sz="1700" dirty="0"/>
              <a:t> </a:t>
            </a:r>
            <a:r>
              <a:rPr lang="cs-CZ" sz="1700" dirty="0" err="1"/>
              <a:t>Operations</a:t>
            </a:r>
            <a:r>
              <a:rPr lang="cs-CZ" sz="1700" dirty="0"/>
              <a:t> </a:t>
            </a:r>
            <a:r>
              <a:rPr lang="cs-CZ" sz="1700" dirty="0" err="1"/>
              <a:t>Research</a:t>
            </a:r>
            <a:r>
              <a:rPr lang="cs-CZ" sz="1700" dirty="0"/>
              <a:t> </a:t>
            </a:r>
            <a:r>
              <a:rPr lang="cs-CZ" sz="1700" dirty="0" err="1"/>
              <a:t>Methods</a:t>
            </a:r>
            <a:r>
              <a:rPr lang="cs-CZ" sz="1700" dirty="0"/>
              <a:t> in City </a:t>
            </a:r>
            <a:r>
              <a:rPr lang="cs-CZ" sz="1700" dirty="0" err="1"/>
              <a:t>Logistics</a:t>
            </a:r>
            <a:r>
              <a:rPr lang="cs-CZ" sz="1700" dirty="0"/>
              <a:t>. první. Kielce, </a:t>
            </a:r>
            <a:r>
              <a:rPr lang="cs-CZ" sz="1700" dirty="0" err="1"/>
              <a:t>Poland</a:t>
            </a:r>
            <a:r>
              <a:rPr lang="cs-CZ" sz="1700" dirty="0"/>
              <a:t>: </a:t>
            </a:r>
            <a:r>
              <a:rPr lang="cs-CZ" sz="1700" dirty="0" err="1"/>
              <a:t>Wydawnictwo</a:t>
            </a:r>
            <a:r>
              <a:rPr lang="cs-CZ" sz="1700" dirty="0"/>
              <a:t> </a:t>
            </a:r>
            <a:r>
              <a:rPr lang="cs-CZ" sz="1700" dirty="0" err="1"/>
              <a:t>Politechniki</a:t>
            </a:r>
            <a:r>
              <a:rPr lang="cs-CZ" sz="1700" dirty="0"/>
              <a:t> </a:t>
            </a:r>
            <a:r>
              <a:rPr lang="cs-CZ" sz="1700" dirty="0" err="1"/>
              <a:t>Świętokrzyskiej</a:t>
            </a:r>
            <a:r>
              <a:rPr lang="cs-CZ" sz="1700" dirty="0"/>
              <a:t>, Kielce, </a:t>
            </a:r>
            <a:r>
              <a:rPr lang="cs-CZ" sz="1700" dirty="0" err="1"/>
              <a:t>Poland</a:t>
            </a:r>
            <a:r>
              <a:rPr lang="cs-CZ" sz="1700" dirty="0"/>
              <a:t>, 2020. 203 s. ISBN 978-83-65719-85-0</a:t>
            </a:r>
            <a:r>
              <a:rPr lang="cs-CZ" sz="1700" dirty="0" smtClean="0"/>
              <a:t>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9059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88754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307</Words>
  <Application>Microsoft Office PowerPoint</Application>
  <PresentationFormat>Prezentácia na obrazovke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Vysoká škola technická a ekonomická v Českých Budějovicích Okružní 10, 370 01 České Budějovice     Název projektu Multimediální pomůcky pro výuku a propagaci odborných předmětů navazujícího magisterského studijního programu Logistika na Katedře dopravy a logistiky  Číslo projektu 8210-010/2020 </vt:lpstr>
      <vt:lpstr>Cíl řešení</vt:lpstr>
      <vt:lpstr>Materiál a metodika řešení</vt:lpstr>
      <vt:lpstr>Výsledky a diskuse</vt:lpstr>
      <vt:lpstr>Hlavní přínosy řešení</vt:lpstr>
      <vt:lpstr>Závěr</vt:lpstr>
      <vt:lpstr>Použité zdroje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Okružní 10, 370 01 České Budějovice     Název projektu  Multimediální pomůcky pro výuku a propagaci odborných předmětů navazujícího magisterského studijního programu Logistika na Katedře dopravy a logistiky  Číslo projektu 8210-010/2020 </dc:title>
  <dc:creator>Bobačik</dc:creator>
  <cp:lastModifiedBy>Bobačik</cp:lastModifiedBy>
  <cp:revision>14</cp:revision>
  <dcterms:created xsi:type="dcterms:W3CDTF">2020-11-09T13:49:39Z</dcterms:created>
  <dcterms:modified xsi:type="dcterms:W3CDTF">2020-11-09T17:13:41Z</dcterms:modified>
</cp:coreProperties>
</file>