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294" r:id="rId4"/>
    <p:sldId id="324" r:id="rId5"/>
    <p:sldId id="298" r:id="rId6"/>
    <p:sldId id="320" r:id="rId7"/>
    <p:sldId id="318" r:id="rId8"/>
    <p:sldId id="319" r:id="rId9"/>
    <p:sldId id="325" r:id="rId10"/>
    <p:sldId id="310" r:id="rId11"/>
    <p:sldId id="296" r:id="rId12"/>
    <p:sldId id="297" r:id="rId13"/>
    <p:sldId id="293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9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EFAD9-50C9-4C77-AE0D-42B4FFDADFE1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7FCE0-B5C1-4142-92E0-EB1EAFB936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09.11.2020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75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11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	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890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Financování projektu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přečerpáno 1896,84 Kč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58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Něco málo</a:t>
            </a:r>
            <a:r>
              <a:rPr lang="cs-CZ" baseline="0" dirty="0"/>
              <a:t> k obsahu prezentace…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444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588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Léto 2020 (období měsíců červen — srpen) mělo průměrnou teplotu </a:t>
            </a:r>
            <a:r>
              <a:rPr lang="cs-CZ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21,1 °C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což znamená, že odchylka od normálu 1981-2010 byla </a:t>
            </a:r>
            <a:r>
              <a:rPr lang="cs-CZ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+1,1 °C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Odchylka od starého normálu 1961-1990 byla +2,1 °C a odchylka od dlouhodobého průměru 1775-2014 byla rovněž +2,1 °C. Léto 2020 se umístilo </a:t>
            </a:r>
            <a:r>
              <a:rPr lang="cs-CZ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na 13. až 15. místě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za 246 let, kdy jsou údaje k dispozici. Letošní léto se tím zařadilo mezi 7 % nejteplejších let od roku 1775. Za posledních 10 let se však toto léto řadí mezi průměrné.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556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79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341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850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33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85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9. 11. 2020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7812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/>
              <a:t>Projekt 8210-003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Inovace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předmětů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Pozemní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stavitelství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(POS3) a Izolační materiály (IZM)</a:t>
            </a: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0346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334539"/>
            <a:ext cx="9144000" cy="523461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Ing. Jan Plachý, Ph.D. – hlavní řešitel  </a:t>
            </a:r>
            <a:r>
              <a:rPr lang="cs-CZ" dirty="0">
                <a:solidFill>
                  <a:srgbClr val="C00000"/>
                </a:solidFill>
              </a:rPr>
              <a:t>	</a:t>
            </a:r>
            <a:r>
              <a:rPr lang="cs-CZ" dirty="0"/>
              <a:t>		 </a:t>
            </a:r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Bc. Tomáš Navara - řešitel</a:t>
            </a:r>
            <a:r>
              <a:rPr lang="cs-CZ" dirty="0"/>
              <a:t>	www.VSTECB.cz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Plánované a dosažené výsledky</a:t>
            </a:r>
            <a:br>
              <a:rPr lang="cs-CZ" alt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					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8DCF71-AACB-45EE-99FA-22B89AE8069A}"/>
              </a:ext>
            </a:extLst>
          </p:cNvPr>
          <p:cNvPicPr/>
          <p:nvPr/>
        </p:nvPicPr>
        <p:blipFill rotWithShape="1">
          <a:blip r:embed="rId4"/>
          <a:srcRect b="9483"/>
          <a:stretch/>
        </p:blipFill>
        <p:spPr bwMode="auto">
          <a:xfrm>
            <a:off x="1005821" y="1644968"/>
            <a:ext cx="7132357" cy="434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3446698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Plánované a dosažené výsledky</a:t>
            </a:r>
            <a:br>
              <a:rPr lang="cs-CZ" alt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29589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Podpora výuky předmětu Izolační materiály (IZTM) a Pozemní stavitelství 3 (POS3),</a:t>
            </a:r>
            <a:br>
              <a:rPr lang="cs-CZ" dirty="0"/>
            </a:br>
            <a:r>
              <a:rPr lang="cs-CZ" dirty="0"/>
              <a:t>- podpora publikační činnosti akademických pracovníků,</a:t>
            </a:r>
            <a:br>
              <a:rPr lang="cs-CZ" dirty="0"/>
            </a:br>
            <a:r>
              <a:rPr lang="cs-CZ" dirty="0"/>
              <a:t>- zvýšení úrovně kvalifikačních prací.</a:t>
            </a:r>
            <a:br>
              <a:rPr lang="cs-CZ" dirty="0"/>
            </a:br>
            <a:endParaRPr lang="cs-CZ" dirty="0"/>
          </a:p>
          <a:p>
            <a:pPr>
              <a:buFontTx/>
              <a:buChar char="-"/>
            </a:pPr>
            <a:r>
              <a:rPr lang="cs-CZ" dirty="0"/>
              <a:t>V horizontu dvou let, zpracování 2 prací zařaditelných do databáze SCOPUS a </a:t>
            </a:r>
            <a:r>
              <a:rPr lang="cs-CZ" dirty="0" err="1"/>
              <a:t>WoS</a:t>
            </a:r>
            <a:endParaRPr lang="cs-CZ" dirty="0"/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					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8081266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Plánovaný a vyčerpaný rozpočet</a:t>
            </a:r>
            <a:br>
              <a:rPr lang="cs-CZ" alt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							www.VSTECB.cz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8045ABD-6D5A-4B41-BEE7-2F4670873E6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l="10086" t="17606" r="59325" b="17002"/>
          <a:stretch/>
        </p:blipFill>
        <p:spPr bwMode="auto">
          <a:xfrm>
            <a:off x="2130552" y="1235075"/>
            <a:ext cx="4882895" cy="3997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Výsledek obrázku pro ahlborn">
            <a:extLst>
              <a:ext uri="{FF2B5EF4-FFF2-40B4-BE49-F238E27FC236}">
                <a16:creationId xmlns:a16="http://schemas.microsoft.com/office/drawing/2014/main" id="{8B6115D6-AEF4-420A-B5B5-D5036A3E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7924" y="5929980"/>
            <a:ext cx="2320501" cy="331500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A29FA0-9362-4E50-BB75-F9C535B0DB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00" t="22312" r="60400" b="56998"/>
          <a:stretch/>
        </p:blipFill>
        <p:spPr>
          <a:xfrm>
            <a:off x="3954336" y="5634629"/>
            <a:ext cx="1901952" cy="62179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25" y="5684299"/>
            <a:ext cx="1748075" cy="57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" y="5454478"/>
            <a:ext cx="801943" cy="80194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5F649BB-91B4-41A1-83D5-54E887F0557F}"/>
              </a:ext>
            </a:extLst>
          </p:cNvPr>
          <p:cNvSpPr txBox="1"/>
          <p:nvPr/>
        </p:nvSpPr>
        <p:spPr>
          <a:xfrm>
            <a:off x="2130552" y="5211858"/>
            <a:ext cx="4775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Poděkování za podporu patří společnostem:</a:t>
            </a:r>
          </a:p>
        </p:txBody>
      </p:sp>
    </p:spTree>
    <p:extLst>
      <p:ext uri="{BB962C8B-B14F-4D97-AF65-F5344CB8AC3E}">
        <p14:creationId xmlns:p14="http://schemas.microsoft.com/office/powerpoint/2010/main" val="2477291057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634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plachy@mail.vstecb.cz</a:t>
            </a:r>
          </a:p>
          <a:p>
            <a:r>
              <a:rPr lang="cs-CZ" altLang="cs-CZ" dirty="0"/>
              <a:t>18761@mail.</a:t>
            </a:r>
            <a:r>
              <a:rPr lang="cs-CZ" altLang="cs-CZ" dirty="0" err="1"/>
              <a:t>vstecb.cz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Osnova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/>
              <a:t>Úvod</a:t>
            </a:r>
          </a:p>
          <a:p>
            <a:r>
              <a:rPr lang="cs-CZ" altLang="cs-CZ" sz="2400" dirty="0"/>
              <a:t>Metody a metodika</a:t>
            </a:r>
          </a:p>
          <a:p>
            <a:r>
              <a:rPr lang="cs-CZ" altLang="cs-CZ" sz="2400" dirty="0"/>
              <a:t>Plánované a dosažené výsledky</a:t>
            </a:r>
          </a:p>
          <a:p>
            <a:r>
              <a:rPr lang="cs-CZ" altLang="cs-CZ" sz="2400" dirty="0"/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FEE2A19-85CC-1E47-9A7E-8FFF112AF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920874"/>
              </p:ext>
            </p:extLst>
          </p:nvPr>
        </p:nvGraphicFramePr>
        <p:xfrm>
          <a:off x="1222375" y="3479800"/>
          <a:ext cx="6699250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843" y="1385657"/>
            <a:ext cx="8272523" cy="3367548"/>
          </a:xfrm>
        </p:spPr>
        <p:txBody>
          <a:bodyPr/>
          <a:lstStyle/>
          <a:p>
            <a:pPr algn="just"/>
            <a:r>
              <a:rPr lang="cs-CZ" sz="2400" dirty="0"/>
              <a:t>Podpora výuky předmětu Pozemní stavitelství (POS3) a Izolační materiály (IZM) zhotovením  skladby ploché střechy s různými tepelnými izolacemi. Pro potřeby cvičení v předmětu POS3 budou tyto skladby studentům prezentovány jako vzorové skladby.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b="1" dirty="0"/>
              <a:t>Cíl IG:</a:t>
            </a:r>
          </a:p>
          <a:p>
            <a:pPr lvl="1" algn="just"/>
            <a:r>
              <a:rPr lang="cs-CZ" dirty="0"/>
              <a:t>skladby plochých střech</a:t>
            </a:r>
          </a:p>
          <a:p>
            <a:pPr lvl="1" algn="just"/>
            <a:r>
              <a:rPr lang="cs-CZ" dirty="0"/>
              <a:t>měření povrchových teplot v exteriéru</a:t>
            </a:r>
          </a:p>
          <a:p>
            <a:pPr lvl="1" algn="just"/>
            <a:endParaRPr lang="cs-CZ" sz="2000" dirty="0"/>
          </a:p>
          <a:p>
            <a:pPr algn="just">
              <a:buNone/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www.</a:t>
            </a:r>
            <a:r>
              <a:rPr lang="cs-CZ" dirty="0" err="1"/>
              <a:t>VSTECB.cz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AAB04F3-F425-4A96-839E-ECCBCC33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3" y="4454338"/>
            <a:ext cx="2512213" cy="194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A77E61C6-F0E1-4E2D-81C5-0D5DEF4DDCED}"/>
              </a:ext>
            </a:extLst>
          </p:cNvPr>
          <p:cNvSpPr/>
          <p:nvPr/>
        </p:nvSpPr>
        <p:spPr>
          <a:xfrm>
            <a:off x="4687104" y="6031468"/>
            <a:ext cx="146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3981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www.VSTECB.cz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4931192-7E1D-46A9-A4A6-853AF5AB4F1B}"/>
              </a:ext>
            </a:extLst>
          </p:cNvPr>
          <p:cNvSpPr/>
          <p:nvPr/>
        </p:nvSpPr>
        <p:spPr>
          <a:xfrm>
            <a:off x="1487276" y="6031468"/>
            <a:ext cx="713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fr-FR" u="sng" dirty="0"/>
              <a:t>http://www.infomet.cz/index.php?id=read&amp;idd=1599117234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A5F119-364A-4B65-B4AE-B014DC8B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85900"/>
            <a:ext cx="8013446" cy="4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5756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8043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– skladby plochých střech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692275"/>
            <a:ext cx="8552035" cy="301192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Skladby plochých střech takové, aby : </a:t>
            </a:r>
          </a:p>
          <a:p>
            <a:pPr marL="0" indent="0">
              <a:buNone/>
            </a:pPr>
            <a:r>
              <a:rPr lang="cs-CZ" dirty="0"/>
              <a:t>- s nimi mohl manipulovat jeden člověk, </a:t>
            </a:r>
          </a:p>
          <a:p>
            <a:pPr marL="0" indent="0">
              <a:buNone/>
            </a:pPr>
            <a:r>
              <a:rPr lang="cs-CZ" dirty="0"/>
              <a:t>- bylo možné procházet s nimi běžnými stavebními 	otvory, </a:t>
            </a:r>
          </a:p>
          <a:p>
            <a:pPr marL="0" indent="0">
              <a:buNone/>
            </a:pPr>
            <a:r>
              <a:rPr lang="cs-CZ" dirty="0"/>
              <a:t>- bylo možné je převážet osobním automobilem</a:t>
            </a:r>
          </a:p>
          <a:p>
            <a:pPr marL="0" indent="0">
              <a:buNone/>
            </a:pPr>
            <a:r>
              <a:rPr lang="cs-CZ" dirty="0"/>
              <a:t>- bylo možné provádět měření v exteriéru, aniž by došlo 	k degradaci tepelné izolace vlhkostí (déšť). 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				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148719854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– skladby plochých střech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5232740"/>
            <a:ext cx="4010140" cy="943209"/>
          </a:xfrm>
        </p:spPr>
        <p:txBody>
          <a:bodyPr/>
          <a:lstStyle/>
          <a:p>
            <a:r>
              <a:rPr lang="cs-CZ" dirty="0"/>
              <a:t>Podkladní pás tvořil „obal „ celého modelu. </a:t>
            </a:r>
            <a:endParaRPr lang="cs-CZ" sz="20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							www.VSTECB.cz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3F2E7EC-6117-4088-B0CD-329F5C957D14}"/>
              </a:ext>
            </a:extLst>
          </p:cNvPr>
          <p:cNvSpPr/>
          <p:nvPr/>
        </p:nvSpPr>
        <p:spPr>
          <a:xfrm>
            <a:off x="7368779" y="5841678"/>
            <a:ext cx="146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BFDA5CF-F881-4B81-9EE5-518E90FBD5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0" y="1690688"/>
            <a:ext cx="4010140" cy="333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E7D960-AFBB-41CB-AE1D-93BCD5B89B0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4" r="32845" b="8508"/>
          <a:stretch/>
        </p:blipFill>
        <p:spPr bwMode="auto">
          <a:xfrm>
            <a:off x="4572000" y="1689598"/>
            <a:ext cx="4371579" cy="3296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6453270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8043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– skladby plochých střech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874378"/>
            <a:ext cx="4538950" cy="20424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 tepelnou izolací na bázi :</a:t>
            </a:r>
          </a:p>
          <a:p>
            <a:pPr marL="0" indent="0">
              <a:buNone/>
            </a:pPr>
            <a:r>
              <a:rPr lang="cs-CZ" dirty="0"/>
              <a:t>- pěnového polystyrenu (EPS), </a:t>
            </a:r>
          </a:p>
          <a:p>
            <a:pPr marL="0" indent="0">
              <a:buNone/>
            </a:pPr>
            <a:r>
              <a:rPr lang="cs-CZ" dirty="0"/>
              <a:t>- minerálních vláken (MV),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polyisokyanurátu</a:t>
            </a:r>
            <a:r>
              <a:rPr lang="cs-CZ" dirty="0"/>
              <a:t> (PIR).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							www.VSTECB.cz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0907820-E415-4541-A1EE-0090F0BFE936}"/>
              </a:ext>
            </a:extLst>
          </p:cNvPr>
          <p:cNvSpPr/>
          <p:nvPr/>
        </p:nvSpPr>
        <p:spPr>
          <a:xfrm>
            <a:off x="2642544" y="6031468"/>
            <a:ext cx="146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08D67-6809-4AFB-A0EF-F358A72D99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10" y="1941513"/>
            <a:ext cx="3902915" cy="441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102051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8043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– skladby plochých střech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" y="1692275"/>
            <a:ext cx="8552035" cy="275853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Jako hydroizolace byla použita PVC </a:t>
            </a:r>
            <a:r>
              <a:rPr lang="cs-CZ" dirty="0" err="1"/>
              <a:t>fole</a:t>
            </a:r>
            <a:r>
              <a:rPr lang="cs-CZ" dirty="0"/>
              <a:t> </a:t>
            </a:r>
            <a:r>
              <a:rPr lang="cs-CZ" dirty="0" err="1"/>
              <a:t>tl</a:t>
            </a:r>
            <a:r>
              <a:rPr lang="cs-CZ" dirty="0"/>
              <a:t>. 1,5 mm celkem ve čtyřech barevných odstínech. Jedná se o dvě šedé, nejčastěji používané odstíny, a nejsvětlejší (bílá) a nejtmavší (tmavě šedá) barva, která se běžně vyrábí.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							www.VSTECB.cz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7422D39-0756-4B52-AB28-4A163CD14D60}"/>
              </a:ext>
            </a:extLst>
          </p:cNvPr>
          <p:cNvSpPr/>
          <p:nvPr/>
        </p:nvSpPr>
        <p:spPr>
          <a:xfrm>
            <a:off x="7211390" y="5867316"/>
            <a:ext cx="146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A156A42-39B4-427E-A09A-3F414800E9C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b="13528"/>
          <a:stretch/>
        </p:blipFill>
        <p:spPr bwMode="auto">
          <a:xfrm>
            <a:off x="1819943" y="3429000"/>
            <a:ext cx="4562928" cy="273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0051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1"/>
            <a:ext cx="7359650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Materiál a metodika 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– měření povrchových teplot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							www.VSTECB.cz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7422D39-0756-4B52-AB28-4A163CD14D60}"/>
              </a:ext>
            </a:extLst>
          </p:cNvPr>
          <p:cNvSpPr/>
          <p:nvPr/>
        </p:nvSpPr>
        <p:spPr>
          <a:xfrm>
            <a:off x="7349274" y="5979407"/>
            <a:ext cx="146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401DEEC-9093-47A1-B4EB-5CFAF37FE4B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23506" r="17527" b="7930"/>
          <a:stretch/>
        </p:blipFill>
        <p:spPr bwMode="auto">
          <a:xfrm>
            <a:off x="273519" y="1939131"/>
            <a:ext cx="5333813" cy="38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Obsah obrázku interiér, vsedě, stůl, ležící&#10;&#10;Popis byl vytvořen automaticky">
            <a:extLst>
              <a:ext uri="{FF2B5EF4-FFF2-40B4-BE49-F238E27FC236}">
                <a16:creationId xmlns:a16="http://schemas.microsoft.com/office/drawing/2014/main" id="{A9B10544-0777-4F20-B1F7-C8B0626641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2759" b="12583"/>
          <a:stretch/>
        </p:blipFill>
        <p:spPr>
          <a:xfrm>
            <a:off x="6128395" y="4149637"/>
            <a:ext cx="2687627" cy="1667008"/>
          </a:xfrm>
          <a:prstGeom prst="rect">
            <a:avLst/>
          </a:prstGeom>
        </p:spPr>
      </p:pic>
      <p:pic>
        <p:nvPicPr>
          <p:cNvPr id="9" name="Obrázek 8" descr="Obsah obrázku auto, vsedě, kufr, kousek&#10;&#10;Popis byl vytvořen automaticky">
            <a:extLst>
              <a:ext uri="{FF2B5EF4-FFF2-40B4-BE49-F238E27FC236}">
                <a16:creationId xmlns:a16="http://schemas.microsoft.com/office/drawing/2014/main" id="{5ED9C6A7-3FCA-4B48-A3EF-B54B4B39A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95" y="1994972"/>
            <a:ext cx="2742086" cy="20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04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5117</TotalTime>
  <Words>698</Words>
  <Application>Microsoft Office PowerPoint</Application>
  <PresentationFormat>Předvádění na obrazovce (4:3)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Trebuchet MS</vt:lpstr>
      <vt:lpstr>Motiv Office</vt:lpstr>
      <vt:lpstr>Projekt 8210-003 Inovace předmětů Pozemní stavitelství  (POS3) a Izolační materiály (IZM)</vt:lpstr>
      <vt:lpstr>Osnova</vt:lpstr>
      <vt:lpstr>Úvod</vt:lpstr>
      <vt:lpstr>Úvod</vt:lpstr>
      <vt:lpstr>Materiál a metodika  – skladby plochých střech</vt:lpstr>
      <vt:lpstr>Materiál a metodika  – skladby plochých střech</vt:lpstr>
      <vt:lpstr>Materiál a metodika  – skladby plochých střech</vt:lpstr>
      <vt:lpstr>Materiál a metodika  – skladby plochých střech</vt:lpstr>
      <vt:lpstr>Materiál a metodika  – měření povrchových teplot</vt:lpstr>
      <vt:lpstr> Plánované a dosažené výsledky </vt:lpstr>
      <vt:lpstr> Plánované a dosažené výsledky </vt:lpstr>
      <vt:lpstr> Plánovaný a vyčerpaný rozpočet 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Jan Plachý</cp:lastModifiedBy>
  <cp:revision>248</cp:revision>
  <dcterms:created xsi:type="dcterms:W3CDTF">2015-10-09T09:08:26Z</dcterms:created>
  <dcterms:modified xsi:type="dcterms:W3CDTF">2020-11-09T21:49:15Z</dcterms:modified>
</cp:coreProperties>
</file>