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3" r:id="rId3"/>
    <p:sldId id="294" r:id="rId4"/>
    <p:sldId id="298" r:id="rId5"/>
    <p:sldId id="313" r:id="rId6"/>
    <p:sldId id="314" r:id="rId7"/>
    <p:sldId id="311" r:id="rId8"/>
    <p:sldId id="312" r:id="rId9"/>
    <p:sldId id="310" r:id="rId10"/>
    <p:sldId id="296" r:id="rId11"/>
    <p:sldId id="297" r:id="rId12"/>
    <p:sldId id="293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9" autoAdjust="0"/>
    <p:restoredTop sz="96357" autoAdjust="0"/>
  </p:normalViewPr>
  <p:slideViewPr>
    <p:cSldViewPr snapToGrid="0">
      <p:cViewPr>
        <p:scale>
          <a:sx n="68" d="100"/>
          <a:sy n="68" d="100"/>
        </p:scale>
        <p:origin x="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EFAD9-50C9-4C77-AE0D-42B4FFDADFE1}" type="datetimeFigureOut">
              <a:rPr lang="cs-CZ" smtClean="0"/>
              <a:pPr/>
              <a:t>22.11.2020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7FCE0-B5C1-4142-92E0-EB1EAFB936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22.11.2020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4755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	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890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Financování projektu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přečerpáno 719,21 Kč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658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Něco málo</a:t>
            </a:r>
            <a:r>
              <a:rPr lang="cs-CZ" baseline="0" dirty="0"/>
              <a:t> k obsahu prezentace…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444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588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79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9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6280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73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493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11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8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7812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/>
              <a:t>Projekt 8210-002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Inovace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výuky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předmětu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Diagnostika a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zkušebnictví</a:t>
            </a: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0346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5880295"/>
            <a:ext cx="9144000" cy="97770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8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Plachý Jan, Ing. Ph.D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– hlavní řešitel  </a:t>
            </a:r>
            <a:r>
              <a:rPr lang="cs-CZ" dirty="0">
                <a:solidFill>
                  <a:srgbClr val="C00000"/>
                </a:solidFill>
              </a:rPr>
              <a:t>	</a:t>
            </a:r>
            <a:r>
              <a:rPr lang="cs-CZ" dirty="0"/>
              <a:t>		 </a:t>
            </a:r>
            <a:r>
              <a:rPr lang="en-US" dirty="0" err="1"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Žák</a:t>
            </a:r>
            <a:r>
              <a:rPr lang="en-US" dirty="0"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 Jaroslav, doc. Ing. </a:t>
            </a:r>
            <a:r>
              <a:rPr lang="en-US" dirty="0" err="1"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CSc</a:t>
            </a:r>
            <a:r>
              <a:rPr lang="cs-CZ" dirty="0"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,- řešitel</a:t>
            </a: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		                                                                       </a:t>
            </a:r>
            <a:r>
              <a:rPr lang="cs-CZ" dirty="0" err="1"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Kovacs</a:t>
            </a:r>
            <a:r>
              <a:rPr lang="cs-CZ" dirty="0"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 Pavel, Ing- řešitel</a:t>
            </a:r>
            <a:r>
              <a:rPr lang="cs-CZ" dirty="0"/>
              <a:t>	</a:t>
            </a:r>
          </a:p>
          <a:p>
            <a:pPr algn="ctr"/>
            <a:r>
              <a:rPr lang="cs-CZ" dirty="0"/>
              <a:t>www.VSTECB.cz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Plánované a dosažené výsledky</a:t>
            </a:r>
            <a:br>
              <a:rPr lang="cs-CZ" alt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295894" cy="435133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cs-CZ" dirty="0"/>
              <a:t>Podpora výuky předmětu Diagnostika a zkušebnictví (NDSZ),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cs-CZ" dirty="0"/>
              <a:t>posílení možnosti hospodářské činnosti,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cs-CZ" dirty="0"/>
              <a:t>- podpora publikační činnosti akademických pracovníků,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cs-CZ" dirty="0"/>
              <a:t>- zvýšení úrovně kvalifikačních prací v oblasti diagnostiky a zkušebnictví.</a:t>
            </a:r>
            <a:b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dirty="0"/>
          </a:p>
          <a:p>
            <a:pPr marL="0" indent="0" algn="just">
              <a:buNone/>
            </a:pPr>
            <a:r>
              <a:rPr lang="cs-CZ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					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808126656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Plánovaný a vyčerpaný rozpočet</a:t>
            </a:r>
            <a:br>
              <a:rPr lang="cs-CZ" alt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							www.VSTECB.cz</a:t>
            </a:r>
          </a:p>
        </p:txBody>
      </p:sp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C91EC27A-D36A-435C-A7EA-4D446151DF7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l="10416" t="18109" r="58664" b="18511"/>
          <a:stretch/>
        </p:blipFill>
        <p:spPr bwMode="auto">
          <a:xfrm>
            <a:off x="1437835" y="1438275"/>
            <a:ext cx="6458829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291057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634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plachy@mail.vstecb.cz</a:t>
            </a:r>
          </a:p>
          <a:p>
            <a:r>
              <a:rPr lang="cs-CZ" altLang="cs-CZ" dirty="0"/>
              <a:t>18761@mail.</a:t>
            </a:r>
            <a:r>
              <a:rPr lang="cs-CZ" altLang="cs-CZ" dirty="0" err="1"/>
              <a:t>vstecb.cz</a:t>
            </a: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Osnova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/>
              <a:t>Úvod</a:t>
            </a:r>
          </a:p>
          <a:p>
            <a:r>
              <a:rPr lang="cs-CZ" altLang="cs-CZ" sz="2400" dirty="0"/>
              <a:t>Metody a metodika</a:t>
            </a:r>
          </a:p>
          <a:p>
            <a:r>
              <a:rPr lang="cs-CZ" altLang="cs-CZ" sz="2400" dirty="0"/>
              <a:t>Plánované a dosažené výsledky</a:t>
            </a:r>
          </a:p>
          <a:p>
            <a:r>
              <a:rPr lang="cs-CZ" altLang="cs-CZ" sz="2400" dirty="0"/>
              <a:t>Plánovaný a vyčerpaný rozpočet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FEE2A19-85CC-1E47-9A7E-8FFF112AF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920874"/>
              </p:ext>
            </p:extLst>
          </p:nvPr>
        </p:nvGraphicFramePr>
        <p:xfrm>
          <a:off x="1222375" y="3479800"/>
          <a:ext cx="6699250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1485900"/>
            <a:ext cx="8272523" cy="3367548"/>
          </a:xfrm>
        </p:spPr>
        <p:txBody>
          <a:bodyPr/>
          <a:lstStyle/>
          <a:p>
            <a:pPr algn="just"/>
            <a:r>
              <a:rPr lang="cs-CZ" sz="2400" b="1" dirty="0"/>
              <a:t>Cíl IGS: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dirty="0"/>
              <a:t>Cílem tohoto IG bylo pořídit přístrojů (pomůcek) pro provádění a diagnostiku hydroizolací na bázi asfaltů,  lať pro měření rovinnosti povrchů a grafická úprava přednášek předmětu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/>
          </a:p>
          <a:p>
            <a:pPr algn="just">
              <a:buNone/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						www.</a:t>
            </a:r>
            <a:r>
              <a:rPr lang="cs-CZ" dirty="0" err="1"/>
              <a:t>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23981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8043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Materiál a metodika řešení 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1692274"/>
            <a:ext cx="8552035" cy="39910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cs-CZ" dirty="0"/>
              <a:t>Na základě praktických zkušeností byly pro diagnostiku a provádění izolací z asfaltových pásů pořízeny tyto pracovní pomůcky: stavební hořáky (velký a dva malé) s plynovými bombami včetně příslušenství. 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www.</a:t>
            </a:r>
            <a:r>
              <a:rPr lang="cs-CZ" dirty="0" err="1"/>
              <a:t>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71985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8043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Materiál a metodika řešení 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1692274"/>
            <a:ext cx="8552035" cy="3991073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www.</a:t>
            </a:r>
            <a:r>
              <a:rPr lang="cs-CZ" dirty="0" err="1"/>
              <a:t>VSTECB.cz</a:t>
            </a:r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375C35F-4CDC-4EAE-BC04-B46EE25BA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36379"/>
              </p:ext>
            </p:extLst>
          </p:nvPr>
        </p:nvGraphicFramePr>
        <p:xfrm>
          <a:off x="339714" y="1348701"/>
          <a:ext cx="8285356" cy="5182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381">
                  <a:extLst>
                    <a:ext uri="{9D8B030D-6E8A-4147-A177-3AD203B41FA5}">
                      <a16:colId xmlns:a16="http://schemas.microsoft.com/office/drawing/2014/main" val="3088114728"/>
                    </a:ext>
                  </a:extLst>
                </a:gridCol>
                <a:gridCol w="2932771">
                  <a:extLst>
                    <a:ext uri="{9D8B030D-6E8A-4147-A177-3AD203B41FA5}">
                      <a16:colId xmlns:a16="http://schemas.microsoft.com/office/drawing/2014/main" val="1265322285"/>
                    </a:ext>
                  </a:extLst>
                </a:gridCol>
                <a:gridCol w="3217204">
                  <a:extLst>
                    <a:ext uri="{9D8B030D-6E8A-4147-A177-3AD203B41FA5}">
                      <a16:colId xmlns:a16="http://schemas.microsoft.com/office/drawing/2014/main" val="1397564714"/>
                    </a:ext>
                  </a:extLst>
                </a:gridCol>
              </a:tblGrid>
              <a:tr h="2163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</a:rPr>
                        <a:t>Název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Účel použití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Foto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3601445747"/>
                  </a:ext>
                </a:extLst>
              </a:tr>
              <a:tr h="10778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Stavební hořák velký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Natavování asfaltových pásů v ploše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1409338322"/>
                  </a:ext>
                </a:extLst>
              </a:tr>
              <a:tr h="11559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Stavební hořák malý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Realizace detailů hydroizolace z asfaltových pásů, opracování malých ploch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930919649"/>
                  </a:ext>
                </a:extLst>
              </a:tr>
              <a:tr h="802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Bomba na PB plyn – 2 kg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Pro připojení stavebního hořáků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2715407079"/>
                  </a:ext>
                </a:extLst>
              </a:tr>
              <a:tr h="8933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Plynový hořák na kartuš - piezo zapalování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Oprava drobných poškozených míst např. Po provedené sondě do skladby střešního pláště 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244627299"/>
                  </a:ext>
                </a:extLst>
              </a:tr>
              <a:tr h="973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Izolatérská lžíce 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Realizace hydroizolace a kontrola provedené spojů (přesahů) asfaltových pásů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855594488"/>
                  </a:ext>
                </a:extLst>
              </a:tr>
            </a:tbl>
          </a:graphicData>
        </a:graphic>
      </p:graphicFrame>
      <p:pic>
        <p:nvPicPr>
          <p:cNvPr id="1034" name="Obrázek 2" descr="Obsah obrázku interiér, stůl&#10;&#10;Popis byl vytvořen automaticky">
            <a:extLst>
              <a:ext uri="{FF2B5EF4-FFF2-40B4-BE49-F238E27FC236}">
                <a16:creationId xmlns:a16="http://schemas.microsoft.com/office/drawing/2014/main" id="{D628C05F-A473-4686-A196-E09A7A90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22" y="1615194"/>
            <a:ext cx="1914129" cy="9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Obrázek 3">
            <a:extLst>
              <a:ext uri="{FF2B5EF4-FFF2-40B4-BE49-F238E27FC236}">
                <a16:creationId xmlns:a16="http://schemas.microsoft.com/office/drawing/2014/main" id="{9B3C1C5F-EB4B-4C4C-9C6D-DE03D9FE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19781" r="13214" b="17583"/>
          <a:stretch>
            <a:fillRect/>
          </a:stretch>
        </p:blipFill>
        <p:spPr bwMode="auto">
          <a:xfrm>
            <a:off x="5612626" y="2672376"/>
            <a:ext cx="2645588" cy="10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Obrázek 5" descr="Obsah obrázku malé, vsedě, modrá, stůl&#10;&#10;Popis byl vytvořen automaticky">
            <a:extLst>
              <a:ext uri="{FF2B5EF4-FFF2-40B4-BE49-F238E27FC236}">
                <a16:creationId xmlns:a16="http://schemas.microsoft.com/office/drawing/2014/main" id="{A1289645-A3FE-4A20-914A-029000493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33" y="3850556"/>
            <a:ext cx="1396013" cy="7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Obrázek 4" descr="Obsah obrázku interiér, stůl, hrníček, vsedě&#10;&#10;Popis byl vytvořen automaticky">
            <a:extLst>
              <a:ext uri="{FF2B5EF4-FFF2-40B4-BE49-F238E27FC236}">
                <a16:creationId xmlns:a16="http://schemas.microsoft.com/office/drawing/2014/main" id="{4267F1B9-6B62-46B2-8354-A4DF8856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19" y="4618557"/>
            <a:ext cx="1642855" cy="8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Obrázek 6" descr="Obsah obrázku interiér, malé, stůl, zrcadlo&#10;&#10;Popis byl vytvořen automaticky">
            <a:extLst>
              <a:ext uri="{FF2B5EF4-FFF2-40B4-BE49-F238E27FC236}">
                <a16:creationId xmlns:a16="http://schemas.microsoft.com/office/drawing/2014/main" id="{9FAC66B3-C130-482A-849B-37F0B17E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19" y="5598643"/>
            <a:ext cx="1646453" cy="85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82383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8043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Materiál a metodika řešení 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1692274"/>
            <a:ext cx="8552035" cy="3991073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www.</a:t>
            </a:r>
            <a:r>
              <a:rPr lang="cs-CZ" dirty="0" err="1"/>
              <a:t>VSTECB.cz</a:t>
            </a:r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375C35F-4CDC-4EAE-BC04-B46EE25BA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65692"/>
              </p:ext>
            </p:extLst>
          </p:nvPr>
        </p:nvGraphicFramePr>
        <p:xfrm>
          <a:off x="219562" y="1358440"/>
          <a:ext cx="8552034" cy="5127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0060">
                  <a:extLst>
                    <a:ext uri="{9D8B030D-6E8A-4147-A177-3AD203B41FA5}">
                      <a16:colId xmlns:a16="http://schemas.microsoft.com/office/drawing/2014/main" val="3088114728"/>
                    </a:ext>
                  </a:extLst>
                </a:gridCol>
                <a:gridCol w="2383324">
                  <a:extLst>
                    <a:ext uri="{9D8B030D-6E8A-4147-A177-3AD203B41FA5}">
                      <a16:colId xmlns:a16="http://schemas.microsoft.com/office/drawing/2014/main" val="1265322285"/>
                    </a:ext>
                  </a:extLst>
                </a:gridCol>
                <a:gridCol w="3318650">
                  <a:extLst>
                    <a:ext uri="{9D8B030D-6E8A-4147-A177-3AD203B41FA5}">
                      <a16:colId xmlns:a16="http://schemas.microsoft.com/office/drawing/2014/main" val="184177492"/>
                    </a:ext>
                  </a:extLst>
                </a:gridCol>
              </a:tblGrid>
              <a:tr h="304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Název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Účel použití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Foto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3601445747"/>
                  </a:ext>
                </a:extLst>
              </a:tr>
              <a:tr h="1418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38322"/>
                  </a:ext>
                </a:extLst>
              </a:tr>
              <a:tr h="9878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Izolatérský nůž s výměnou čepelí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řezání asfaltových pásů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2256109286"/>
                  </a:ext>
                </a:extLst>
              </a:tr>
              <a:tr h="11019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Dřevěný váleček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Zhomogenizování spojů(přesahů) asfaltových pásů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1482269632"/>
                  </a:ext>
                </a:extLst>
              </a:tr>
              <a:tr h="10137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Pracovní rukavice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Ochranné pomůcky při práci s asfaltovými pásy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3483481806"/>
                  </a:ext>
                </a:extLst>
              </a:tr>
              <a:tr h="11019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Box na nářadí 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Přeprava izolatérských pomůcek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8994078"/>
                  </a:ext>
                </a:extLst>
              </a:tr>
              <a:tr h="468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Vodováha 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Měření rovinnosti povrchů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extLst>
                  <a:ext uri="{0D108BD9-81ED-4DB2-BD59-A6C34878D82A}">
                    <a16:rowId xmlns:a16="http://schemas.microsoft.com/office/drawing/2014/main" val="2207253529"/>
                  </a:ext>
                </a:extLst>
              </a:tr>
            </a:tbl>
          </a:graphicData>
        </a:graphic>
      </p:graphicFrame>
      <p:pic>
        <p:nvPicPr>
          <p:cNvPr id="1029" name="Obrázek 7" descr="Obsah obrázku interiér, vsedě, voda, nůž&#10;&#10;Popis byl vytvořen automaticky">
            <a:extLst>
              <a:ext uri="{FF2B5EF4-FFF2-40B4-BE49-F238E27FC236}">
                <a16:creationId xmlns:a16="http://schemas.microsoft.com/office/drawing/2014/main" id="{09BCF5E8-B79B-4C75-A5A5-3B63B8C8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23848" b="11653"/>
          <a:stretch>
            <a:fillRect/>
          </a:stretch>
        </p:blipFill>
        <p:spPr bwMode="auto">
          <a:xfrm>
            <a:off x="6528845" y="1860847"/>
            <a:ext cx="1265290" cy="8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ázek 9" descr="Obsah obrázku interiér, malé, špinavé, vsedě&#10;&#10;Popis byl vytvořen automaticky">
            <a:extLst>
              <a:ext uri="{FF2B5EF4-FFF2-40B4-BE49-F238E27FC236}">
                <a16:creationId xmlns:a16="http://schemas.microsoft.com/office/drawing/2014/main" id="{FAFDE031-5DA4-460E-B197-D671C095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11539" r="15594" b="6371"/>
          <a:stretch>
            <a:fillRect/>
          </a:stretch>
        </p:blipFill>
        <p:spPr bwMode="auto">
          <a:xfrm>
            <a:off x="6522856" y="2889589"/>
            <a:ext cx="1348473" cy="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Obrázek 10">
            <a:extLst>
              <a:ext uri="{FF2B5EF4-FFF2-40B4-BE49-F238E27FC236}">
                <a16:creationId xmlns:a16="http://schemas.microsoft.com/office/drawing/2014/main" id="{9A2EB819-9786-453F-82E4-3C6E48B1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24036"/>
          <a:stretch>
            <a:fillRect/>
          </a:stretch>
        </p:blipFill>
        <p:spPr bwMode="auto">
          <a:xfrm>
            <a:off x="6659969" y="3983004"/>
            <a:ext cx="1003042" cy="8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11">
            <a:extLst>
              <a:ext uri="{FF2B5EF4-FFF2-40B4-BE49-F238E27FC236}">
                <a16:creationId xmlns:a16="http://schemas.microsoft.com/office/drawing/2014/main" id="{7C333E25-E5D2-413D-A218-CC56E8BB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54" y="4970658"/>
            <a:ext cx="1909872" cy="9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16" descr="Obsah obrázku hra&#10;&#10;Popis byl vytvořen automaticky">
            <a:extLst>
              <a:ext uri="{FF2B5EF4-FFF2-40B4-BE49-F238E27FC236}">
                <a16:creationId xmlns:a16="http://schemas.microsoft.com/office/drawing/2014/main" id="{F6F09E23-0B45-437E-9D80-8E661085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42328" b="45032"/>
          <a:stretch>
            <a:fillRect/>
          </a:stretch>
        </p:blipFill>
        <p:spPr bwMode="auto">
          <a:xfrm>
            <a:off x="5787557" y="6127913"/>
            <a:ext cx="2819069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81239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8043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Materiál a metodika řešení 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1324768"/>
            <a:ext cx="8552035" cy="123348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cs-CZ" dirty="0"/>
              <a:t>Úprava přednášek spočívala ve sjednocení grafické podoby, úpravy obsahu a přidání zvukové stopy. </a:t>
            </a:r>
            <a:endParaRPr lang="cs-CZ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www.</a:t>
            </a:r>
            <a:r>
              <a:rPr lang="cs-CZ" dirty="0" err="1"/>
              <a:t>VSTECB.cz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1F702F2-9AAA-427D-992E-38EA133AD9B3}"/>
              </a:ext>
            </a:extLst>
          </p:cNvPr>
          <p:cNvPicPr/>
          <p:nvPr/>
        </p:nvPicPr>
        <p:blipFill rotWithShape="1">
          <a:blip r:embed="rId4"/>
          <a:srcRect l="18022" t="17053" r="50997" b="12476"/>
          <a:stretch/>
        </p:blipFill>
        <p:spPr bwMode="auto">
          <a:xfrm>
            <a:off x="206374" y="2875756"/>
            <a:ext cx="4365625" cy="3525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0466913-8F8B-43A3-B0E8-60AA66F98200}"/>
              </a:ext>
            </a:extLst>
          </p:cNvPr>
          <p:cNvPicPr/>
          <p:nvPr/>
        </p:nvPicPr>
        <p:blipFill rotWithShape="1">
          <a:blip r:embed="rId5"/>
          <a:srcRect l="18791" t="16745" r="50892" b="13984"/>
          <a:stretch/>
        </p:blipFill>
        <p:spPr bwMode="auto">
          <a:xfrm>
            <a:off x="4778375" y="2987287"/>
            <a:ext cx="4365625" cy="3413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176187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8043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Materiál a metodika řešení 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1324768"/>
            <a:ext cx="8552035" cy="123348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cs-CZ" dirty="0"/>
              <a:t>Úprava přednášek spočívala ve sjednocení grafické podoby, úpravy obsahu a přidání zvukové stopy. </a:t>
            </a:r>
            <a:endParaRPr lang="cs-CZ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www.</a:t>
            </a:r>
            <a:r>
              <a:rPr lang="cs-CZ" dirty="0" err="1"/>
              <a:t>VSTECB.cz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0E90EB-A458-4518-A6F2-A44508396354}"/>
              </a:ext>
            </a:extLst>
          </p:cNvPr>
          <p:cNvPicPr/>
          <p:nvPr/>
        </p:nvPicPr>
        <p:blipFill rotWithShape="1">
          <a:blip r:embed="rId4"/>
          <a:srcRect l="18684" t="15090" r="50562" b="12475"/>
          <a:stretch/>
        </p:blipFill>
        <p:spPr bwMode="auto">
          <a:xfrm>
            <a:off x="206375" y="2990695"/>
            <a:ext cx="3854181" cy="3214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C4921F-0167-45CA-A4A6-BFF0D4CD1C12}"/>
              </a:ext>
            </a:extLst>
          </p:cNvPr>
          <p:cNvPicPr/>
          <p:nvPr/>
        </p:nvPicPr>
        <p:blipFill rotWithShape="1">
          <a:blip r:embed="rId5"/>
          <a:srcRect l="19345" t="15942" r="51223" b="12475"/>
          <a:stretch/>
        </p:blipFill>
        <p:spPr bwMode="auto">
          <a:xfrm>
            <a:off x="4572000" y="2990695"/>
            <a:ext cx="4384505" cy="3319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964603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Plánované a dosažené výsledky</a:t>
            </a:r>
            <a:br>
              <a:rPr lang="cs-CZ" alt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							www.VSTECB.cz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C4C7B8A-2422-4214-BA1F-CA2CC4910B42}"/>
              </a:ext>
            </a:extLst>
          </p:cNvPr>
          <p:cNvSpPr txBox="1"/>
          <p:nvPr/>
        </p:nvSpPr>
        <p:spPr>
          <a:xfrm>
            <a:off x="206375" y="1690688"/>
            <a:ext cx="8529662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2800" dirty="0">
                <a:latin typeface="+mn-lt"/>
              </a:rPr>
              <a:t>Pracovní pomůcky byly pořízeny a přednášky jsou používány pro výuku předmětu Diagnostika a zkušebnictví (NDSZ).</a:t>
            </a:r>
          </a:p>
        </p:txBody>
      </p:sp>
    </p:spTree>
    <p:extLst>
      <p:ext uri="{BB962C8B-B14F-4D97-AF65-F5344CB8AC3E}">
        <p14:creationId xmlns:p14="http://schemas.microsoft.com/office/powerpoint/2010/main" val="673446698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5313</TotalTime>
  <Words>554</Words>
  <Application>Microsoft Office PowerPoint</Application>
  <PresentationFormat>Předvádění na obrazovce (4:3)</PresentationFormat>
  <Paragraphs>90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Motiv Office</vt:lpstr>
      <vt:lpstr>Projekt 8210-002 Inovace výuky předmětu  Diagnostika a zkušebnictví</vt:lpstr>
      <vt:lpstr>Osnova</vt:lpstr>
      <vt:lpstr>Úvod</vt:lpstr>
      <vt:lpstr>Materiál a metodika řešení </vt:lpstr>
      <vt:lpstr>Materiál a metodika řešení </vt:lpstr>
      <vt:lpstr>Materiál a metodika řešení </vt:lpstr>
      <vt:lpstr>Materiál a metodika řešení </vt:lpstr>
      <vt:lpstr>Materiál a metodika řešení </vt:lpstr>
      <vt:lpstr> Plánované a dosažené výsledky </vt:lpstr>
      <vt:lpstr> Plánované a dosažené výsledky </vt:lpstr>
      <vt:lpstr> Plánovaný a vyčerpaný rozpočet 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Jan Plachý</cp:lastModifiedBy>
  <cp:revision>255</cp:revision>
  <dcterms:created xsi:type="dcterms:W3CDTF">2015-10-09T09:08:26Z</dcterms:created>
  <dcterms:modified xsi:type="dcterms:W3CDTF">2020-11-22T17:30:42Z</dcterms:modified>
</cp:coreProperties>
</file>