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3" r:id="rId3"/>
    <p:sldId id="294" r:id="rId4"/>
    <p:sldId id="298" r:id="rId5"/>
    <p:sldId id="310" r:id="rId6"/>
    <p:sldId id="296" r:id="rId7"/>
    <p:sldId id="297" r:id="rId8"/>
    <p:sldId id="293" r:id="rId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4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redný štý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9" autoAdjust="0"/>
    <p:restoredTop sz="96357" autoAdjust="0"/>
  </p:normalViewPr>
  <p:slideViewPr>
    <p:cSldViewPr snapToGrid="0">
      <p:cViewPr>
        <p:scale>
          <a:sx n="100" d="100"/>
          <a:sy n="100" d="100"/>
        </p:scale>
        <p:origin x="1902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EFAD9-50C9-4C77-AE0D-42B4FFDADFE1}" type="datetimeFigureOut">
              <a:rPr lang="cs-CZ" smtClean="0"/>
              <a:pPr/>
              <a:t>09.11.2020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7FCE0-B5C1-4142-92E0-EB1EAFB936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>
            <a:extLst>
              <a:ext uri="{FF2B5EF4-FFF2-40B4-BE49-F238E27FC236}">
                <a16:creationId xmlns:a16="http://schemas.microsoft.com/office/drawing/2014/main" id="{E169075B-CC2A-A246-9BE2-44B3792662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dátumu 2">
            <a:extLst>
              <a:ext uri="{FF2B5EF4-FFF2-40B4-BE49-F238E27FC236}">
                <a16:creationId xmlns:a16="http://schemas.microsoft.com/office/drawing/2014/main" id="{0D72DE7B-9807-304E-B113-07106B5FE3F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66E3F7-B81A-E347-899F-ECE6E9467646}" type="datetimeFigureOut">
              <a:rPr lang="cs-CZ"/>
              <a:pPr>
                <a:defRPr/>
              </a:pPr>
              <a:t>09.11.2020</a:t>
            </a:fld>
            <a:endParaRPr lang="cs-CZ"/>
          </a:p>
        </p:txBody>
      </p:sp>
      <p:sp>
        <p:nvSpPr>
          <p:cNvPr id="4" name="Zástupný symbol obrazu snímky 3">
            <a:extLst>
              <a:ext uri="{FF2B5EF4-FFF2-40B4-BE49-F238E27FC236}">
                <a16:creationId xmlns:a16="http://schemas.microsoft.com/office/drawing/2014/main" id="{7C452DB2-D0A0-9048-BA12-FEF1EBDB4BD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oznámok 4">
            <a:extLst>
              <a:ext uri="{FF2B5EF4-FFF2-40B4-BE49-F238E27FC236}">
                <a16:creationId xmlns:a16="http://schemas.microsoft.com/office/drawing/2014/main" id="{F1CC6C1C-37F6-1445-88D8-C0C3152238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/>
              <a:t>Upravte štýl predlohy textu.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  <a:endParaRPr lang="cs-CZ" noProof="0"/>
          </a:p>
        </p:txBody>
      </p:sp>
      <p:sp>
        <p:nvSpPr>
          <p:cNvPr id="6" name="Zástupný symbol päty 5">
            <a:extLst>
              <a:ext uri="{FF2B5EF4-FFF2-40B4-BE49-F238E27FC236}">
                <a16:creationId xmlns:a16="http://schemas.microsoft.com/office/drawing/2014/main" id="{22E57085-77BB-3B47-9F92-3AF9F2BD465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6">
            <a:extLst>
              <a:ext uri="{FF2B5EF4-FFF2-40B4-BE49-F238E27FC236}">
                <a16:creationId xmlns:a16="http://schemas.microsoft.com/office/drawing/2014/main" id="{5A75D23F-AD84-E848-AE8A-0ADFDF92EB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86AC7EC-89F2-3946-BE34-997CEAFD66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6AC7EC-89F2-3946-BE34-997CEAFD66F6}" type="slidenum">
              <a:rPr lang="cs-CZ" altLang="cs-CZ" smtClean="0"/>
              <a:pPr>
                <a:defRPr/>
              </a:pPr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34755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Něco málo</a:t>
            </a:r>
            <a:r>
              <a:rPr lang="cs-CZ" baseline="0" dirty="0"/>
              <a:t> k obsahu prezentace…</a:t>
            </a:r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6AC7EC-89F2-3946-BE34-997CEAFD66F6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4446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6AC7EC-89F2-3946-BE34-997CEAFD66F6}" type="slidenum">
              <a:rPr lang="cs-CZ" altLang="cs-CZ" smtClean="0"/>
              <a:pPr>
                <a:defRPr/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95880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6AC7EC-89F2-3946-BE34-997CEAFD66F6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7795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6AC7EC-89F2-3946-BE34-997CEAFD66F6}" type="slidenum">
              <a:rPr lang="cs-CZ" altLang="cs-CZ" smtClean="0"/>
              <a:pPr>
                <a:defRPr/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117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	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6AC7EC-89F2-3946-BE34-997CEAFD66F6}" type="slidenum">
              <a:rPr lang="cs-CZ" altLang="cs-CZ" smtClean="0"/>
              <a:pPr>
                <a:defRPr/>
              </a:pPr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8903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Financování projektu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přečerpáno 719,21 Kč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6AC7EC-89F2-3946-BE34-997CEAFD66F6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26589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6AC7EC-89F2-3946-BE34-997CEAFD66F6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 podnadpisů.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F3C24-F785-6B43-8B82-D51088DB1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E466E-40E1-4441-BABD-D347ADBFB6D7}" type="datetimeFigureOut">
              <a:rPr lang="sk-SK"/>
              <a:pPr>
                <a:defRPr/>
              </a:pPr>
              <a:t>9. 11. 2020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19104-603D-E64F-8B15-E1FCED0B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E06A0-8F70-104A-B71B-FEC199AD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B1D7E-5C34-B64F-BD06-258E36215471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94012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0F7D6-1E73-774B-8E8B-91D80A032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74B43-6C96-4A40-A808-580195111A64}" type="datetimeFigureOut">
              <a:rPr lang="sk-SK"/>
              <a:pPr>
                <a:defRPr/>
              </a:pPr>
              <a:t>9. 11. 2020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0BF08-819A-5545-A329-7DD26A5CC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81728-870E-764A-A876-B1A2B8B83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6F83-658E-734E-B2D6-C089A0C8927C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38426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0A183-B033-BA4A-AEC1-8A75293DC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DF539-959D-B34E-8709-EBEF908FF6A6}" type="datetimeFigureOut">
              <a:rPr lang="sk-SK"/>
              <a:pPr>
                <a:defRPr/>
              </a:pPr>
              <a:t>9. 11. 2020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EE993-7089-2049-8C85-FDCFD59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E5A2E-8BA7-0140-9BB0-FB6ACA88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3E346-8FF3-E940-B041-3BCDA563A3A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0396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5C8FD-E78E-6E42-81DD-756DF3B5B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7EFCF-2DF6-BE46-9AFE-ACD35B994AF3}" type="datetimeFigureOut">
              <a:rPr lang="sk-SK"/>
              <a:pPr>
                <a:defRPr/>
              </a:pPr>
              <a:t>9. 11. 2020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E771D-66FD-BE47-A661-6E0A7D16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27475-0B63-1144-B2E9-6BBD77776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A71C2-0F8F-7841-B85A-445BD80B66CF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59209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4BF44-6B2A-1844-B37B-CD1D88EF8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F735B-88E7-154D-BF7F-47988E167A22}" type="datetimeFigureOut">
              <a:rPr lang="sk-SK"/>
              <a:pPr>
                <a:defRPr/>
              </a:pPr>
              <a:t>9. 11. 2020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C1995-765A-4C4A-9DD7-BFC75FC9C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AE9ED-395D-7F4F-808B-F8673145A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D6F78-11B3-2F44-8E28-F00375AFEB20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08410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7D738E2-C269-2B40-B4C2-A3CF465BA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F5467-32E8-8E48-8A31-046EA149BFB6}" type="datetimeFigureOut">
              <a:rPr lang="sk-SK"/>
              <a:pPr>
                <a:defRPr/>
              </a:pPr>
              <a:t>9. 11. 2020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71B063D-6A8F-AD4F-849A-A581EEE90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A3A3F98-2A38-7F48-85B7-6BC76266D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9CFDD-4BB7-E040-A703-D885B8F7A5F8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99991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385DD28-0F5E-1B42-9C1D-0C7D2C83C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50DC9-7735-6E44-AF04-D509739D264D}" type="datetimeFigureOut">
              <a:rPr lang="sk-SK"/>
              <a:pPr>
                <a:defRPr/>
              </a:pPr>
              <a:t>9. 11. 2020</a:t>
            </a:fld>
            <a:endParaRPr lang="sk-SK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82A84F7-4ABC-864C-8E78-59689F892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E126BE7-9482-0F43-9AD5-0B4D7587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B8B44-A719-9A43-BC2A-4E13B021963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40890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009EB1D-782E-F24A-B4A0-8934128A3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73CED-BC59-C24A-AEAD-E0BC76ED2908}" type="datetimeFigureOut">
              <a:rPr lang="sk-SK"/>
              <a:pPr>
                <a:defRPr/>
              </a:pPr>
              <a:t>9. 11. 2020</a:t>
            </a:fld>
            <a:endParaRPr lang="sk-SK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19C14BD-AEE9-6646-A1E6-FBE6644B9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D873373-2367-D246-8B4C-A81DD3912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9CACA-88A4-DF48-B2B1-21296B9A5FC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50301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7945695-8DEE-DA4A-8514-41E338F6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8AA41-7A2C-3347-A03E-522E0D6D2781}" type="datetimeFigureOut">
              <a:rPr lang="sk-SK"/>
              <a:pPr>
                <a:defRPr/>
              </a:pPr>
              <a:t>9. 11. 2020</a:t>
            </a:fld>
            <a:endParaRPr lang="sk-SK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A309396-B8C4-EE47-9D95-CD39A5CE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A24BD09-318D-D14C-A6A3-24D073622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4A00B-BB65-9541-BBE2-F2C7D3CA9B0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49023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6F90FAF-F15B-0D4C-8B80-27CE93B7F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61FDB-6227-8840-BDF9-F018B1B7C7D3}" type="datetimeFigureOut">
              <a:rPr lang="sk-SK"/>
              <a:pPr>
                <a:defRPr/>
              </a:pPr>
              <a:t>9. 11. 2020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FE1757-1ACC-7C40-BD7A-9DC89F5FA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F44D693-7FEB-394B-B45E-5D50D9EB0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17D85-8CDA-5F43-89CD-3D83123EFD9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21899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7E437BD-52B9-9240-8C0C-EB718E52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1397B-A09D-584B-BF39-D05BF5269078}" type="datetimeFigureOut">
              <a:rPr lang="sk-SK"/>
              <a:pPr>
                <a:defRPr/>
              </a:pPr>
              <a:t>9. 11. 2020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08074C8-7A43-0141-AD2A-537E547B7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36FB60-9C80-5C46-931A-E49B2842C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303C0-B19C-2B48-9660-EBD0F9BC4F1E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3091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C2B2DCE9-C790-4D4B-BFE8-E730D894E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077999D1-192B-154C-AC4A-62B622EEC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Upravte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97F48-74BD-F041-804F-C4C6ACCACA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6BE5B89-A59B-AA43-BC59-2D5FE768FFE6}" type="datetimeFigureOut">
              <a:rPr lang="sk-SK"/>
              <a:pPr>
                <a:defRPr/>
              </a:pPr>
              <a:t>9. 11. 2020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7C848-4E0D-154B-B588-3CDBAF6B8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94A79-6B55-D948-BA0A-8BD3F27F4B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EEBE5B-DA56-624C-A424-F3D277D4DBA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SC_0014 kopie-prezentace.jpg">
            <a:extLst>
              <a:ext uri="{FF2B5EF4-FFF2-40B4-BE49-F238E27FC236}">
                <a16:creationId xmlns:a16="http://schemas.microsoft.com/office/drawing/2014/main" id="{38A5ED6A-8037-0146-B03F-5CDDB9F047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37683"/>
            <a:ext cx="9144000" cy="3720317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DDADF8B-464A-3F45-B014-7F0CD8566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17812"/>
            <a:ext cx="9144000" cy="23002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sz="3600" dirty="0"/>
              <a:t>Projekt 8210-002</a:t>
            </a:r>
            <a:b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sk-SK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Inovace</a:t>
            </a:r>
            <a: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výuky </a:t>
            </a:r>
            <a:r>
              <a:rPr lang="sk-SK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předmětu</a:t>
            </a:r>
            <a: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b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Diagnostika a </a:t>
            </a:r>
            <a:r>
              <a:rPr lang="sk-SK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zkušebnictví</a:t>
            </a:r>
            <a:endParaRPr lang="cs-CZ" sz="2400" b="1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2050" name="Obrázek 3">
            <a:extLst>
              <a:ext uri="{FF2B5EF4-FFF2-40B4-BE49-F238E27FC236}">
                <a16:creationId xmlns:a16="http://schemas.microsoft.com/office/drawing/2014/main" id="{ABA4BAFA-7BE0-5443-9AD1-02995DFE9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1103462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8774FE2-1786-5A47-AF59-59A361EE262A}"/>
              </a:ext>
            </a:extLst>
          </p:cNvPr>
          <p:cNvSpPr/>
          <p:nvPr/>
        </p:nvSpPr>
        <p:spPr>
          <a:xfrm>
            <a:off x="0" y="206375"/>
            <a:ext cx="9144000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0" y="5880295"/>
            <a:ext cx="9144000" cy="97770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800" dirty="0">
                <a:effectLst/>
                <a:highlight>
                  <a:srgbClr val="00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Plachý Jan, Ing. Ph.D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>
                <a:solidFill>
                  <a:schemeClr val="bg1"/>
                </a:solidFill>
                <a:highlight>
                  <a:srgbClr val="000000"/>
                </a:highlight>
              </a:rPr>
              <a:t>– hlavní řešitel  </a:t>
            </a:r>
            <a:r>
              <a:rPr lang="cs-CZ" dirty="0">
                <a:solidFill>
                  <a:srgbClr val="C00000"/>
                </a:solidFill>
              </a:rPr>
              <a:t>	</a:t>
            </a:r>
            <a:r>
              <a:rPr lang="cs-CZ" dirty="0"/>
              <a:t>		 </a:t>
            </a:r>
            <a:r>
              <a:rPr lang="en-US" dirty="0" err="1">
                <a:highlight>
                  <a:srgbClr val="000000"/>
                </a:highlight>
                <a:latin typeface="Calibri" panose="020F0502020204030204" pitchFamily="34" charset="0"/>
                <a:cs typeface="Times New Roman" panose="02020603050405020304" pitchFamily="18" charset="0"/>
              </a:rPr>
              <a:t>Žák</a:t>
            </a:r>
            <a:r>
              <a:rPr lang="en-US" dirty="0">
                <a:highlight>
                  <a:srgbClr val="000000"/>
                </a:highlight>
                <a:latin typeface="Calibri" panose="020F0502020204030204" pitchFamily="34" charset="0"/>
                <a:cs typeface="Times New Roman" panose="02020603050405020304" pitchFamily="18" charset="0"/>
              </a:rPr>
              <a:t> Jaroslav, doc. Ing. </a:t>
            </a:r>
            <a:r>
              <a:rPr lang="en-US" dirty="0" err="1">
                <a:highlight>
                  <a:srgbClr val="000000"/>
                </a:highlight>
                <a:latin typeface="Calibri" panose="020F0502020204030204" pitchFamily="34" charset="0"/>
                <a:cs typeface="Times New Roman" panose="02020603050405020304" pitchFamily="18" charset="0"/>
              </a:rPr>
              <a:t>CSc</a:t>
            </a:r>
            <a:r>
              <a:rPr lang="cs-CZ" dirty="0">
                <a:highlight>
                  <a:srgbClr val="000000"/>
                </a:highlight>
                <a:latin typeface="Calibri" panose="020F0502020204030204" pitchFamily="34" charset="0"/>
                <a:cs typeface="Times New Roman" panose="02020603050405020304" pitchFamily="18" charset="0"/>
              </a:rPr>
              <a:t>,- řešitel</a:t>
            </a: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		                                                                       </a:t>
            </a:r>
            <a:r>
              <a:rPr lang="cs-CZ" dirty="0" err="1">
                <a:highlight>
                  <a:srgbClr val="000000"/>
                </a:highlight>
                <a:latin typeface="Calibri" panose="020F0502020204030204" pitchFamily="34" charset="0"/>
                <a:cs typeface="Times New Roman" panose="02020603050405020304" pitchFamily="18" charset="0"/>
              </a:rPr>
              <a:t>Kovacs</a:t>
            </a:r>
            <a:r>
              <a:rPr lang="cs-CZ" dirty="0">
                <a:highlight>
                  <a:srgbClr val="000000"/>
                </a:highlight>
                <a:latin typeface="Calibri" panose="020F0502020204030204" pitchFamily="34" charset="0"/>
                <a:cs typeface="Times New Roman" panose="02020603050405020304" pitchFamily="18" charset="0"/>
              </a:rPr>
              <a:t> Pavel, Ing- řešitel</a:t>
            </a:r>
            <a:r>
              <a:rPr lang="cs-CZ" dirty="0"/>
              <a:t>	</a:t>
            </a:r>
          </a:p>
          <a:p>
            <a:pPr algn="ctr"/>
            <a:r>
              <a:rPr lang="cs-CZ" dirty="0"/>
              <a:t>www.VSTECB.cz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Osnova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92275"/>
            <a:ext cx="8194716" cy="4351338"/>
          </a:xfrm>
        </p:spPr>
        <p:txBody>
          <a:bodyPr/>
          <a:lstStyle/>
          <a:p>
            <a:r>
              <a:rPr lang="cs-CZ" altLang="cs-CZ" sz="2400" dirty="0"/>
              <a:t>Úvod</a:t>
            </a:r>
          </a:p>
          <a:p>
            <a:r>
              <a:rPr lang="cs-CZ" altLang="cs-CZ" sz="2400" dirty="0"/>
              <a:t>Metody a metodika</a:t>
            </a:r>
          </a:p>
          <a:p>
            <a:r>
              <a:rPr lang="cs-CZ" altLang="cs-CZ" sz="2400" dirty="0"/>
              <a:t>Plánované a dosažené výsledky</a:t>
            </a:r>
          </a:p>
          <a:p>
            <a:r>
              <a:rPr lang="cs-CZ" altLang="cs-CZ" sz="2400" dirty="0"/>
              <a:t>Plánovaný a vyčerpaný rozpočet</a:t>
            </a: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1								</a:t>
            </a:r>
            <a:r>
              <a:rPr lang="cs-CZ" dirty="0" err="1"/>
              <a:t>www.VSTECB.cz</a:t>
            </a:r>
            <a:endParaRPr lang="cs-CZ" dirty="0"/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5FEE2A19-85CC-1E47-9A7E-8FFF112AF8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5920874"/>
              </p:ext>
            </p:extLst>
          </p:nvPr>
        </p:nvGraphicFramePr>
        <p:xfrm>
          <a:off x="1222375" y="3479800"/>
          <a:ext cx="6699250" cy="3325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Úvod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" y="1485900"/>
            <a:ext cx="8272523" cy="3367548"/>
          </a:xfrm>
        </p:spPr>
        <p:txBody>
          <a:bodyPr/>
          <a:lstStyle/>
          <a:p>
            <a:pPr algn="just"/>
            <a:r>
              <a:rPr lang="cs-CZ" sz="2400" b="1" dirty="0"/>
              <a:t>Cíl IGS:</a:t>
            </a: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cs-CZ" dirty="0"/>
              <a:t>Cílem tohoto IG bylo pořídit přístrojů (pomůcek) pro provádění a diagnostiku hydroizolací na bázi asfaltů,  lať pro měření rovinnosti povrchů a grafická úprava přednášek předmětu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000" dirty="0"/>
          </a:p>
          <a:p>
            <a:pPr algn="just">
              <a:buNone/>
            </a:pPr>
            <a:endParaRPr 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2								www.</a:t>
            </a:r>
            <a:r>
              <a:rPr lang="cs-CZ" dirty="0" err="1"/>
              <a:t>VSTECB.cz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0239815"/>
      </p:ext>
    </p:extLst>
  </p:cSld>
  <p:clrMapOvr>
    <a:masterClrMapping/>
  </p:clrMapOvr>
  <p:transition spd="slow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718043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Materiál a metodika řešení 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6375" y="1692274"/>
            <a:ext cx="8552035" cy="3991073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dirty="0"/>
              <a:t>Na základě praktických zkušeností byly pro diagnostiku a provádění izolací z asfaltových pásů pořízeny tyto pracovní pomůcky: stavební hořáky (velký a dva malé) s plynovými bombami včetně příslušenství. Úprava přednášek spočívala ve sjednocení grafické podoby, úpravy obsahu a přidání zvukové stopy. 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3								www.</a:t>
            </a:r>
            <a:r>
              <a:rPr lang="cs-CZ" dirty="0" err="1"/>
              <a:t>VSTECB.cz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8719854"/>
      </p:ext>
    </p:extLst>
  </p:cSld>
  <p:clrMapOvr>
    <a:masterClrMapping/>
  </p:clrMapOvr>
  <p:transition spd="slow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br>
              <a:rPr lang="cs-CZ" altLang="cs-CZ" sz="3600" b="1" dirty="0">
                <a:solidFill>
                  <a:srgbClr val="98141B"/>
                </a:solidFill>
              </a:rPr>
            </a:br>
            <a:r>
              <a:rPr lang="cs-CZ" altLang="cs-CZ" sz="3600" b="1" dirty="0">
                <a:solidFill>
                  <a:srgbClr val="98141B"/>
                </a:solidFill>
              </a:rPr>
              <a:t>Plánované a dosažené výsledky</a:t>
            </a:r>
            <a:br>
              <a:rPr lang="cs-CZ" altLang="cs-CZ" sz="3600" dirty="0"/>
            </a:br>
            <a:endParaRPr lang="cs-CZ" altLang="cs-CZ" sz="3600" b="1" dirty="0">
              <a:solidFill>
                <a:srgbClr val="98141B"/>
              </a:solidFill>
            </a:endParaRP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4								www.VSTECB.cz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C4C7B8A-2422-4214-BA1F-CA2CC4910B42}"/>
              </a:ext>
            </a:extLst>
          </p:cNvPr>
          <p:cNvSpPr txBox="1"/>
          <p:nvPr/>
        </p:nvSpPr>
        <p:spPr>
          <a:xfrm>
            <a:off x="206375" y="1690688"/>
            <a:ext cx="8529662" cy="19645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2800" dirty="0">
                <a:latin typeface="+mn-lt"/>
              </a:rPr>
              <a:t>Pracovní pomůcky byly pořízeny a přednášky jsou používány pro výuku předmětu Diagnostika a zkušebnictví (NDSZ).</a:t>
            </a:r>
          </a:p>
        </p:txBody>
      </p:sp>
    </p:spTree>
    <p:extLst>
      <p:ext uri="{BB962C8B-B14F-4D97-AF65-F5344CB8AC3E}">
        <p14:creationId xmlns:p14="http://schemas.microsoft.com/office/powerpoint/2010/main" val="673446698"/>
      </p:ext>
    </p:extLst>
  </p:cSld>
  <p:clrMapOvr>
    <a:masterClrMapping/>
  </p:clrMapOvr>
  <p:transition spd="slow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br>
              <a:rPr lang="cs-CZ" altLang="cs-CZ" sz="3600" b="1" dirty="0">
                <a:solidFill>
                  <a:srgbClr val="98141B"/>
                </a:solidFill>
              </a:rPr>
            </a:br>
            <a:r>
              <a:rPr lang="cs-CZ" altLang="cs-CZ" sz="3600" b="1" dirty="0">
                <a:solidFill>
                  <a:srgbClr val="98141B"/>
                </a:solidFill>
              </a:rPr>
              <a:t>Plánované a dosažené výsledky</a:t>
            </a:r>
            <a:br>
              <a:rPr lang="cs-CZ" altLang="cs-CZ" sz="3600" dirty="0"/>
            </a:br>
            <a:endParaRPr lang="cs-CZ" altLang="cs-CZ" sz="3600" b="1" dirty="0">
              <a:solidFill>
                <a:srgbClr val="98141B"/>
              </a:solidFill>
            </a:endParaRP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92275"/>
            <a:ext cx="8295894" cy="4351338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1000"/>
              </a:spcAft>
              <a:buFontTx/>
              <a:buChar char="-"/>
            </a:pPr>
            <a:r>
              <a:rPr lang="cs-CZ" dirty="0"/>
              <a:t>Podpora výuky předmětu Diagnostika a zkušebnictví (NDSZ),</a:t>
            </a:r>
          </a:p>
          <a:p>
            <a:pPr>
              <a:lnSpc>
                <a:spcPct val="150000"/>
              </a:lnSpc>
              <a:spcAft>
                <a:spcPts val="1000"/>
              </a:spcAft>
              <a:buFontTx/>
              <a:buChar char="-"/>
            </a:pPr>
            <a:r>
              <a:rPr lang="cs-CZ" dirty="0"/>
              <a:t>posílení možnosti hospodářské činnosti,</a:t>
            </a: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dirty="0"/>
              <a:t>- podpora publikační činnosti akademických pracovníků,</a:t>
            </a: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dirty="0"/>
              <a:t>- zvýšení úrovně kvalifikačních prací v oblasti diagnostiky a zkušebnictví.</a:t>
            </a:r>
            <a:b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dirty="0"/>
              <a:t> </a:t>
            </a: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5								www.VSTECB.cz</a:t>
            </a:r>
          </a:p>
        </p:txBody>
      </p:sp>
    </p:spTree>
    <p:extLst>
      <p:ext uri="{BB962C8B-B14F-4D97-AF65-F5344CB8AC3E}">
        <p14:creationId xmlns:p14="http://schemas.microsoft.com/office/powerpoint/2010/main" val="1808126656"/>
      </p:ext>
    </p:extLst>
  </p:cSld>
  <p:clrMapOvr>
    <a:masterClrMapping/>
  </p:clrMapOvr>
  <p:transition spd="slow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br>
              <a:rPr lang="cs-CZ" altLang="cs-CZ" sz="3600" b="1" dirty="0">
                <a:solidFill>
                  <a:srgbClr val="98141B"/>
                </a:solidFill>
              </a:rPr>
            </a:br>
            <a:r>
              <a:rPr lang="cs-CZ" altLang="cs-CZ" sz="3600" b="1" dirty="0">
                <a:solidFill>
                  <a:srgbClr val="98141B"/>
                </a:solidFill>
              </a:rPr>
              <a:t>Plánovaný a vyčerpaný rozpočet</a:t>
            </a:r>
            <a:br>
              <a:rPr lang="cs-CZ" altLang="cs-CZ" sz="3600" dirty="0"/>
            </a:br>
            <a:endParaRPr lang="cs-CZ" altLang="cs-CZ" sz="3600" b="1" dirty="0">
              <a:solidFill>
                <a:srgbClr val="98141B"/>
              </a:solidFill>
            </a:endParaRP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6								www.VSTECB.cz</a:t>
            </a:r>
          </a:p>
        </p:txBody>
      </p:sp>
      <p:pic>
        <p:nvPicPr>
          <p:cNvPr id="18" name="Zástupný obsah 17">
            <a:extLst>
              <a:ext uri="{FF2B5EF4-FFF2-40B4-BE49-F238E27FC236}">
                <a16:creationId xmlns:a16="http://schemas.microsoft.com/office/drawing/2014/main" id="{C91EC27A-D36A-435C-A7EA-4D446151DF7F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4"/>
          <a:srcRect l="10416" t="18109" r="58664" b="18511"/>
          <a:stretch/>
        </p:blipFill>
        <p:spPr bwMode="auto">
          <a:xfrm>
            <a:off x="1437835" y="1438275"/>
            <a:ext cx="6458829" cy="43513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77291057"/>
      </p:ext>
    </p:extLst>
  </p:cSld>
  <p:clrMapOvr>
    <a:masterClrMapping/>
  </p:clrMapOvr>
  <p:transition spd="slow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DADF8B-464A-3F45-B014-7F0CD8566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82825"/>
            <a:ext cx="9144000" cy="23002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/>
              <a:t>Děkuji za pozornost</a:t>
            </a:r>
            <a:b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cs-CZ" sz="2400" b="1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12290" name="Obrázek 3">
            <a:extLst>
              <a:ext uri="{FF2B5EF4-FFF2-40B4-BE49-F238E27FC236}">
                <a16:creationId xmlns:a16="http://schemas.microsoft.com/office/drawing/2014/main" id="{D821E6C9-A6C4-FA4F-B59C-4B1B4BCE6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17684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8774FE2-1786-5A47-AF59-59A361EE262A}"/>
              </a:ext>
            </a:extLst>
          </p:cNvPr>
          <p:cNvSpPr/>
          <p:nvPr/>
        </p:nvSpPr>
        <p:spPr>
          <a:xfrm>
            <a:off x="0" y="206375"/>
            <a:ext cx="9144000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								</a:t>
            </a:r>
          </a:p>
        </p:txBody>
      </p:sp>
      <p:sp>
        <p:nvSpPr>
          <p:cNvPr id="12293" name="Obdélník 2">
            <a:extLst>
              <a:ext uri="{FF2B5EF4-FFF2-40B4-BE49-F238E27FC236}">
                <a16:creationId xmlns:a16="http://schemas.microsoft.com/office/drawing/2014/main" id="{73229695-8A7F-9A48-B36C-61F6DD80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0" y="4979988"/>
            <a:ext cx="184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r>
              <a:rPr lang="cs-CZ" altLang="cs-CZ" dirty="0"/>
              <a:t>www.VSTECB.cz</a:t>
            </a:r>
          </a:p>
        </p:txBody>
      </p:sp>
      <p:sp>
        <p:nvSpPr>
          <p:cNvPr id="12294" name="Obdélník 6">
            <a:extLst>
              <a:ext uri="{FF2B5EF4-FFF2-40B4-BE49-F238E27FC236}">
                <a16:creationId xmlns:a16="http://schemas.microsoft.com/office/drawing/2014/main" id="{CA32D294-5702-1A46-8E39-0799E8F81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1050" y="4378325"/>
            <a:ext cx="263405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r>
              <a:rPr lang="cs-CZ" altLang="cs-CZ" dirty="0"/>
              <a:t>plachy@mail.vstecb.cz</a:t>
            </a:r>
          </a:p>
          <a:p>
            <a:r>
              <a:rPr lang="cs-CZ" altLang="cs-CZ" dirty="0"/>
              <a:t>18761@mail.</a:t>
            </a:r>
            <a:r>
              <a:rPr lang="cs-CZ" altLang="cs-CZ" dirty="0" err="1"/>
              <a:t>vstecb.cz</a:t>
            </a:r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5133</TotalTime>
  <Words>353</Words>
  <Application>Microsoft Office PowerPoint</Application>
  <PresentationFormat>Předvádění na obrazovce (4:3)</PresentationFormat>
  <Paragraphs>47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Trebuchet MS</vt:lpstr>
      <vt:lpstr>Motiv Office</vt:lpstr>
      <vt:lpstr>Projekt 8210-002 Inovace výuky předmětu  Diagnostika a zkušebnictví</vt:lpstr>
      <vt:lpstr>Osnova</vt:lpstr>
      <vt:lpstr>Úvod</vt:lpstr>
      <vt:lpstr>Materiál a metodika řešení </vt:lpstr>
      <vt:lpstr> Plánované a dosažené výsledky </vt:lpstr>
      <vt:lpstr> Plánované a dosažené výsledky </vt:lpstr>
      <vt:lpstr> Plánovaný a vyčerpaný rozpočet 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Monika</dc:creator>
  <cp:lastModifiedBy>Jan Plachý</cp:lastModifiedBy>
  <cp:revision>250</cp:revision>
  <dcterms:created xsi:type="dcterms:W3CDTF">2015-10-09T09:08:26Z</dcterms:created>
  <dcterms:modified xsi:type="dcterms:W3CDTF">2020-11-09T21:51:57Z</dcterms:modified>
</cp:coreProperties>
</file>