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9" r:id="rId6"/>
    <p:sldId id="280" r:id="rId7"/>
    <p:sldId id="277" r:id="rId8"/>
    <p:sldId id="263" r:id="rId9"/>
    <p:sldId id="262" r:id="rId10"/>
    <p:sldId id="27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57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637BB6B-EE1B-48FB-8575-0D55C373DE88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637BB6B-EE1B-48FB-8575-0D55C373DE88}" type="datetimeFigureOut">
              <a:rPr lang="en-US" smtClean="0"/>
              <a:pPr/>
              <a:t>11/3/2020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564904"/>
            <a:ext cx="8477496" cy="2592288"/>
          </a:xfrm>
        </p:spPr>
        <p:txBody>
          <a:bodyPr>
            <a:normAutofit/>
          </a:bodyPr>
          <a:lstStyle/>
          <a:p>
            <a:pPr algn="ctr"/>
            <a:r>
              <a:rPr lang="pt-BR" sz="3200" dirty="0"/>
              <a:t>Multimediální pomůcky pro výuku odborných předmětů bakalářského studijního programu na Katedře dopravy a logistiky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476672"/>
            <a:ext cx="6480048" cy="100811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Řešitel:		doc. Ing. Ján Ližbetin, PhD.</a:t>
            </a:r>
          </a:p>
          <a:p>
            <a:r>
              <a:rPr lang="cs-CZ" dirty="0"/>
              <a:t>Spoluřešitelé:      	Ing. Ladislav Bartuška,</a:t>
            </a:r>
          </a:p>
          <a:p>
            <a:r>
              <a:rPr lang="cs-CZ" dirty="0"/>
              <a:t>Ing. Vladimír Ľupták, PhD.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27784" y="3068960"/>
            <a:ext cx="3960440" cy="720080"/>
          </a:xfrm>
        </p:spPr>
        <p:txBody>
          <a:bodyPr>
            <a:normAutofit/>
          </a:bodyPr>
          <a:lstStyle/>
          <a:p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899042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1124744"/>
            <a:ext cx="3200400" cy="522094"/>
          </a:xfrm>
        </p:spPr>
        <p:txBody>
          <a:bodyPr>
            <a:normAutofit/>
          </a:bodyPr>
          <a:lstStyle/>
          <a:p>
            <a:r>
              <a:rPr lang="cs-CZ" sz="2800" dirty="0"/>
              <a:t>Cíl 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435280" cy="3810000"/>
          </a:xfrm>
        </p:spPr>
        <p:txBody>
          <a:bodyPr>
            <a:normAutofit/>
          </a:bodyPr>
          <a:lstStyle/>
          <a:p>
            <a:r>
              <a:rPr lang="cs-CZ" sz="2400" dirty="0"/>
              <a:t>Vytvoření multimediálních pomůcek (videí), které budou sloužit k prezentaci průřezové profilace jednotlivých odborných předmětů a studijního programu jako takového.</a:t>
            </a:r>
          </a:p>
          <a:p>
            <a:endParaRPr lang="cs-CZ" sz="2400" dirty="0"/>
          </a:p>
          <a:p>
            <a:r>
              <a:rPr lang="cs-CZ" sz="2400" dirty="0"/>
              <a:t>Videa byly zhotoveny v reálném provozu v České republice.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1196752"/>
            <a:ext cx="3528392" cy="522094"/>
          </a:xfrm>
        </p:spPr>
        <p:txBody>
          <a:bodyPr>
            <a:noAutofit/>
          </a:bodyPr>
          <a:lstStyle/>
          <a:p>
            <a:r>
              <a:rPr lang="cs-CZ" sz="2800" dirty="0"/>
              <a:t>Literární a jiné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1988840"/>
            <a:ext cx="8676456" cy="446449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CHOVANCOVÁ, Mária. Technologie a řízení železniční dopravy. 2018. Technologie a řízení železniční dopravy. ISBN 978-80-7468-118-9.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ČEJKA, Jiří, BARTUŠKA, Ladislav a HALAJ, Dušan. Technologie a řízení dopravy – SD : studijní opora pro kombinované studium : bakalářské studium. 1. vyd. České Budějovice: Vysoká škola technická a ekonomická v Českých Budějovicích, 2013.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764704"/>
            <a:ext cx="3744416" cy="522094"/>
          </a:xfrm>
        </p:spPr>
        <p:txBody>
          <a:bodyPr>
            <a:noAutofit/>
          </a:bodyPr>
          <a:lstStyle/>
          <a:p>
            <a:r>
              <a:rPr lang="cs-CZ" sz="2800" dirty="0"/>
              <a:t>Materiál a místo 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56590" y="1412776"/>
            <a:ext cx="8579296" cy="3672408"/>
          </a:xfrm>
        </p:spPr>
        <p:txBody>
          <a:bodyPr>
            <a:normAutofit/>
          </a:bodyPr>
          <a:lstStyle/>
          <a:p>
            <a:pPr marL="550926" indent="-514350">
              <a:buFont typeface="+mj-lt"/>
              <a:buAutoNum type="arabicPeriod"/>
            </a:pPr>
            <a:r>
              <a:rPr lang="cs-CZ" sz="2400" b="1" dirty="0"/>
              <a:t>získání a pořizování video záznamů: </a:t>
            </a:r>
          </a:p>
          <a:p>
            <a:pPr marL="617538" indent="-382588">
              <a:buFont typeface="Arial" panose="020B0604020202020204" pitchFamily="34" charset="0"/>
              <a:buChar char="•"/>
            </a:pPr>
            <a:r>
              <a:rPr lang="cs-CZ" sz="2400" dirty="0"/>
              <a:t>seřaďovací nádraží společnosti ČD </a:t>
            </a:r>
            <a:r>
              <a:rPr lang="cs-CZ" sz="2400" dirty="0" err="1"/>
              <a:t>Cargo</a:t>
            </a:r>
            <a:r>
              <a:rPr lang="cs-CZ" sz="2400" dirty="0"/>
              <a:t>,</a:t>
            </a:r>
          </a:p>
          <a:p>
            <a:pPr marL="617538" indent="-382588">
              <a:buFont typeface="Arial" panose="020B0604020202020204" pitchFamily="34" charset="0"/>
              <a:buChar char="•"/>
            </a:pPr>
            <a:r>
              <a:rPr lang="cs-CZ" sz="2400" dirty="0"/>
              <a:t>železniční stanice Horní Dvořiště,</a:t>
            </a:r>
          </a:p>
          <a:p>
            <a:pPr marL="617538" indent="-382588">
              <a:buFont typeface="Arial" panose="020B0604020202020204" pitchFamily="34" charset="0"/>
              <a:buChar char="•"/>
            </a:pPr>
            <a:r>
              <a:rPr lang="cs-CZ" sz="2400" dirty="0"/>
              <a:t>Budvar, </a:t>
            </a:r>
            <a:r>
              <a:rPr lang="cs-CZ" sz="2400" dirty="0" err="1"/>
              <a:t>n.p</a:t>
            </a:r>
            <a:r>
              <a:rPr lang="cs-CZ" sz="2400" dirty="0"/>
              <a:t>.,</a:t>
            </a:r>
          </a:p>
          <a:p>
            <a:pPr marL="617538" indent="-382588">
              <a:buFont typeface="Arial" panose="020B0604020202020204" pitchFamily="34" charset="0"/>
              <a:buChar char="•"/>
            </a:pPr>
            <a:r>
              <a:rPr lang="cs-CZ" sz="2400" dirty="0"/>
              <a:t>logistické centrum ČD </a:t>
            </a:r>
            <a:r>
              <a:rPr lang="cs-CZ" sz="2400" dirty="0" err="1"/>
              <a:t>Cargo</a:t>
            </a:r>
            <a:r>
              <a:rPr lang="cs-CZ" sz="2400" dirty="0"/>
              <a:t> v Lovosicích,</a:t>
            </a:r>
          </a:p>
          <a:p>
            <a:pPr marL="617538" indent="-382588">
              <a:buFont typeface="Arial" panose="020B0604020202020204" pitchFamily="34" charset="0"/>
              <a:buChar char="•"/>
            </a:pPr>
            <a:r>
              <a:rPr lang="cs-CZ" sz="2400" dirty="0"/>
              <a:t>TIP ČD DUSS Lovosice,</a:t>
            </a:r>
          </a:p>
          <a:p>
            <a:pPr marL="617538" indent="-382588">
              <a:buFont typeface="Arial" panose="020B0604020202020204" pitchFamily="34" charset="0"/>
              <a:buChar char="•"/>
            </a:pPr>
            <a:r>
              <a:rPr lang="cs-CZ" sz="2400" dirty="0"/>
              <a:t>město České Budějovice.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764704"/>
            <a:ext cx="3744416" cy="522094"/>
          </a:xfrm>
        </p:spPr>
        <p:txBody>
          <a:bodyPr>
            <a:noAutofit/>
          </a:bodyPr>
          <a:lstStyle/>
          <a:p>
            <a:r>
              <a:rPr lang="cs-CZ" sz="2800" dirty="0"/>
              <a:t>Materiál a místo 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56590" y="1412776"/>
            <a:ext cx="8579296" cy="3672408"/>
          </a:xfrm>
        </p:spPr>
        <p:txBody>
          <a:bodyPr>
            <a:normAutofit/>
          </a:bodyPr>
          <a:lstStyle/>
          <a:p>
            <a:pPr marL="550926" indent="-514350">
              <a:buFont typeface="+mj-lt"/>
              <a:buAutoNum type="arabicPeriod" startAt="2"/>
            </a:pPr>
            <a:r>
              <a:rPr lang="cs-CZ" sz="2400" b="1" dirty="0"/>
              <a:t>Příprava textu, který obsahuje průřez náplně jednotlivých předmětů:</a:t>
            </a:r>
            <a:endParaRPr lang="cs-CZ" sz="2400" dirty="0"/>
          </a:p>
          <a:p>
            <a:pPr marL="617538" indent="-382588">
              <a:buFont typeface="Arial" panose="020B0604020202020204" pitchFamily="34" charset="0"/>
              <a:buChar char="•"/>
            </a:pPr>
            <a:r>
              <a:rPr lang="cs-CZ" sz="2400" dirty="0"/>
              <a:t>příprava textu,</a:t>
            </a:r>
          </a:p>
          <a:p>
            <a:pPr marL="617538" indent="-382588">
              <a:buFont typeface="Arial" panose="020B0604020202020204" pitchFamily="34" charset="0"/>
              <a:buChar char="•"/>
            </a:pPr>
            <a:r>
              <a:rPr lang="cs-CZ" sz="2400" dirty="0"/>
              <a:t>nahrávka textu,</a:t>
            </a:r>
          </a:p>
          <a:p>
            <a:pPr marL="617538" indent="-382588">
              <a:buFont typeface="Arial" panose="020B0604020202020204" pitchFamily="34" charset="0"/>
              <a:buChar char="•"/>
            </a:pPr>
            <a:r>
              <a:rPr lang="cs-CZ" sz="2400" dirty="0"/>
              <a:t>sestříhaní nahrávky.</a:t>
            </a:r>
          </a:p>
        </p:txBody>
      </p:sp>
    </p:spTree>
    <p:extLst>
      <p:ext uri="{BB962C8B-B14F-4D97-AF65-F5344CB8AC3E}">
        <p14:creationId xmlns:p14="http://schemas.microsoft.com/office/powerpoint/2010/main" val="226723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764704"/>
            <a:ext cx="3744416" cy="522094"/>
          </a:xfrm>
        </p:spPr>
        <p:txBody>
          <a:bodyPr>
            <a:noAutofit/>
          </a:bodyPr>
          <a:lstStyle/>
          <a:p>
            <a:r>
              <a:rPr lang="cs-CZ" sz="2800" dirty="0"/>
              <a:t>Materiál a místo 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56590" y="1412776"/>
            <a:ext cx="8579296" cy="3672408"/>
          </a:xfrm>
        </p:spPr>
        <p:txBody>
          <a:bodyPr>
            <a:normAutofit/>
          </a:bodyPr>
          <a:lstStyle/>
          <a:p>
            <a:pPr marL="550926" indent="-514350">
              <a:buFont typeface="+mj-lt"/>
              <a:buAutoNum type="arabicPeriod" startAt="3"/>
            </a:pPr>
            <a:r>
              <a:rPr lang="cs-CZ" sz="2400" b="1" dirty="0"/>
              <a:t>Zpracování pořízených záznamů a namluveného textu pomocí softwaru:</a:t>
            </a:r>
            <a:endParaRPr lang="cs-CZ" sz="2400" dirty="0"/>
          </a:p>
          <a:p>
            <a:pPr marL="617538" indent="-382588">
              <a:buFont typeface="Arial" panose="020B0604020202020204" pitchFamily="34" charset="0"/>
              <a:buChar char="•"/>
            </a:pPr>
            <a:r>
              <a:rPr lang="cs-CZ" sz="2400" dirty="0"/>
              <a:t>stříhání videa,</a:t>
            </a:r>
          </a:p>
          <a:p>
            <a:pPr marL="617538" indent="-382588">
              <a:buFont typeface="Arial" panose="020B0604020202020204" pitchFamily="34" charset="0"/>
              <a:buChar char="•"/>
            </a:pPr>
            <a:r>
              <a:rPr lang="cs-CZ" sz="2400" dirty="0"/>
              <a:t>archivace včetně záložních zdrojů,</a:t>
            </a:r>
          </a:p>
          <a:p>
            <a:pPr marL="617538" indent="-382588">
              <a:buFont typeface="Arial" panose="020B0604020202020204" pitchFamily="34" charset="0"/>
              <a:buChar char="•"/>
            </a:pPr>
            <a:r>
              <a:rPr lang="cs-CZ" sz="2400" dirty="0"/>
              <a:t>komprimace a zhotovení výsledných multimediálních souborů.</a:t>
            </a:r>
          </a:p>
        </p:txBody>
      </p:sp>
    </p:spTree>
    <p:extLst>
      <p:ext uri="{BB962C8B-B14F-4D97-AF65-F5344CB8AC3E}">
        <p14:creationId xmlns:p14="http://schemas.microsoft.com/office/powerpoint/2010/main" val="339457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764704"/>
            <a:ext cx="3200400" cy="522094"/>
          </a:xfrm>
        </p:spPr>
        <p:txBody>
          <a:bodyPr>
            <a:normAutofit/>
          </a:bodyPr>
          <a:lstStyle/>
          <a:p>
            <a:r>
              <a:rPr lang="cs-CZ" sz="2800" dirty="0"/>
              <a:t>Výsledky a diskuze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23528" y="1412776"/>
            <a:ext cx="8640960" cy="3816424"/>
          </a:xfrm>
        </p:spPr>
        <p:txBody>
          <a:bodyPr>
            <a:normAutofit/>
          </a:bodyPr>
          <a:lstStyle/>
          <a:p>
            <a:r>
              <a:rPr lang="cs-CZ" sz="2400" b="1" dirty="0"/>
              <a:t>multimediální prezentace odborných předmětů:</a:t>
            </a:r>
          </a:p>
          <a:p>
            <a:pPr marL="898525" indent="-457200">
              <a:buFont typeface="+mj-lt"/>
              <a:buAutoNum type="alphaLcParenR"/>
            </a:pPr>
            <a:r>
              <a:rPr lang="cs-CZ" sz="2400" dirty="0"/>
              <a:t>Technologie a řízení silniční dopravy,</a:t>
            </a:r>
          </a:p>
          <a:p>
            <a:pPr marL="898525" indent="-457200">
              <a:buFont typeface="+mj-lt"/>
              <a:buAutoNum type="alphaLcParenR"/>
            </a:pPr>
            <a:r>
              <a:rPr lang="cs-CZ" sz="2400" dirty="0"/>
              <a:t>Technologie a řízení železniční dopravy;</a:t>
            </a:r>
          </a:p>
          <a:p>
            <a:pPr marL="441325" indent="0">
              <a:buNone/>
            </a:pPr>
            <a:endParaRPr lang="cs-CZ" sz="2400" dirty="0"/>
          </a:p>
          <a:p>
            <a:r>
              <a:rPr lang="cs-CZ" sz="2400" b="1" dirty="0"/>
              <a:t>obecná prezentace studijního programu Technologie a řízení dopravy;</a:t>
            </a:r>
          </a:p>
        </p:txBody>
      </p:sp>
    </p:spTree>
    <p:extLst>
      <p:ext uri="{BB962C8B-B14F-4D97-AF65-F5344CB8AC3E}">
        <p14:creationId xmlns:p14="http://schemas.microsoft.com/office/powerpoint/2010/main" val="2517414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764704"/>
            <a:ext cx="3200400" cy="522094"/>
          </a:xfrm>
        </p:spPr>
        <p:txBody>
          <a:bodyPr>
            <a:normAutofit/>
          </a:bodyPr>
          <a:lstStyle/>
          <a:p>
            <a:r>
              <a:rPr lang="cs-CZ" sz="2800" dirty="0"/>
              <a:t>Rozpočet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7504" y="1988840"/>
            <a:ext cx="8928992" cy="3810000"/>
          </a:xfrm>
        </p:spPr>
        <p:txBody>
          <a:bodyPr>
            <a:normAutofit/>
          </a:bodyPr>
          <a:lstStyle/>
          <a:p>
            <a:r>
              <a:rPr lang="cs-CZ" sz="2400" b="1" dirty="0"/>
              <a:t>Čerpání: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Materiální náklady včetně drobného majetku:   10 905,18 Kč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Cestovní náhrady:				      6 428,15 Kč.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Celkem:</a:t>
            </a:r>
            <a:r>
              <a:rPr lang="cs-CZ" sz="2400" dirty="0"/>
              <a:t>						    </a:t>
            </a:r>
            <a:r>
              <a:rPr lang="cs-CZ" sz="2400" b="1" dirty="0"/>
              <a:t>17 333,33 Kč</a:t>
            </a:r>
            <a:r>
              <a:rPr lang="cs-CZ" sz="2400" dirty="0"/>
              <a:t>.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84247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764704"/>
            <a:ext cx="3200400" cy="522094"/>
          </a:xfrm>
        </p:spPr>
        <p:txBody>
          <a:bodyPr>
            <a:normAutofit/>
          </a:bodyPr>
          <a:lstStyle/>
          <a:p>
            <a:r>
              <a:rPr lang="cs-CZ" sz="2800" dirty="0"/>
              <a:t>Závěry a doporučení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27584" y="1397750"/>
            <a:ext cx="8716416" cy="5460250"/>
          </a:xfrm>
        </p:spPr>
        <p:txBody>
          <a:bodyPr>
            <a:normAutofit fontScale="92500" lnSpcReduction="10000"/>
          </a:bodyPr>
          <a:lstStyle/>
          <a:p>
            <a:r>
              <a:rPr lang="cs-CZ" sz="2600" b="1" dirty="0"/>
              <a:t>Přínosy</a:t>
            </a:r>
          </a:p>
          <a:p>
            <a:pPr marL="803275" indent="-382588">
              <a:buFont typeface="Arial" panose="020B0604020202020204" pitchFamily="34" charset="0"/>
              <a:buChar char="•"/>
            </a:pPr>
            <a:r>
              <a:rPr lang="cs-CZ" sz="2600" dirty="0"/>
              <a:t>prezentace studijního programu Technologie a řízení dopravy a profilových předmětů (Technologie a řízení železniční dopravy a Technologie a řízení silniční dopravy).</a:t>
            </a:r>
          </a:p>
          <a:p>
            <a:pPr marL="803275" indent="-382588">
              <a:buFont typeface="Arial" panose="020B0604020202020204" pitchFamily="34" charset="0"/>
              <a:buChar char="•"/>
            </a:pPr>
            <a:r>
              <a:rPr lang="cs-CZ" sz="2600" dirty="0"/>
              <a:t>zvýšení atraktivity studijního programu a profilových předmětů.</a:t>
            </a:r>
          </a:p>
          <a:p>
            <a:pPr marL="803275" indent="-382588">
              <a:buFont typeface="Arial" panose="020B0604020202020204" pitchFamily="34" charset="0"/>
              <a:buChar char="•"/>
            </a:pPr>
            <a:r>
              <a:rPr lang="cs-CZ" sz="2600" dirty="0"/>
              <a:t>mnoho videozáznamů, které lze zakomponovat přímo do výuky a použít jako názorní praktickou ukázku.</a:t>
            </a:r>
          </a:p>
          <a:p>
            <a:r>
              <a:rPr lang="cs-CZ" sz="2600" b="1" dirty="0"/>
              <a:t>Doporučení</a:t>
            </a:r>
          </a:p>
          <a:p>
            <a:pPr marL="803275" indent="-382588">
              <a:buFont typeface="Arial" panose="020B0604020202020204" pitchFamily="34" charset="0"/>
              <a:buChar char="•"/>
            </a:pPr>
            <a:r>
              <a:rPr lang="cs-CZ" sz="2600" dirty="0"/>
              <a:t>vyhotovovat podobné multimediální videozáznamy i v jiných odborných předmětech orientovaných do praxe, zejména specializací Nákladní doprava a Osobní doprava..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197</TotalTime>
  <Words>384</Words>
  <Application>Microsoft Office PowerPoint</Application>
  <PresentationFormat>Předvádění na obrazovce (4:3)</PresentationFormat>
  <Paragraphs>49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Franklin Gothic Book</vt:lpstr>
      <vt:lpstr>Wingdings 2</vt:lpstr>
      <vt:lpstr>Technic</vt:lpstr>
      <vt:lpstr>Multimediální pomůcky pro výuku odborných předmětů bakalářského studijního programu na Katedře dopravy a logistiky</vt:lpstr>
      <vt:lpstr>Cíl řešení</vt:lpstr>
      <vt:lpstr>Literární a jiné zdroje</vt:lpstr>
      <vt:lpstr>Materiál a místo řešení</vt:lpstr>
      <vt:lpstr>Materiál a místo řešení</vt:lpstr>
      <vt:lpstr>Materiál a místo řešení</vt:lpstr>
      <vt:lpstr>Výsledky a diskuze</vt:lpstr>
      <vt:lpstr>Rozpočet</vt:lpstr>
      <vt:lpstr>Závěry a doporučení</vt:lpstr>
      <vt:lpstr>Prezentace aplikace PowerPoint</vt:lpstr>
    </vt:vector>
  </TitlesOfParts>
  <Company>Vysoká škola technická a ekonomická v Č.B.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grantu</dc:title>
  <dc:creator>votavova</dc:creator>
  <cp:lastModifiedBy>Ján Ližbetin</cp:lastModifiedBy>
  <cp:revision>28</cp:revision>
  <dcterms:created xsi:type="dcterms:W3CDTF">2011-06-29T08:04:18Z</dcterms:created>
  <dcterms:modified xsi:type="dcterms:W3CDTF">2020-11-03T11:36:24Z</dcterms:modified>
</cp:coreProperties>
</file>