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style1.xml" ContentType="application/vnd.ms-office.chartstyle+xml"/>
  <Override PartName="/ppt/charts/colors1.xml" ContentType="application/vnd.ms-office.chartcolor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2" r:id="rId1"/>
  </p:sldMasterIdLst>
  <p:notesMasterIdLst>
    <p:notesMasterId r:id="rId11"/>
  </p:notesMasterIdLst>
  <p:sldIdLst>
    <p:sldId id="256" r:id="rId2"/>
    <p:sldId id="283" r:id="rId3"/>
    <p:sldId id="294" r:id="rId4"/>
    <p:sldId id="295" r:id="rId5"/>
    <p:sldId id="296" r:id="rId6"/>
    <p:sldId id="297" r:id="rId7"/>
    <p:sldId id="298" r:id="rId8"/>
    <p:sldId id="299" r:id="rId9"/>
    <p:sldId id="293" r:id="rId10"/>
  </p:sldIdLst>
  <p:sldSz cx="9144000" cy="6858000" type="screen4x3"/>
  <p:notesSz cx="6858000" cy="9144000"/>
  <p:defaultTextStyle>
    <a:defPPr>
      <a:defRPr lang="cs-CZ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anose="020B070302020209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anose="020B070302020209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anose="020B070302020209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anose="020B070302020209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anose="020B070302020209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rebuchet MS" panose="020B070302020209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rebuchet MS" panose="020B070302020209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rebuchet MS" panose="020B070302020209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rebuchet MS" panose="020B0703020202090204" pitchFamily="34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8141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Bez štýlu, mriežka tabuľ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7AC3CCA-C797-4891-BE02-D94E43425B78}" styleName="Stredný štýl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307" autoAdjust="0"/>
    <p:restoredTop sz="94660"/>
  </p:normalViewPr>
  <p:slideViewPr>
    <p:cSldViewPr snapToGrid="0">
      <p:cViewPr>
        <p:scale>
          <a:sx n="100" d="100"/>
          <a:sy n="100" d="100"/>
        </p:scale>
        <p:origin x="-1122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oleObject" Target="Se&#353;it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Se&#353;it1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Se&#353;it1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Se&#353;it1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Se&#353;it1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Se&#353;it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cs:styleClr val="auto"/>
    </cs:fontRef>
    <cs:defRPr sz="100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>
            <a:extLst>
              <a:ext uri="{FF2B5EF4-FFF2-40B4-BE49-F238E27FC236}">
                <a16:creationId xmlns="" xmlns:a16="http://schemas.microsoft.com/office/drawing/2014/main" id="{E169075B-CC2A-A246-9BE2-44B3792662D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dátumu 2">
            <a:extLst>
              <a:ext uri="{FF2B5EF4-FFF2-40B4-BE49-F238E27FC236}">
                <a16:creationId xmlns="" xmlns:a16="http://schemas.microsoft.com/office/drawing/2014/main" id="{0D72DE7B-9807-304E-B113-07106B5FE3F9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A966E3F7-B81A-E347-899F-ECE6E9467646}" type="datetimeFigureOut">
              <a:rPr lang="cs-CZ"/>
              <a:pPr>
                <a:defRPr/>
              </a:pPr>
              <a:t>20.11.2019</a:t>
            </a:fld>
            <a:endParaRPr lang="cs-CZ"/>
          </a:p>
        </p:txBody>
      </p:sp>
      <p:sp>
        <p:nvSpPr>
          <p:cNvPr id="4" name="Zástupný symbol obrazu snímky 3">
            <a:extLst>
              <a:ext uri="{FF2B5EF4-FFF2-40B4-BE49-F238E27FC236}">
                <a16:creationId xmlns="" xmlns:a16="http://schemas.microsoft.com/office/drawing/2014/main" id="{7C452DB2-D0A0-9048-BA12-FEF1EBDB4BD5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oznámok 4">
            <a:extLst>
              <a:ext uri="{FF2B5EF4-FFF2-40B4-BE49-F238E27FC236}">
                <a16:creationId xmlns="" xmlns:a16="http://schemas.microsoft.com/office/drawing/2014/main" id="{F1CC6C1C-37F6-1445-88D8-C0C31522382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 noProof="0"/>
              <a:t>Upravte štýl predlohy textu.</a:t>
            </a:r>
          </a:p>
          <a:p>
            <a:pPr lvl="1"/>
            <a:r>
              <a:rPr lang="sk-SK" noProof="0"/>
              <a:t>Druhá úroveň</a:t>
            </a:r>
          </a:p>
          <a:p>
            <a:pPr lvl="2"/>
            <a:r>
              <a:rPr lang="sk-SK" noProof="0"/>
              <a:t>Tretia úroveň</a:t>
            </a:r>
          </a:p>
          <a:p>
            <a:pPr lvl="3"/>
            <a:r>
              <a:rPr lang="sk-SK" noProof="0"/>
              <a:t>Štvrtá úroveň</a:t>
            </a:r>
          </a:p>
          <a:p>
            <a:pPr lvl="4"/>
            <a:r>
              <a:rPr lang="sk-SK" noProof="0"/>
              <a:t>Piata úroveň</a:t>
            </a:r>
            <a:endParaRPr lang="cs-CZ" noProof="0"/>
          </a:p>
        </p:txBody>
      </p:sp>
      <p:sp>
        <p:nvSpPr>
          <p:cNvPr id="6" name="Zástupný symbol päty 5">
            <a:extLst>
              <a:ext uri="{FF2B5EF4-FFF2-40B4-BE49-F238E27FC236}">
                <a16:creationId xmlns="" xmlns:a16="http://schemas.microsoft.com/office/drawing/2014/main" id="{22E57085-77BB-3B47-9F92-3AF9F2BD465F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čísla snímky 6">
            <a:extLst>
              <a:ext uri="{FF2B5EF4-FFF2-40B4-BE49-F238E27FC236}">
                <a16:creationId xmlns="" xmlns:a16="http://schemas.microsoft.com/office/drawing/2014/main" id="{5A75D23F-AD84-E848-AE8A-0ADFDF92EB9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D86AC7EC-89F2-3946-BE34-997CEAFD66F6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19399066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 podnadpisů.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65DF3C24-F785-6B43-8B82-D51088DB12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7E466E-40E1-4441-BABD-D347ADBFB6D7}" type="datetimeFigureOut">
              <a:rPr lang="sk-SK"/>
              <a:pPr>
                <a:defRPr/>
              </a:pPr>
              <a:t>20. 11. 2019</a:t>
            </a:fld>
            <a:endParaRPr lang="sk-SK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48A19104-603D-E64F-8B15-E1FCED0BC2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B57E06A0-8F70-104A-B71B-FEC199AD6E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CB1D7E-5C34-B64F-BD06-258E36215471}" type="slidenum">
              <a:rPr lang="sk-SK" altLang="cs-CZ"/>
              <a:pPr>
                <a:defRPr/>
              </a:pPr>
              <a:t>‹#›</a:t>
            </a:fld>
            <a:endParaRPr lang="sk-SK" altLang="cs-CZ"/>
          </a:p>
        </p:txBody>
      </p:sp>
    </p:spTree>
    <p:extLst>
      <p:ext uri="{BB962C8B-B14F-4D97-AF65-F5344CB8AC3E}">
        <p14:creationId xmlns:p14="http://schemas.microsoft.com/office/powerpoint/2010/main" val="9401274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CB60F7D6-1E73-774B-8E8B-91D80A032F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774B43-6C96-4A40-A808-580195111A64}" type="datetimeFigureOut">
              <a:rPr lang="sk-SK"/>
              <a:pPr>
                <a:defRPr/>
              </a:pPr>
              <a:t>20. 11. 2019</a:t>
            </a:fld>
            <a:endParaRPr lang="sk-SK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2730BF08-819A-5545-A329-7DD26A5CCF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AF081728-870E-764A-A876-B1A2B8B83D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F86F83-658E-734E-B2D6-C089A0C8927C}" type="slidenum">
              <a:rPr lang="sk-SK" altLang="cs-CZ"/>
              <a:pPr>
                <a:defRPr/>
              </a:pPr>
              <a:t>‹#›</a:t>
            </a:fld>
            <a:endParaRPr lang="sk-SK" altLang="cs-CZ"/>
          </a:p>
        </p:txBody>
      </p:sp>
    </p:spTree>
    <p:extLst>
      <p:ext uri="{BB962C8B-B14F-4D97-AF65-F5344CB8AC3E}">
        <p14:creationId xmlns:p14="http://schemas.microsoft.com/office/powerpoint/2010/main" val="13842639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66C0A183-B033-BA4A-AEC1-8A75293DCF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ADF539-959D-B34E-8709-EBEF908FF6A6}" type="datetimeFigureOut">
              <a:rPr lang="sk-SK"/>
              <a:pPr>
                <a:defRPr/>
              </a:pPr>
              <a:t>20. 11. 2019</a:t>
            </a:fld>
            <a:endParaRPr lang="sk-SK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F5FEE993-7089-2049-8C85-FDCFD5962C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192E5A2E-8BA7-0140-9BB0-FB6ACA881D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A3E346-8FF3-E940-B041-3BCDA563A3A6}" type="slidenum">
              <a:rPr lang="sk-SK" altLang="cs-CZ"/>
              <a:pPr>
                <a:defRPr/>
              </a:pPr>
              <a:t>‹#›</a:t>
            </a:fld>
            <a:endParaRPr lang="sk-SK" altLang="cs-CZ"/>
          </a:p>
        </p:txBody>
      </p:sp>
    </p:spTree>
    <p:extLst>
      <p:ext uri="{BB962C8B-B14F-4D97-AF65-F5344CB8AC3E}">
        <p14:creationId xmlns:p14="http://schemas.microsoft.com/office/powerpoint/2010/main" val="6039669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B385C8FD-E78E-6E42-81DD-756DF3B5B6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A7EFCF-2DF6-BE46-9AFE-ACD35B994AF3}" type="datetimeFigureOut">
              <a:rPr lang="sk-SK"/>
              <a:pPr>
                <a:defRPr/>
              </a:pPr>
              <a:t>20. 11. 2019</a:t>
            </a:fld>
            <a:endParaRPr lang="sk-SK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AEAE771D-66FD-BE47-A661-6E0A7D16B4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42027475-0B63-1144-B2E9-6BBD777761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7A71C2-0F8F-7841-B85A-445BD80B66CF}" type="slidenum">
              <a:rPr lang="sk-SK" altLang="cs-CZ"/>
              <a:pPr>
                <a:defRPr/>
              </a:pPr>
              <a:t>‹#›</a:t>
            </a:fld>
            <a:endParaRPr lang="sk-SK" altLang="cs-CZ"/>
          </a:p>
        </p:txBody>
      </p:sp>
    </p:spTree>
    <p:extLst>
      <p:ext uri="{BB962C8B-B14F-4D97-AF65-F5344CB8AC3E}">
        <p14:creationId xmlns:p14="http://schemas.microsoft.com/office/powerpoint/2010/main" val="25920962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6A24BF44-6B2A-1844-B37B-CD1D88EF8E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5F735B-88E7-154D-BF7F-47988E167A22}" type="datetimeFigureOut">
              <a:rPr lang="sk-SK"/>
              <a:pPr>
                <a:defRPr/>
              </a:pPr>
              <a:t>20. 11. 2019</a:t>
            </a:fld>
            <a:endParaRPr lang="sk-SK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A12C1995-765A-4C4A-9DD7-BFC75FC9CC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8CEAE9ED-395D-7F4F-808B-F8673145AB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AD6F78-11B3-2F44-8E28-F00375AFEB20}" type="slidenum">
              <a:rPr lang="sk-SK" altLang="cs-CZ"/>
              <a:pPr>
                <a:defRPr/>
              </a:pPr>
              <a:t>‹#›</a:t>
            </a:fld>
            <a:endParaRPr lang="sk-SK" altLang="cs-CZ"/>
          </a:p>
        </p:txBody>
      </p:sp>
    </p:spTree>
    <p:extLst>
      <p:ext uri="{BB962C8B-B14F-4D97-AF65-F5344CB8AC3E}">
        <p14:creationId xmlns:p14="http://schemas.microsoft.com/office/powerpoint/2010/main" val="10841032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="" xmlns:a16="http://schemas.microsoft.com/office/drawing/2014/main" id="{F7D738E2-C269-2B40-B4C2-A3CF465BA2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EF5467-32E8-8E48-8A31-046EA149BFB6}" type="datetimeFigureOut">
              <a:rPr lang="sk-SK"/>
              <a:pPr>
                <a:defRPr/>
              </a:pPr>
              <a:t>20. 11. 2019</a:t>
            </a:fld>
            <a:endParaRPr lang="sk-SK"/>
          </a:p>
        </p:txBody>
      </p:sp>
      <p:sp>
        <p:nvSpPr>
          <p:cNvPr id="6" name="Footer Placeholder 4">
            <a:extLst>
              <a:ext uri="{FF2B5EF4-FFF2-40B4-BE49-F238E27FC236}">
                <a16:creationId xmlns="" xmlns:a16="http://schemas.microsoft.com/office/drawing/2014/main" id="{F71B063D-6A8F-AD4F-849A-A581EEE90F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Slide Number Placeholder 5">
            <a:extLst>
              <a:ext uri="{FF2B5EF4-FFF2-40B4-BE49-F238E27FC236}">
                <a16:creationId xmlns="" xmlns:a16="http://schemas.microsoft.com/office/drawing/2014/main" id="{3A3A3F98-2A38-7F48-85B7-6BC76266DE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99CFDD-4BB7-E040-A703-D885B8F7A5F8}" type="slidenum">
              <a:rPr lang="sk-SK" altLang="cs-CZ"/>
              <a:pPr>
                <a:defRPr/>
              </a:pPr>
              <a:t>‹#›</a:t>
            </a:fld>
            <a:endParaRPr lang="sk-SK" altLang="cs-CZ"/>
          </a:p>
        </p:txBody>
      </p:sp>
    </p:spTree>
    <p:extLst>
      <p:ext uri="{BB962C8B-B14F-4D97-AF65-F5344CB8AC3E}">
        <p14:creationId xmlns:p14="http://schemas.microsoft.com/office/powerpoint/2010/main" val="19999150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="" xmlns:a16="http://schemas.microsoft.com/office/drawing/2014/main" id="{C385DD28-0F5E-1B42-9C1D-0C7D2C83C1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250DC9-7735-6E44-AF04-D509739D264D}" type="datetimeFigureOut">
              <a:rPr lang="sk-SK"/>
              <a:pPr>
                <a:defRPr/>
              </a:pPr>
              <a:t>20. 11. 2019</a:t>
            </a:fld>
            <a:endParaRPr lang="sk-SK"/>
          </a:p>
        </p:txBody>
      </p:sp>
      <p:sp>
        <p:nvSpPr>
          <p:cNvPr id="8" name="Footer Placeholder 4">
            <a:extLst>
              <a:ext uri="{FF2B5EF4-FFF2-40B4-BE49-F238E27FC236}">
                <a16:creationId xmlns="" xmlns:a16="http://schemas.microsoft.com/office/drawing/2014/main" id="{482A84F7-4ABC-864C-8E78-59689F8920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9" name="Slide Number Placeholder 5">
            <a:extLst>
              <a:ext uri="{FF2B5EF4-FFF2-40B4-BE49-F238E27FC236}">
                <a16:creationId xmlns="" xmlns:a16="http://schemas.microsoft.com/office/drawing/2014/main" id="{FE126BE7-9482-0F43-9AD5-0B4D7587F8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AB8B44-A719-9A43-BC2A-4E13B0219636}" type="slidenum">
              <a:rPr lang="sk-SK" altLang="cs-CZ"/>
              <a:pPr>
                <a:defRPr/>
              </a:pPr>
              <a:t>‹#›</a:t>
            </a:fld>
            <a:endParaRPr lang="sk-SK" altLang="cs-CZ"/>
          </a:p>
        </p:txBody>
      </p:sp>
    </p:spTree>
    <p:extLst>
      <p:ext uri="{BB962C8B-B14F-4D97-AF65-F5344CB8AC3E}">
        <p14:creationId xmlns:p14="http://schemas.microsoft.com/office/powerpoint/2010/main" val="34089098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="" xmlns:a16="http://schemas.microsoft.com/office/drawing/2014/main" id="{1009EB1D-782E-F24A-B4A0-8934128A3C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073CED-BC59-C24A-AEAD-E0BC76ED2908}" type="datetimeFigureOut">
              <a:rPr lang="sk-SK"/>
              <a:pPr>
                <a:defRPr/>
              </a:pPr>
              <a:t>20. 11. 2019</a:t>
            </a:fld>
            <a:endParaRPr lang="sk-SK"/>
          </a:p>
        </p:txBody>
      </p:sp>
      <p:sp>
        <p:nvSpPr>
          <p:cNvPr id="4" name="Footer Placeholder 4">
            <a:extLst>
              <a:ext uri="{FF2B5EF4-FFF2-40B4-BE49-F238E27FC236}">
                <a16:creationId xmlns="" xmlns:a16="http://schemas.microsoft.com/office/drawing/2014/main" id="{C19C14BD-AEE9-6646-A1E6-FBE6644B9D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Slide Number Placeholder 5">
            <a:extLst>
              <a:ext uri="{FF2B5EF4-FFF2-40B4-BE49-F238E27FC236}">
                <a16:creationId xmlns="" xmlns:a16="http://schemas.microsoft.com/office/drawing/2014/main" id="{9D873373-2367-D246-8B4C-A81DD39120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89CACA-88A4-DF48-B2B1-21296B9A5FCD}" type="slidenum">
              <a:rPr lang="sk-SK" altLang="cs-CZ"/>
              <a:pPr>
                <a:defRPr/>
              </a:pPr>
              <a:t>‹#›</a:t>
            </a:fld>
            <a:endParaRPr lang="sk-SK" altLang="cs-CZ"/>
          </a:p>
        </p:txBody>
      </p:sp>
    </p:spTree>
    <p:extLst>
      <p:ext uri="{BB962C8B-B14F-4D97-AF65-F5344CB8AC3E}">
        <p14:creationId xmlns:p14="http://schemas.microsoft.com/office/powerpoint/2010/main" val="15030116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="" xmlns:a16="http://schemas.microsoft.com/office/drawing/2014/main" id="{27945695-8DEE-DA4A-8514-41E338F6A3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88AA41-7A2C-3347-A03E-522E0D6D2781}" type="datetimeFigureOut">
              <a:rPr lang="sk-SK"/>
              <a:pPr>
                <a:defRPr/>
              </a:pPr>
              <a:t>20. 11. 2019</a:t>
            </a:fld>
            <a:endParaRPr lang="sk-SK"/>
          </a:p>
        </p:txBody>
      </p:sp>
      <p:sp>
        <p:nvSpPr>
          <p:cNvPr id="3" name="Footer Placeholder 4">
            <a:extLst>
              <a:ext uri="{FF2B5EF4-FFF2-40B4-BE49-F238E27FC236}">
                <a16:creationId xmlns="" xmlns:a16="http://schemas.microsoft.com/office/drawing/2014/main" id="{AA309396-B8C4-EE47-9D95-CD39A5CE99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4" name="Slide Number Placeholder 5">
            <a:extLst>
              <a:ext uri="{FF2B5EF4-FFF2-40B4-BE49-F238E27FC236}">
                <a16:creationId xmlns="" xmlns:a16="http://schemas.microsoft.com/office/drawing/2014/main" id="{1A24BD09-318D-D14C-A6A3-24D0736220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C4A00B-BB65-9541-BBE2-F2C7D3CA9B0B}" type="slidenum">
              <a:rPr lang="sk-SK" altLang="cs-CZ"/>
              <a:pPr>
                <a:defRPr/>
              </a:pPr>
              <a:t>‹#›</a:t>
            </a:fld>
            <a:endParaRPr lang="sk-SK" altLang="cs-CZ"/>
          </a:p>
        </p:txBody>
      </p:sp>
    </p:spTree>
    <p:extLst>
      <p:ext uri="{BB962C8B-B14F-4D97-AF65-F5344CB8AC3E}">
        <p14:creationId xmlns:p14="http://schemas.microsoft.com/office/powerpoint/2010/main" val="14902324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="" xmlns:a16="http://schemas.microsoft.com/office/drawing/2014/main" id="{36F90FAF-F15B-0D4C-8B80-27CE93B7F7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361FDB-6227-8840-BDF9-F018B1B7C7D3}" type="datetimeFigureOut">
              <a:rPr lang="sk-SK"/>
              <a:pPr>
                <a:defRPr/>
              </a:pPr>
              <a:t>20. 11. 2019</a:t>
            </a:fld>
            <a:endParaRPr lang="sk-SK"/>
          </a:p>
        </p:txBody>
      </p:sp>
      <p:sp>
        <p:nvSpPr>
          <p:cNvPr id="6" name="Footer Placeholder 4">
            <a:extLst>
              <a:ext uri="{FF2B5EF4-FFF2-40B4-BE49-F238E27FC236}">
                <a16:creationId xmlns="" xmlns:a16="http://schemas.microsoft.com/office/drawing/2014/main" id="{39FE1757-1ACC-7C40-BD7A-9DC89F5FAA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Slide Number Placeholder 5">
            <a:extLst>
              <a:ext uri="{FF2B5EF4-FFF2-40B4-BE49-F238E27FC236}">
                <a16:creationId xmlns="" xmlns:a16="http://schemas.microsoft.com/office/drawing/2014/main" id="{1F44D693-7FEB-394B-B45E-5D50D9EB06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B17D85-8CDA-5F43-89CD-3D83123EFD9B}" type="slidenum">
              <a:rPr lang="sk-SK" altLang="cs-CZ"/>
              <a:pPr>
                <a:defRPr/>
              </a:pPr>
              <a:t>‹#›</a:t>
            </a:fld>
            <a:endParaRPr lang="sk-SK" altLang="cs-CZ"/>
          </a:p>
        </p:txBody>
      </p:sp>
    </p:spTree>
    <p:extLst>
      <p:ext uri="{BB962C8B-B14F-4D97-AF65-F5344CB8AC3E}">
        <p14:creationId xmlns:p14="http://schemas.microsoft.com/office/powerpoint/2010/main" val="12189928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/>
              <a:t>Kliknutím na ikonu přidáte obrázek.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="" xmlns:a16="http://schemas.microsoft.com/office/drawing/2014/main" id="{17E437BD-52B9-9240-8C0C-EB718E52C4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31397B-A09D-584B-BF39-D05BF5269078}" type="datetimeFigureOut">
              <a:rPr lang="sk-SK"/>
              <a:pPr>
                <a:defRPr/>
              </a:pPr>
              <a:t>20. 11. 2019</a:t>
            </a:fld>
            <a:endParaRPr lang="sk-SK"/>
          </a:p>
        </p:txBody>
      </p:sp>
      <p:sp>
        <p:nvSpPr>
          <p:cNvPr id="6" name="Footer Placeholder 4">
            <a:extLst>
              <a:ext uri="{FF2B5EF4-FFF2-40B4-BE49-F238E27FC236}">
                <a16:creationId xmlns="" xmlns:a16="http://schemas.microsoft.com/office/drawing/2014/main" id="{E08074C8-7A43-0141-AD2A-537E547B77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Slide Number Placeholder 5">
            <a:extLst>
              <a:ext uri="{FF2B5EF4-FFF2-40B4-BE49-F238E27FC236}">
                <a16:creationId xmlns="" xmlns:a16="http://schemas.microsoft.com/office/drawing/2014/main" id="{8A36FB60-9C80-5C46-931A-E49B2842C2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7303C0-B19C-2B48-9660-EBD0F9BC4F1E}" type="slidenum">
              <a:rPr lang="sk-SK" altLang="cs-CZ"/>
              <a:pPr>
                <a:defRPr/>
              </a:pPr>
              <a:t>‹#›</a:t>
            </a:fld>
            <a:endParaRPr lang="sk-SK" altLang="cs-CZ"/>
          </a:p>
        </p:txBody>
      </p:sp>
    </p:spTree>
    <p:extLst>
      <p:ext uri="{BB962C8B-B14F-4D97-AF65-F5344CB8AC3E}">
        <p14:creationId xmlns:p14="http://schemas.microsoft.com/office/powerpoint/2010/main" val="6309179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Placeholder 1">
            <a:extLst>
              <a:ext uri="{FF2B5EF4-FFF2-40B4-BE49-F238E27FC236}">
                <a16:creationId xmlns="" xmlns:a16="http://schemas.microsoft.com/office/drawing/2014/main" id="{C2B2DCE9-C790-4D4B-BFE8-E730D894E85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Kliknutím lze upravit styl.</a:t>
            </a:r>
            <a:endParaRPr lang="en-US" altLang="cs-CZ"/>
          </a:p>
        </p:txBody>
      </p:sp>
      <p:sp>
        <p:nvSpPr>
          <p:cNvPr id="13315" name="Text Placeholder 2">
            <a:extLst>
              <a:ext uri="{FF2B5EF4-FFF2-40B4-BE49-F238E27FC236}">
                <a16:creationId xmlns="" xmlns:a16="http://schemas.microsoft.com/office/drawing/2014/main" id="{077999D1-192B-154C-AC4A-62B622EECB8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Upravte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  <a:endParaRPr lang="en-US" altLang="cs-CZ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77F97F48-74BD-F041-804F-C4C6ACCACA3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06BE5B89-A59B-AA43-BC59-2D5FE768FFE6}" type="datetimeFigureOut">
              <a:rPr lang="sk-SK"/>
              <a:pPr>
                <a:defRPr/>
              </a:pPr>
              <a:t>20. 11. 2019</a:t>
            </a:fld>
            <a:endParaRPr lang="sk-SK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6457C848-4E0D-154B-B588-3CDBAF6B8BA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17294A79-6B55-D948-BA0A-8BD3F27F4B4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9EEBE5B-DA56-624C-A424-F3D277D4DBAD}" type="slidenum">
              <a:rPr lang="sk-SK" altLang="cs-CZ"/>
              <a:pPr>
                <a:defRPr/>
              </a:pPr>
              <a:t>‹#›</a:t>
            </a:fld>
            <a:endParaRPr lang="sk-SK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3" r:id="rId1"/>
    <p:sldLayoutId id="2147483964" r:id="rId2"/>
    <p:sldLayoutId id="2147483965" r:id="rId3"/>
    <p:sldLayoutId id="2147483966" r:id="rId4"/>
    <p:sldLayoutId id="2147483967" r:id="rId5"/>
    <p:sldLayoutId id="2147483968" r:id="rId6"/>
    <p:sldLayoutId id="2147483969" r:id="rId7"/>
    <p:sldLayoutId id="2147483970" r:id="rId8"/>
    <p:sldLayoutId id="2147483971" r:id="rId9"/>
    <p:sldLayoutId id="2147483972" r:id="rId10"/>
    <p:sldLayoutId id="2147483973" r:id="rId11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SC_0014 kopie-prezentace.jpg">
            <a:extLst>
              <a:ext uri="{FF2B5EF4-FFF2-40B4-BE49-F238E27FC236}">
                <a16:creationId xmlns="" xmlns:a16="http://schemas.microsoft.com/office/drawing/2014/main" id="{38A5ED6A-8037-0146-B03F-5CDDB9F0478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137683"/>
            <a:ext cx="9144000" cy="3720317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="" xmlns:a16="http://schemas.microsoft.com/office/drawing/2014/main" id="{6DDADF8B-464A-3F45-B014-7F0CD8566F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2132162"/>
            <a:ext cx="9144000" cy="2211238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sz="3600" b="1" dirty="0"/>
              <a:t>Vytvoření „Support Centre“ pro předměty garantované KIPV</a:t>
            </a:r>
            <a:r>
              <a:rPr lang="sk-SK" sz="3600" dirty="0" smtClean="0"/>
              <a:t/>
            </a:r>
            <a:br>
              <a:rPr lang="sk-SK" sz="3600" dirty="0" smtClean="0"/>
            </a:br>
            <a:r>
              <a:rPr lang="sk-SK" sz="3600" dirty="0"/>
              <a:t/>
            </a:r>
            <a:br>
              <a:rPr lang="sk-SK" sz="3600" dirty="0"/>
            </a:br>
            <a:r>
              <a:rPr lang="sk-SK" sz="3600" b="1" dirty="0"/>
              <a:t>Číslo </a:t>
            </a:r>
            <a:r>
              <a:rPr lang="sk-SK" sz="3600" b="1" dirty="0" smtClean="0"/>
              <a:t>projektu: </a:t>
            </a:r>
            <a:r>
              <a:rPr lang="sk-SK" sz="3600" b="1" dirty="0" smtClean="0"/>
              <a:t>8210010/2019</a:t>
            </a:r>
            <a:endParaRPr lang="cs-CZ" sz="2400" b="1" dirty="0">
              <a:solidFill>
                <a:schemeClr val="accent6"/>
              </a:solidFill>
              <a:latin typeface="+mn-lt"/>
            </a:endParaRPr>
          </a:p>
        </p:txBody>
      </p:sp>
      <p:pic>
        <p:nvPicPr>
          <p:cNvPr id="2050" name="Obrázek 3">
            <a:extLst>
              <a:ext uri="{FF2B5EF4-FFF2-40B4-BE49-F238E27FC236}">
                <a16:creationId xmlns="" xmlns:a16="http://schemas.microsoft.com/office/drawing/2014/main" id="{ABA4BAFA-7BE0-5443-9AD1-02995DFE9A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7650" y="1103462"/>
            <a:ext cx="1028700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Obdélník 4">
            <a:extLst>
              <a:ext uri="{FF2B5EF4-FFF2-40B4-BE49-F238E27FC236}">
                <a16:creationId xmlns="" xmlns:a16="http://schemas.microsoft.com/office/drawing/2014/main" id="{78774FE2-1786-5A47-AF59-59A361EE262A}"/>
              </a:ext>
            </a:extLst>
          </p:cNvPr>
          <p:cNvSpPr/>
          <p:nvPr/>
        </p:nvSpPr>
        <p:spPr>
          <a:xfrm>
            <a:off x="0" y="206375"/>
            <a:ext cx="9144000" cy="250825"/>
          </a:xfrm>
          <a:prstGeom prst="rect">
            <a:avLst/>
          </a:prstGeom>
          <a:solidFill>
            <a:srgbClr val="9814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6" name="Obdélník 5">
            <a:extLst>
              <a:ext uri="{FF2B5EF4-FFF2-40B4-BE49-F238E27FC236}">
                <a16:creationId xmlns="" xmlns:a16="http://schemas.microsoft.com/office/drawing/2014/main" id="{60579023-0446-774E-AD99-603CD77DD536}"/>
              </a:ext>
            </a:extLst>
          </p:cNvPr>
          <p:cNvSpPr/>
          <p:nvPr/>
        </p:nvSpPr>
        <p:spPr>
          <a:xfrm>
            <a:off x="0" y="6567488"/>
            <a:ext cx="9144000" cy="290512"/>
          </a:xfrm>
          <a:prstGeom prst="rect">
            <a:avLst/>
          </a:prstGeom>
          <a:solidFill>
            <a:srgbClr val="9814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dirty="0" smtClean="0">
                <a:solidFill>
                  <a:schemeClr val="bg1"/>
                </a:solidFill>
                <a:highlight>
                  <a:srgbClr val="000000"/>
                </a:highlight>
              </a:rPr>
              <a:t>Řešitel: Doc. Ing. Petr Hrubý, CSc.</a:t>
            </a:r>
            <a:r>
              <a:rPr lang="cs-CZ" dirty="0"/>
              <a:t>					</a:t>
            </a:r>
            <a:r>
              <a:rPr lang="cs-CZ" dirty="0" smtClean="0"/>
              <a:t>www.vstecb.cz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Nadpis 1">
            <a:extLst>
              <a:ext uri="{FF2B5EF4-FFF2-40B4-BE49-F238E27FC236}">
                <a16:creationId xmlns="" xmlns:a16="http://schemas.microsoft.com/office/drawing/2014/main" id="{E01879B6-1D86-4246-BF4B-9198A2A0A61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77975" y="457200"/>
            <a:ext cx="9090025" cy="1233488"/>
          </a:xfrm>
        </p:spPr>
        <p:txBody>
          <a:bodyPr/>
          <a:lstStyle/>
          <a:p>
            <a:r>
              <a:rPr lang="cs-CZ" altLang="cs-CZ" sz="3600" b="1" dirty="0">
                <a:solidFill>
                  <a:srgbClr val="98141B"/>
                </a:solidFill>
              </a:rPr>
              <a:t>Osnova</a:t>
            </a:r>
          </a:p>
        </p:txBody>
      </p:sp>
      <p:sp>
        <p:nvSpPr>
          <p:cNvPr id="3074" name="Zástupný symbol pro obsah 2">
            <a:extLst>
              <a:ext uri="{FF2B5EF4-FFF2-40B4-BE49-F238E27FC236}">
                <a16:creationId xmlns="" xmlns:a16="http://schemas.microsoft.com/office/drawing/2014/main" id="{0E28262C-56EA-3D41-9D5A-F80E53C57A2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720725" y="1739900"/>
            <a:ext cx="8194716" cy="4351338"/>
          </a:xfrm>
        </p:spPr>
        <p:txBody>
          <a:bodyPr/>
          <a:lstStyle/>
          <a:p>
            <a:r>
              <a:rPr lang="cs-CZ" altLang="cs-CZ" sz="2400" dirty="0"/>
              <a:t>Úvod</a:t>
            </a:r>
          </a:p>
          <a:p>
            <a:r>
              <a:rPr lang="cs-CZ" altLang="cs-CZ" sz="2400" dirty="0"/>
              <a:t>Metody a metodika</a:t>
            </a:r>
          </a:p>
          <a:p>
            <a:r>
              <a:rPr lang="cs-CZ" altLang="cs-CZ" sz="2400" dirty="0"/>
              <a:t>Plánované a dosažené výsledky</a:t>
            </a:r>
          </a:p>
          <a:p>
            <a:r>
              <a:rPr lang="cs-CZ" altLang="cs-CZ" sz="2400" dirty="0"/>
              <a:t>Plánovaný a vyčerpaný </a:t>
            </a:r>
            <a:r>
              <a:rPr lang="cs-CZ" altLang="cs-CZ" sz="2400" dirty="0" smtClean="0"/>
              <a:t>rozpočet</a:t>
            </a:r>
          </a:p>
          <a:p>
            <a:endParaRPr lang="cs-CZ" altLang="cs-CZ" sz="2400" dirty="0"/>
          </a:p>
          <a:p>
            <a:endParaRPr lang="cs-CZ" altLang="cs-CZ" sz="2400" dirty="0" smtClean="0"/>
          </a:p>
          <a:p>
            <a:endParaRPr lang="cs-CZ" altLang="cs-CZ" sz="2400" dirty="0"/>
          </a:p>
          <a:p>
            <a:endParaRPr lang="cs-CZ" altLang="cs-CZ" sz="2400" dirty="0" smtClean="0"/>
          </a:p>
          <a:p>
            <a:endParaRPr lang="cs-CZ" altLang="cs-CZ" sz="2400" dirty="0"/>
          </a:p>
          <a:p>
            <a:endParaRPr lang="cs-CZ" altLang="cs-CZ" sz="2400" dirty="0" smtClean="0"/>
          </a:p>
          <a:p>
            <a:endParaRPr lang="cs-CZ" altLang="cs-CZ" sz="2400" dirty="0"/>
          </a:p>
          <a:p>
            <a:endParaRPr lang="cs-CZ" altLang="cs-CZ" sz="2400" dirty="0" smtClean="0"/>
          </a:p>
          <a:p>
            <a:endParaRPr lang="cs-CZ" altLang="cs-CZ" sz="2400" dirty="0"/>
          </a:p>
        </p:txBody>
      </p:sp>
      <p:pic>
        <p:nvPicPr>
          <p:cNvPr id="3075" name="Obrázek 2">
            <a:extLst>
              <a:ext uri="{FF2B5EF4-FFF2-40B4-BE49-F238E27FC236}">
                <a16:creationId xmlns="" xmlns:a16="http://schemas.microsoft.com/office/drawing/2014/main" id="{5ABCF3C4-E0BF-2E4C-8ED9-D7B94E14D6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375" y="206375"/>
            <a:ext cx="1028700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Obdélník 3">
            <a:extLst>
              <a:ext uri="{FF2B5EF4-FFF2-40B4-BE49-F238E27FC236}">
                <a16:creationId xmlns="" xmlns:a16="http://schemas.microsoft.com/office/drawing/2014/main" id="{97C07646-7446-284E-BAFD-51667D1FF2B8}"/>
              </a:ext>
            </a:extLst>
          </p:cNvPr>
          <p:cNvSpPr/>
          <p:nvPr/>
        </p:nvSpPr>
        <p:spPr>
          <a:xfrm>
            <a:off x="1577975" y="206375"/>
            <a:ext cx="7566025" cy="250825"/>
          </a:xfrm>
          <a:prstGeom prst="rect">
            <a:avLst/>
          </a:prstGeom>
          <a:solidFill>
            <a:srgbClr val="9814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7" name="Obdélník 6">
            <a:extLst>
              <a:ext uri="{FF2B5EF4-FFF2-40B4-BE49-F238E27FC236}">
                <a16:creationId xmlns="" xmlns:a16="http://schemas.microsoft.com/office/drawing/2014/main" id="{2C0204FA-40AF-7C41-A518-C498BCCE2033}"/>
              </a:ext>
            </a:extLst>
          </p:cNvPr>
          <p:cNvSpPr/>
          <p:nvPr/>
        </p:nvSpPr>
        <p:spPr>
          <a:xfrm>
            <a:off x="0" y="6567488"/>
            <a:ext cx="9144000" cy="290512"/>
          </a:xfrm>
          <a:prstGeom prst="rect">
            <a:avLst/>
          </a:prstGeom>
          <a:solidFill>
            <a:srgbClr val="9814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dirty="0"/>
              <a:t>1								</a:t>
            </a:r>
            <a:r>
              <a:rPr lang="cs-CZ" dirty="0" smtClean="0"/>
              <a:t>www.vstecb.cz</a:t>
            </a:r>
            <a:endParaRPr lang="cs-CZ" dirty="0"/>
          </a:p>
        </p:txBody>
      </p:sp>
      <p:graphicFrame>
        <p:nvGraphicFramePr>
          <p:cNvPr id="8" name="Graf 7">
            <a:extLst>
              <a:ext uri="{FF2B5EF4-FFF2-40B4-BE49-F238E27FC236}">
                <a16:creationId xmlns="" xmlns:a16="http://schemas.microsoft.com/office/drawing/2014/main" id="{5FEE2A19-85CC-1E47-9A7E-8FFF112AF86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95920874"/>
              </p:ext>
            </p:extLst>
          </p:nvPr>
        </p:nvGraphicFramePr>
        <p:xfrm>
          <a:off x="1222375" y="3479800"/>
          <a:ext cx="6699250" cy="33258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 spd="slow" advClick="0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Nadpis 1">
            <a:extLst>
              <a:ext uri="{FF2B5EF4-FFF2-40B4-BE49-F238E27FC236}">
                <a16:creationId xmlns="" xmlns:a16="http://schemas.microsoft.com/office/drawing/2014/main" id="{E01879B6-1D86-4246-BF4B-9198A2A0A61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77975" y="457200"/>
            <a:ext cx="9090025" cy="1233488"/>
          </a:xfrm>
        </p:spPr>
        <p:txBody>
          <a:bodyPr/>
          <a:lstStyle/>
          <a:p>
            <a:r>
              <a:rPr lang="cs-CZ" altLang="cs-CZ" sz="3600" b="1" dirty="0" smtClean="0">
                <a:solidFill>
                  <a:srgbClr val="98141B"/>
                </a:solidFill>
              </a:rPr>
              <a:t>Úvod</a:t>
            </a:r>
            <a:endParaRPr lang="cs-CZ" altLang="cs-CZ" sz="3600" b="1" dirty="0">
              <a:solidFill>
                <a:srgbClr val="98141B"/>
              </a:solidFill>
            </a:endParaRPr>
          </a:p>
        </p:txBody>
      </p:sp>
      <p:sp>
        <p:nvSpPr>
          <p:cNvPr id="3074" name="Zástupný symbol pro obsah 2">
            <a:extLst>
              <a:ext uri="{FF2B5EF4-FFF2-40B4-BE49-F238E27FC236}">
                <a16:creationId xmlns="" xmlns:a16="http://schemas.microsoft.com/office/drawing/2014/main" id="{0E28262C-56EA-3D41-9D5A-F80E53C57A2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720725" y="1739900"/>
            <a:ext cx="8194716" cy="4351338"/>
          </a:xfrm>
        </p:spPr>
        <p:txBody>
          <a:bodyPr/>
          <a:lstStyle/>
          <a:p>
            <a:pPr marL="0" indent="0" algn="just">
              <a:buNone/>
            </a:pPr>
            <a:endParaRPr lang="cs-CZ" altLang="cs-CZ" sz="2400" dirty="0"/>
          </a:p>
          <a:p>
            <a:pPr marL="0" indent="0" algn="just">
              <a:buNone/>
            </a:pPr>
            <a:r>
              <a:rPr lang="cs-CZ" altLang="cs-CZ" sz="2400" dirty="0"/>
              <a:t>Hlavním cílem projektu byla příprava a zprovoznění „Support centra“ pro předměty zajišťované KIPV (zejména - v bakalářském studiu: Matematika, Matematika I a II, Fyzika, Fyzika I a II, Operační výzkum I a II, Statistika, - v navazujícím studiu: Aplikovaná matematika a fyzika, Fyzika v logistických procesech a dalších).</a:t>
            </a:r>
            <a:endParaRPr lang="cs-CZ" altLang="cs-CZ" sz="2400" dirty="0" smtClean="0"/>
          </a:p>
          <a:p>
            <a:endParaRPr lang="cs-CZ" altLang="cs-CZ" sz="2400" dirty="0"/>
          </a:p>
          <a:p>
            <a:endParaRPr lang="cs-CZ" altLang="cs-CZ" sz="2400" dirty="0" smtClean="0"/>
          </a:p>
          <a:p>
            <a:endParaRPr lang="cs-CZ" altLang="cs-CZ" sz="2400" dirty="0"/>
          </a:p>
          <a:p>
            <a:endParaRPr lang="cs-CZ" altLang="cs-CZ" sz="2400" dirty="0" smtClean="0"/>
          </a:p>
          <a:p>
            <a:endParaRPr lang="cs-CZ" altLang="cs-CZ" sz="2400" dirty="0"/>
          </a:p>
          <a:p>
            <a:endParaRPr lang="cs-CZ" altLang="cs-CZ" sz="2400" dirty="0" smtClean="0"/>
          </a:p>
          <a:p>
            <a:endParaRPr lang="cs-CZ" altLang="cs-CZ" sz="2400" dirty="0"/>
          </a:p>
        </p:txBody>
      </p:sp>
      <p:pic>
        <p:nvPicPr>
          <p:cNvPr id="3075" name="Obrázek 2">
            <a:extLst>
              <a:ext uri="{FF2B5EF4-FFF2-40B4-BE49-F238E27FC236}">
                <a16:creationId xmlns="" xmlns:a16="http://schemas.microsoft.com/office/drawing/2014/main" id="{5ABCF3C4-E0BF-2E4C-8ED9-D7B94E14D6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375" y="206375"/>
            <a:ext cx="1028700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Obdélník 3">
            <a:extLst>
              <a:ext uri="{FF2B5EF4-FFF2-40B4-BE49-F238E27FC236}">
                <a16:creationId xmlns="" xmlns:a16="http://schemas.microsoft.com/office/drawing/2014/main" id="{97C07646-7446-284E-BAFD-51667D1FF2B8}"/>
              </a:ext>
            </a:extLst>
          </p:cNvPr>
          <p:cNvSpPr/>
          <p:nvPr/>
        </p:nvSpPr>
        <p:spPr>
          <a:xfrm>
            <a:off x="1577975" y="206375"/>
            <a:ext cx="7566025" cy="250825"/>
          </a:xfrm>
          <a:prstGeom prst="rect">
            <a:avLst/>
          </a:prstGeom>
          <a:solidFill>
            <a:srgbClr val="9814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7" name="Obdélník 6">
            <a:extLst>
              <a:ext uri="{FF2B5EF4-FFF2-40B4-BE49-F238E27FC236}">
                <a16:creationId xmlns="" xmlns:a16="http://schemas.microsoft.com/office/drawing/2014/main" id="{2C0204FA-40AF-7C41-A518-C498BCCE2033}"/>
              </a:ext>
            </a:extLst>
          </p:cNvPr>
          <p:cNvSpPr/>
          <p:nvPr/>
        </p:nvSpPr>
        <p:spPr>
          <a:xfrm>
            <a:off x="0" y="6567488"/>
            <a:ext cx="9144000" cy="290512"/>
          </a:xfrm>
          <a:prstGeom prst="rect">
            <a:avLst/>
          </a:prstGeom>
          <a:solidFill>
            <a:srgbClr val="9814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dirty="0"/>
              <a:t>2								</a:t>
            </a:r>
            <a:r>
              <a:rPr lang="cs-CZ" dirty="0" smtClean="0"/>
              <a:t>www.vstecb.cz</a:t>
            </a:r>
            <a:endParaRPr lang="cs-CZ" dirty="0"/>
          </a:p>
        </p:txBody>
      </p:sp>
      <p:graphicFrame>
        <p:nvGraphicFramePr>
          <p:cNvPr id="8" name="Graf 7">
            <a:extLst>
              <a:ext uri="{FF2B5EF4-FFF2-40B4-BE49-F238E27FC236}">
                <a16:creationId xmlns="" xmlns:a16="http://schemas.microsoft.com/office/drawing/2014/main" id="{5FEE2A19-85CC-1E47-9A7E-8FFF112AF86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99862937"/>
              </p:ext>
            </p:extLst>
          </p:nvPr>
        </p:nvGraphicFramePr>
        <p:xfrm>
          <a:off x="1222375" y="3479800"/>
          <a:ext cx="6699250" cy="33258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883871868"/>
      </p:ext>
    </p:extLst>
  </p:cSld>
  <p:clrMapOvr>
    <a:masterClrMapping/>
  </p:clrMapOvr>
  <p:transition spd="slow" advClick="0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Nadpis 1">
            <a:extLst>
              <a:ext uri="{FF2B5EF4-FFF2-40B4-BE49-F238E27FC236}">
                <a16:creationId xmlns="" xmlns:a16="http://schemas.microsoft.com/office/drawing/2014/main" id="{E01879B6-1D86-4246-BF4B-9198A2A0A61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77975" y="457200"/>
            <a:ext cx="9090025" cy="1233488"/>
          </a:xfrm>
        </p:spPr>
        <p:txBody>
          <a:bodyPr/>
          <a:lstStyle/>
          <a:p>
            <a:r>
              <a:rPr lang="cs-CZ" altLang="cs-CZ" sz="3600" b="1" dirty="0">
                <a:solidFill>
                  <a:srgbClr val="98141B"/>
                </a:solidFill>
              </a:rPr>
              <a:t>Metody a </a:t>
            </a:r>
            <a:r>
              <a:rPr lang="cs-CZ" altLang="cs-CZ" sz="3600" b="1" dirty="0" smtClean="0">
                <a:solidFill>
                  <a:srgbClr val="98141B"/>
                </a:solidFill>
              </a:rPr>
              <a:t>metodika</a:t>
            </a:r>
            <a:endParaRPr lang="cs-CZ" altLang="cs-CZ" sz="3600" b="1" dirty="0">
              <a:solidFill>
                <a:srgbClr val="98141B"/>
              </a:solidFill>
            </a:endParaRPr>
          </a:p>
        </p:txBody>
      </p:sp>
      <p:sp>
        <p:nvSpPr>
          <p:cNvPr id="3074" name="Zástupný symbol pro obsah 2">
            <a:extLst>
              <a:ext uri="{FF2B5EF4-FFF2-40B4-BE49-F238E27FC236}">
                <a16:creationId xmlns="" xmlns:a16="http://schemas.microsoft.com/office/drawing/2014/main" id="{0E28262C-56EA-3D41-9D5A-F80E53C57A2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720725" y="1530350"/>
            <a:ext cx="8194716" cy="4470400"/>
          </a:xfrm>
        </p:spPr>
        <p:txBody>
          <a:bodyPr/>
          <a:lstStyle/>
          <a:p>
            <a:pPr marL="0" indent="0" algn="just">
              <a:buNone/>
            </a:pPr>
            <a:r>
              <a:rPr lang="cs-CZ" altLang="cs-CZ" sz="2400" dirty="0"/>
              <a:t>Myšlenka „</a:t>
            </a:r>
            <a:r>
              <a:rPr lang="cs-CZ" altLang="cs-CZ" sz="2400" dirty="0" err="1"/>
              <a:t>Math</a:t>
            </a:r>
            <a:r>
              <a:rPr lang="cs-CZ" altLang="cs-CZ" sz="2400" dirty="0"/>
              <a:t> Support centre“ vznikla ve Velké Británii v 90. letech minulého století. V té době na vysoké školy ve Velké Británii přicházely populačně slabé ročníky. Tato situace nejvíce zasáhla vysoké školy technického směru. Z tohoto důvodu bylo nutno co nejvíce využít potenciál přicházejících studentů. Obdobná situace je nyní v ČR. Ve Velké Británii v té době vznikla centra, která pomáhala zlepšit znalosti studentů v předmětech základního kurzu vysokých škol – matematika a případně statistika. Připomeňme, že znalosti získané v těchto dvou oblastech zcela zásadně ovlivňují i další odborné předměty.</a:t>
            </a:r>
            <a:endParaRPr lang="cs-CZ" altLang="cs-CZ" sz="2400" dirty="0" smtClean="0"/>
          </a:p>
          <a:p>
            <a:pPr marL="0" indent="0" algn="just">
              <a:buNone/>
            </a:pPr>
            <a:r>
              <a:rPr lang="cs-CZ" altLang="cs-CZ" sz="2400" dirty="0"/>
              <a:t>Dle zkušeností center ze zahraničí i z ČR centra napomáhají průchodnosti předmětů a tedy i prostupnosti studentů celým studiem.</a:t>
            </a:r>
            <a:endParaRPr lang="cs-CZ" altLang="cs-CZ" sz="2400" dirty="0"/>
          </a:p>
          <a:p>
            <a:endParaRPr lang="cs-CZ" altLang="cs-CZ" sz="2400" dirty="0" smtClean="0"/>
          </a:p>
          <a:p>
            <a:endParaRPr lang="cs-CZ" altLang="cs-CZ" sz="2400" dirty="0"/>
          </a:p>
          <a:p>
            <a:endParaRPr lang="cs-CZ" altLang="cs-CZ" sz="2400" dirty="0" smtClean="0"/>
          </a:p>
          <a:p>
            <a:endParaRPr lang="cs-CZ" altLang="cs-CZ" sz="2400" dirty="0"/>
          </a:p>
          <a:p>
            <a:endParaRPr lang="cs-CZ" altLang="cs-CZ" sz="2400" dirty="0" smtClean="0"/>
          </a:p>
          <a:p>
            <a:endParaRPr lang="cs-CZ" altLang="cs-CZ" sz="2400" dirty="0"/>
          </a:p>
        </p:txBody>
      </p:sp>
      <p:pic>
        <p:nvPicPr>
          <p:cNvPr id="3075" name="Obrázek 2">
            <a:extLst>
              <a:ext uri="{FF2B5EF4-FFF2-40B4-BE49-F238E27FC236}">
                <a16:creationId xmlns="" xmlns:a16="http://schemas.microsoft.com/office/drawing/2014/main" id="{5ABCF3C4-E0BF-2E4C-8ED9-D7B94E14D6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375" y="206375"/>
            <a:ext cx="1028700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Obdélník 3">
            <a:extLst>
              <a:ext uri="{FF2B5EF4-FFF2-40B4-BE49-F238E27FC236}">
                <a16:creationId xmlns="" xmlns:a16="http://schemas.microsoft.com/office/drawing/2014/main" id="{97C07646-7446-284E-BAFD-51667D1FF2B8}"/>
              </a:ext>
            </a:extLst>
          </p:cNvPr>
          <p:cNvSpPr/>
          <p:nvPr/>
        </p:nvSpPr>
        <p:spPr>
          <a:xfrm>
            <a:off x="1577975" y="206375"/>
            <a:ext cx="7566025" cy="250825"/>
          </a:xfrm>
          <a:prstGeom prst="rect">
            <a:avLst/>
          </a:prstGeom>
          <a:solidFill>
            <a:srgbClr val="9814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7" name="Obdélník 6">
            <a:extLst>
              <a:ext uri="{FF2B5EF4-FFF2-40B4-BE49-F238E27FC236}">
                <a16:creationId xmlns="" xmlns:a16="http://schemas.microsoft.com/office/drawing/2014/main" id="{2C0204FA-40AF-7C41-A518-C498BCCE2033}"/>
              </a:ext>
            </a:extLst>
          </p:cNvPr>
          <p:cNvSpPr/>
          <p:nvPr/>
        </p:nvSpPr>
        <p:spPr>
          <a:xfrm>
            <a:off x="0" y="6567488"/>
            <a:ext cx="9144000" cy="290512"/>
          </a:xfrm>
          <a:prstGeom prst="rect">
            <a:avLst/>
          </a:prstGeom>
          <a:solidFill>
            <a:srgbClr val="9814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dirty="0"/>
              <a:t>3								</a:t>
            </a:r>
            <a:r>
              <a:rPr lang="cs-CZ" dirty="0" smtClean="0"/>
              <a:t>www.vstecb.cz</a:t>
            </a:r>
            <a:endParaRPr lang="cs-CZ" dirty="0"/>
          </a:p>
        </p:txBody>
      </p:sp>
      <p:graphicFrame>
        <p:nvGraphicFramePr>
          <p:cNvPr id="8" name="Graf 7">
            <a:extLst>
              <a:ext uri="{FF2B5EF4-FFF2-40B4-BE49-F238E27FC236}">
                <a16:creationId xmlns="" xmlns:a16="http://schemas.microsoft.com/office/drawing/2014/main" id="{5FEE2A19-85CC-1E47-9A7E-8FFF112AF86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20640065"/>
              </p:ext>
            </p:extLst>
          </p:nvPr>
        </p:nvGraphicFramePr>
        <p:xfrm>
          <a:off x="1222375" y="3479800"/>
          <a:ext cx="6699250" cy="33258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902291081"/>
      </p:ext>
    </p:extLst>
  </p:cSld>
  <p:clrMapOvr>
    <a:masterClrMapping/>
  </p:clrMapOvr>
  <p:transition spd="slow" advClick="0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Nadpis 1">
            <a:extLst>
              <a:ext uri="{FF2B5EF4-FFF2-40B4-BE49-F238E27FC236}">
                <a16:creationId xmlns="" xmlns:a16="http://schemas.microsoft.com/office/drawing/2014/main" id="{E01879B6-1D86-4246-BF4B-9198A2A0A61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77975" y="457200"/>
            <a:ext cx="9090025" cy="1233488"/>
          </a:xfrm>
        </p:spPr>
        <p:txBody>
          <a:bodyPr/>
          <a:lstStyle/>
          <a:p>
            <a:r>
              <a:rPr lang="cs-CZ" altLang="cs-CZ" sz="3600" b="1" dirty="0">
                <a:solidFill>
                  <a:srgbClr val="98141B"/>
                </a:solidFill>
              </a:rPr>
              <a:t>Plánované a dosažené výsledky</a:t>
            </a:r>
          </a:p>
        </p:txBody>
      </p:sp>
      <p:sp>
        <p:nvSpPr>
          <p:cNvPr id="3074" name="Zástupný symbol pro obsah 2">
            <a:extLst>
              <a:ext uri="{FF2B5EF4-FFF2-40B4-BE49-F238E27FC236}">
                <a16:creationId xmlns="" xmlns:a16="http://schemas.microsoft.com/office/drawing/2014/main" id="{0E28262C-56EA-3D41-9D5A-F80E53C57A2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720725" y="1511300"/>
            <a:ext cx="8194716" cy="4351338"/>
          </a:xfrm>
        </p:spPr>
        <p:txBody>
          <a:bodyPr/>
          <a:lstStyle/>
          <a:p>
            <a:pPr marL="0" indent="0">
              <a:buNone/>
            </a:pPr>
            <a:r>
              <a:rPr lang="cs-CZ" altLang="cs-CZ" sz="2400" dirty="0"/>
              <a:t>Konkrétní výstupy:</a:t>
            </a:r>
          </a:p>
          <a:p>
            <a:pPr marL="0" indent="0">
              <a:buNone/>
            </a:pPr>
            <a:r>
              <a:rPr lang="cs-CZ" altLang="cs-CZ" sz="2400" dirty="0" smtClean="0"/>
              <a:t>• pořízení </a:t>
            </a:r>
            <a:r>
              <a:rPr lang="cs-CZ" altLang="cs-CZ" sz="2400" dirty="0"/>
              <a:t>základního vybavení centra, založení a zprovoznění Support centra (D210P),</a:t>
            </a:r>
          </a:p>
          <a:p>
            <a:pPr marL="0" indent="0">
              <a:buNone/>
            </a:pPr>
            <a:r>
              <a:rPr lang="cs-CZ" altLang="cs-CZ" sz="2400" dirty="0" smtClean="0"/>
              <a:t>• vytvoření </a:t>
            </a:r>
            <a:r>
              <a:rPr lang="cs-CZ" altLang="cs-CZ" sz="2400" dirty="0"/>
              <a:t>výukových materiálů pro centrum - skripta Teorie rozhodování (dr. Čejka),</a:t>
            </a:r>
          </a:p>
          <a:p>
            <a:pPr marL="0" indent="0">
              <a:buNone/>
            </a:pPr>
            <a:r>
              <a:rPr lang="cs-CZ" altLang="cs-CZ" sz="2400" dirty="0" smtClean="0"/>
              <a:t>• zapojení </a:t>
            </a:r>
            <a:r>
              <a:rPr lang="cs-CZ" altLang="cs-CZ" sz="2400" dirty="0"/>
              <a:t>nového konceptu výuky do stávajícího portfolia KIPV</a:t>
            </a:r>
            <a:r>
              <a:rPr lang="cs-CZ" altLang="cs-CZ" sz="2400" dirty="0" smtClean="0"/>
              <a:t>,</a:t>
            </a:r>
          </a:p>
          <a:p>
            <a:pPr marL="0" indent="0">
              <a:buNone/>
            </a:pPr>
            <a:r>
              <a:rPr lang="cs-CZ" altLang="cs-CZ" sz="2400" dirty="0" smtClean="0"/>
              <a:t>•navázání </a:t>
            </a:r>
            <a:r>
              <a:rPr lang="cs-CZ" altLang="cs-CZ" sz="2400" dirty="0"/>
              <a:t>spolupráce s dalšími Support centry v ČR.</a:t>
            </a:r>
          </a:p>
          <a:p>
            <a:pPr marL="0" indent="0" algn="just">
              <a:buNone/>
            </a:pPr>
            <a:r>
              <a:rPr lang="cs-CZ" altLang="cs-CZ" sz="2400" dirty="0"/>
              <a:t>Během řešení projektu došlo k inovaci výuky v rámci předmětů vyučovaných členy KIPV a obohacení dosavadního konceptu výuky o novou formu výuky, která je zacílena na lepší pochopení a zafixování probírané látky.</a:t>
            </a:r>
          </a:p>
          <a:p>
            <a:pPr marL="0" indent="0">
              <a:buNone/>
            </a:pPr>
            <a:endParaRPr lang="cs-CZ" altLang="cs-CZ" sz="2400" dirty="0" smtClean="0"/>
          </a:p>
          <a:p>
            <a:endParaRPr lang="cs-CZ" altLang="cs-CZ" sz="2400" dirty="0"/>
          </a:p>
          <a:p>
            <a:endParaRPr lang="cs-CZ" altLang="cs-CZ" sz="2400" dirty="0" smtClean="0"/>
          </a:p>
          <a:p>
            <a:endParaRPr lang="cs-CZ" altLang="cs-CZ" sz="2400" dirty="0"/>
          </a:p>
          <a:p>
            <a:endParaRPr lang="cs-CZ" altLang="cs-CZ" sz="2400" dirty="0" smtClean="0"/>
          </a:p>
          <a:p>
            <a:endParaRPr lang="cs-CZ" altLang="cs-CZ" sz="2400" dirty="0"/>
          </a:p>
          <a:p>
            <a:endParaRPr lang="cs-CZ" altLang="cs-CZ" sz="2400" dirty="0" smtClean="0"/>
          </a:p>
          <a:p>
            <a:endParaRPr lang="cs-CZ" altLang="cs-CZ" sz="2400" dirty="0"/>
          </a:p>
        </p:txBody>
      </p:sp>
      <p:pic>
        <p:nvPicPr>
          <p:cNvPr id="3075" name="Obrázek 2">
            <a:extLst>
              <a:ext uri="{FF2B5EF4-FFF2-40B4-BE49-F238E27FC236}">
                <a16:creationId xmlns="" xmlns:a16="http://schemas.microsoft.com/office/drawing/2014/main" id="{5ABCF3C4-E0BF-2E4C-8ED9-D7B94E14D6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375" y="206375"/>
            <a:ext cx="1028700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Obdélník 3">
            <a:extLst>
              <a:ext uri="{FF2B5EF4-FFF2-40B4-BE49-F238E27FC236}">
                <a16:creationId xmlns="" xmlns:a16="http://schemas.microsoft.com/office/drawing/2014/main" id="{97C07646-7446-284E-BAFD-51667D1FF2B8}"/>
              </a:ext>
            </a:extLst>
          </p:cNvPr>
          <p:cNvSpPr/>
          <p:nvPr/>
        </p:nvSpPr>
        <p:spPr>
          <a:xfrm>
            <a:off x="1577975" y="206375"/>
            <a:ext cx="7566025" cy="250825"/>
          </a:xfrm>
          <a:prstGeom prst="rect">
            <a:avLst/>
          </a:prstGeom>
          <a:solidFill>
            <a:srgbClr val="9814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7" name="Obdélník 6">
            <a:extLst>
              <a:ext uri="{FF2B5EF4-FFF2-40B4-BE49-F238E27FC236}">
                <a16:creationId xmlns="" xmlns:a16="http://schemas.microsoft.com/office/drawing/2014/main" id="{2C0204FA-40AF-7C41-A518-C498BCCE2033}"/>
              </a:ext>
            </a:extLst>
          </p:cNvPr>
          <p:cNvSpPr/>
          <p:nvPr/>
        </p:nvSpPr>
        <p:spPr>
          <a:xfrm>
            <a:off x="0" y="6567488"/>
            <a:ext cx="9144000" cy="290512"/>
          </a:xfrm>
          <a:prstGeom prst="rect">
            <a:avLst/>
          </a:prstGeom>
          <a:solidFill>
            <a:srgbClr val="9814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dirty="0"/>
              <a:t>4								</a:t>
            </a:r>
            <a:r>
              <a:rPr lang="cs-CZ" dirty="0" smtClean="0"/>
              <a:t>www.vstecb.cz</a:t>
            </a:r>
            <a:endParaRPr lang="cs-CZ" dirty="0"/>
          </a:p>
        </p:txBody>
      </p:sp>
      <p:graphicFrame>
        <p:nvGraphicFramePr>
          <p:cNvPr id="8" name="Graf 7">
            <a:extLst>
              <a:ext uri="{FF2B5EF4-FFF2-40B4-BE49-F238E27FC236}">
                <a16:creationId xmlns="" xmlns:a16="http://schemas.microsoft.com/office/drawing/2014/main" id="{5FEE2A19-85CC-1E47-9A7E-8FFF112AF86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59554344"/>
              </p:ext>
            </p:extLst>
          </p:nvPr>
        </p:nvGraphicFramePr>
        <p:xfrm>
          <a:off x="1235075" y="3532187"/>
          <a:ext cx="6699250" cy="33258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544857388"/>
      </p:ext>
    </p:extLst>
  </p:cSld>
  <p:clrMapOvr>
    <a:masterClrMapping/>
  </p:clrMapOvr>
  <p:transition spd="slow" advClick="0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Nadpis 1">
            <a:extLst>
              <a:ext uri="{FF2B5EF4-FFF2-40B4-BE49-F238E27FC236}">
                <a16:creationId xmlns="" xmlns:a16="http://schemas.microsoft.com/office/drawing/2014/main" id="{E01879B6-1D86-4246-BF4B-9198A2A0A61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77975" y="457200"/>
            <a:ext cx="9090025" cy="1233488"/>
          </a:xfrm>
        </p:spPr>
        <p:txBody>
          <a:bodyPr/>
          <a:lstStyle/>
          <a:p>
            <a:r>
              <a:rPr lang="cs-CZ" altLang="cs-CZ" sz="3600" b="1" dirty="0">
                <a:solidFill>
                  <a:srgbClr val="98141B"/>
                </a:solidFill>
              </a:rPr>
              <a:t>Plánovaný a vyčerpaný </a:t>
            </a:r>
            <a:r>
              <a:rPr lang="cs-CZ" altLang="cs-CZ" sz="3600" b="1" dirty="0" smtClean="0">
                <a:solidFill>
                  <a:srgbClr val="98141B"/>
                </a:solidFill>
              </a:rPr>
              <a:t>rozpočet</a:t>
            </a:r>
            <a:endParaRPr lang="cs-CZ" altLang="cs-CZ" sz="3600" b="1" dirty="0">
              <a:solidFill>
                <a:srgbClr val="98141B"/>
              </a:solidFill>
            </a:endParaRPr>
          </a:p>
        </p:txBody>
      </p:sp>
      <p:sp>
        <p:nvSpPr>
          <p:cNvPr id="3074" name="Zástupný symbol pro obsah 2">
            <a:extLst>
              <a:ext uri="{FF2B5EF4-FFF2-40B4-BE49-F238E27FC236}">
                <a16:creationId xmlns="" xmlns:a16="http://schemas.microsoft.com/office/drawing/2014/main" id="{0E28262C-56EA-3D41-9D5A-F80E53C57A2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720725" y="1768475"/>
            <a:ext cx="8194716" cy="4351338"/>
          </a:xfrm>
        </p:spPr>
        <p:txBody>
          <a:bodyPr/>
          <a:lstStyle/>
          <a:p>
            <a:pPr marL="0" indent="0">
              <a:buNone/>
            </a:pPr>
            <a:endParaRPr lang="cs-CZ" altLang="cs-CZ" sz="2400" dirty="0"/>
          </a:p>
          <a:p>
            <a:endParaRPr lang="cs-CZ" altLang="cs-CZ" sz="2400" dirty="0" smtClean="0"/>
          </a:p>
          <a:p>
            <a:endParaRPr lang="cs-CZ" altLang="cs-CZ" sz="2400" dirty="0"/>
          </a:p>
          <a:p>
            <a:endParaRPr lang="cs-CZ" altLang="cs-CZ" sz="2400" dirty="0" smtClean="0"/>
          </a:p>
          <a:p>
            <a:endParaRPr lang="cs-CZ" altLang="cs-CZ" sz="2400" dirty="0"/>
          </a:p>
          <a:p>
            <a:endParaRPr lang="cs-CZ" altLang="cs-CZ" sz="2400" dirty="0" smtClean="0"/>
          </a:p>
          <a:p>
            <a:endParaRPr lang="cs-CZ" altLang="cs-CZ" sz="2400" dirty="0"/>
          </a:p>
          <a:p>
            <a:endParaRPr lang="cs-CZ" altLang="cs-CZ" sz="2400" dirty="0" smtClean="0"/>
          </a:p>
          <a:p>
            <a:endParaRPr lang="cs-CZ" altLang="cs-CZ" sz="2400" dirty="0"/>
          </a:p>
        </p:txBody>
      </p:sp>
      <p:pic>
        <p:nvPicPr>
          <p:cNvPr id="3075" name="Obrázek 2">
            <a:extLst>
              <a:ext uri="{FF2B5EF4-FFF2-40B4-BE49-F238E27FC236}">
                <a16:creationId xmlns="" xmlns:a16="http://schemas.microsoft.com/office/drawing/2014/main" id="{5ABCF3C4-E0BF-2E4C-8ED9-D7B94E14D6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375" y="206375"/>
            <a:ext cx="1028700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Obdélník 3">
            <a:extLst>
              <a:ext uri="{FF2B5EF4-FFF2-40B4-BE49-F238E27FC236}">
                <a16:creationId xmlns="" xmlns:a16="http://schemas.microsoft.com/office/drawing/2014/main" id="{97C07646-7446-284E-BAFD-51667D1FF2B8}"/>
              </a:ext>
            </a:extLst>
          </p:cNvPr>
          <p:cNvSpPr/>
          <p:nvPr/>
        </p:nvSpPr>
        <p:spPr>
          <a:xfrm>
            <a:off x="1577975" y="206375"/>
            <a:ext cx="7566025" cy="250825"/>
          </a:xfrm>
          <a:prstGeom prst="rect">
            <a:avLst/>
          </a:prstGeom>
          <a:solidFill>
            <a:srgbClr val="9814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7" name="Obdélník 6">
            <a:extLst>
              <a:ext uri="{FF2B5EF4-FFF2-40B4-BE49-F238E27FC236}">
                <a16:creationId xmlns="" xmlns:a16="http://schemas.microsoft.com/office/drawing/2014/main" id="{2C0204FA-40AF-7C41-A518-C498BCCE2033}"/>
              </a:ext>
            </a:extLst>
          </p:cNvPr>
          <p:cNvSpPr/>
          <p:nvPr/>
        </p:nvSpPr>
        <p:spPr>
          <a:xfrm>
            <a:off x="0" y="6567488"/>
            <a:ext cx="9144000" cy="290512"/>
          </a:xfrm>
          <a:prstGeom prst="rect">
            <a:avLst/>
          </a:prstGeom>
          <a:solidFill>
            <a:srgbClr val="9814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dirty="0"/>
              <a:t>5								</a:t>
            </a:r>
            <a:r>
              <a:rPr lang="cs-CZ" dirty="0" smtClean="0"/>
              <a:t>www.vstecb.cz</a:t>
            </a:r>
            <a:endParaRPr lang="cs-CZ" dirty="0"/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375" y="1681163"/>
            <a:ext cx="8558983" cy="2043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934" y="3724275"/>
            <a:ext cx="9144000" cy="2305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34773766"/>
      </p:ext>
    </p:extLst>
  </p:cSld>
  <p:clrMapOvr>
    <a:masterClrMapping/>
  </p:clrMapOvr>
  <p:transition spd="slow" advClick="0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Nadpis 1">
            <a:extLst>
              <a:ext uri="{FF2B5EF4-FFF2-40B4-BE49-F238E27FC236}">
                <a16:creationId xmlns="" xmlns:a16="http://schemas.microsoft.com/office/drawing/2014/main" id="{E01879B6-1D86-4246-BF4B-9198A2A0A61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77975" y="457200"/>
            <a:ext cx="9090025" cy="1233488"/>
          </a:xfrm>
        </p:spPr>
        <p:txBody>
          <a:bodyPr/>
          <a:lstStyle/>
          <a:p>
            <a:r>
              <a:rPr lang="cs-CZ" altLang="cs-CZ" sz="3600" b="1" dirty="0">
                <a:solidFill>
                  <a:srgbClr val="98141B"/>
                </a:solidFill>
              </a:rPr>
              <a:t>Plánovaný a vyčerpaný </a:t>
            </a:r>
            <a:r>
              <a:rPr lang="cs-CZ" altLang="cs-CZ" sz="3600" b="1" dirty="0" smtClean="0">
                <a:solidFill>
                  <a:srgbClr val="98141B"/>
                </a:solidFill>
              </a:rPr>
              <a:t>rozpočet</a:t>
            </a:r>
            <a:endParaRPr lang="cs-CZ" altLang="cs-CZ" sz="3600" b="1" dirty="0">
              <a:solidFill>
                <a:srgbClr val="98141B"/>
              </a:solidFill>
            </a:endParaRPr>
          </a:p>
        </p:txBody>
      </p:sp>
      <p:sp>
        <p:nvSpPr>
          <p:cNvPr id="3074" name="Zástupný symbol pro obsah 2">
            <a:extLst>
              <a:ext uri="{FF2B5EF4-FFF2-40B4-BE49-F238E27FC236}">
                <a16:creationId xmlns="" xmlns:a16="http://schemas.microsoft.com/office/drawing/2014/main" id="{0E28262C-56EA-3D41-9D5A-F80E53C57A2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720725" y="1739900"/>
            <a:ext cx="8194716" cy="4351338"/>
          </a:xfrm>
        </p:spPr>
        <p:txBody>
          <a:bodyPr/>
          <a:lstStyle/>
          <a:p>
            <a:pPr marL="0" indent="0">
              <a:buNone/>
            </a:pPr>
            <a:endParaRPr lang="cs-CZ" altLang="cs-CZ" sz="2400" dirty="0"/>
          </a:p>
          <a:p>
            <a:endParaRPr lang="cs-CZ" altLang="cs-CZ" sz="2400" dirty="0" smtClean="0"/>
          </a:p>
          <a:p>
            <a:endParaRPr lang="cs-CZ" altLang="cs-CZ" sz="2400" dirty="0"/>
          </a:p>
          <a:p>
            <a:endParaRPr lang="cs-CZ" altLang="cs-CZ" sz="2400" dirty="0" smtClean="0"/>
          </a:p>
          <a:p>
            <a:endParaRPr lang="cs-CZ" altLang="cs-CZ" sz="2400" dirty="0"/>
          </a:p>
          <a:p>
            <a:endParaRPr lang="cs-CZ" altLang="cs-CZ" sz="2400" dirty="0" smtClean="0"/>
          </a:p>
          <a:p>
            <a:endParaRPr lang="cs-CZ" altLang="cs-CZ" sz="2400" dirty="0"/>
          </a:p>
          <a:p>
            <a:endParaRPr lang="cs-CZ" altLang="cs-CZ" sz="2400" dirty="0" smtClean="0"/>
          </a:p>
          <a:p>
            <a:endParaRPr lang="cs-CZ" altLang="cs-CZ" sz="2400" dirty="0"/>
          </a:p>
        </p:txBody>
      </p:sp>
      <p:pic>
        <p:nvPicPr>
          <p:cNvPr id="3075" name="Obrázek 2">
            <a:extLst>
              <a:ext uri="{FF2B5EF4-FFF2-40B4-BE49-F238E27FC236}">
                <a16:creationId xmlns="" xmlns:a16="http://schemas.microsoft.com/office/drawing/2014/main" id="{5ABCF3C4-E0BF-2E4C-8ED9-D7B94E14D6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375" y="206375"/>
            <a:ext cx="1028700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Obdélník 3">
            <a:extLst>
              <a:ext uri="{FF2B5EF4-FFF2-40B4-BE49-F238E27FC236}">
                <a16:creationId xmlns="" xmlns:a16="http://schemas.microsoft.com/office/drawing/2014/main" id="{97C07646-7446-284E-BAFD-51667D1FF2B8}"/>
              </a:ext>
            </a:extLst>
          </p:cNvPr>
          <p:cNvSpPr/>
          <p:nvPr/>
        </p:nvSpPr>
        <p:spPr>
          <a:xfrm>
            <a:off x="1577975" y="206375"/>
            <a:ext cx="7566025" cy="250825"/>
          </a:xfrm>
          <a:prstGeom prst="rect">
            <a:avLst/>
          </a:prstGeom>
          <a:solidFill>
            <a:srgbClr val="9814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7" name="Obdélník 6">
            <a:extLst>
              <a:ext uri="{FF2B5EF4-FFF2-40B4-BE49-F238E27FC236}">
                <a16:creationId xmlns="" xmlns:a16="http://schemas.microsoft.com/office/drawing/2014/main" id="{2C0204FA-40AF-7C41-A518-C498BCCE2033}"/>
              </a:ext>
            </a:extLst>
          </p:cNvPr>
          <p:cNvSpPr/>
          <p:nvPr/>
        </p:nvSpPr>
        <p:spPr>
          <a:xfrm>
            <a:off x="0" y="6567488"/>
            <a:ext cx="9144000" cy="290512"/>
          </a:xfrm>
          <a:prstGeom prst="rect">
            <a:avLst/>
          </a:prstGeom>
          <a:solidFill>
            <a:srgbClr val="9814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dirty="0"/>
              <a:t>6</a:t>
            </a:r>
            <a:r>
              <a:rPr lang="cs-CZ" dirty="0"/>
              <a:t>								</a:t>
            </a:r>
            <a:r>
              <a:rPr lang="cs-CZ" dirty="0" smtClean="0"/>
              <a:t>www.vstecb.cz</a:t>
            </a:r>
            <a:endParaRPr lang="cs-CZ" dirty="0"/>
          </a:p>
        </p:txBody>
      </p:sp>
      <p:graphicFrame>
        <p:nvGraphicFramePr>
          <p:cNvPr id="8" name="Graf 7">
            <a:extLst>
              <a:ext uri="{FF2B5EF4-FFF2-40B4-BE49-F238E27FC236}">
                <a16:creationId xmlns="" xmlns:a16="http://schemas.microsoft.com/office/drawing/2014/main" id="{5FEE2A19-85CC-1E47-9A7E-8FFF112AF86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84146749"/>
              </p:ext>
            </p:extLst>
          </p:nvPr>
        </p:nvGraphicFramePr>
        <p:xfrm>
          <a:off x="1235075" y="3532187"/>
          <a:ext cx="6699250" cy="33258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237" y="2557463"/>
            <a:ext cx="8558983" cy="2043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328738"/>
            <a:ext cx="8839200" cy="420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65039699"/>
      </p:ext>
    </p:extLst>
  </p:cSld>
  <p:clrMapOvr>
    <a:masterClrMapping/>
  </p:clrMapOvr>
  <p:transition spd="slow" advClick="0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Nadpis 1">
            <a:extLst>
              <a:ext uri="{FF2B5EF4-FFF2-40B4-BE49-F238E27FC236}">
                <a16:creationId xmlns="" xmlns:a16="http://schemas.microsoft.com/office/drawing/2014/main" id="{E01879B6-1D86-4246-BF4B-9198A2A0A61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77975" y="457200"/>
            <a:ext cx="9090025" cy="1233488"/>
          </a:xfrm>
        </p:spPr>
        <p:txBody>
          <a:bodyPr/>
          <a:lstStyle/>
          <a:p>
            <a:r>
              <a:rPr lang="cs-CZ" altLang="cs-CZ" sz="3600" b="1" dirty="0">
                <a:solidFill>
                  <a:srgbClr val="98141B"/>
                </a:solidFill>
              </a:rPr>
              <a:t>Plánovaný a vyčerpaný </a:t>
            </a:r>
            <a:r>
              <a:rPr lang="cs-CZ" altLang="cs-CZ" sz="3600" b="1" dirty="0" smtClean="0">
                <a:solidFill>
                  <a:srgbClr val="98141B"/>
                </a:solidFill>
              </a:rPr>
              <a:t>rozpočet</a:t>
            </a:r>
            <a:endParaRPr lang="cs-CZ" altLang="cs-CZ" sz="3600" b="1" dirty="0">
              <a:solidFill>
                <a:srgbClr val="98141B"/>
              </a:solidFill>
            </a:endParaRPr>
          </a:p>
        </p:txBody>
      </p:sp>
      <p:sp>
        <p:nvSpPr>
          <p:cNvPr id="3074" name="Zástupný symbol pro obsah 2">
            <a:extLst>
              <a:ext uri="{FF2B5EF4-FFF2-40B4-BE49-F238E27FC236}">
                <a16:creationId xmlns="" xmlns:a16="http://schemas.microsoft.com/office/drawing/2014/main" id="{0E28262C-56EA-3D41-9D5A-F80E53C57A2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720725" y="1739900"/>
            <a:ext cx="8194716" cy="4351338"/>
          </a:xfrm>
        </p:spPr>
        <p:txBody>
          <a:bodyPr/>
          <a:lstStyle/>
          <a:p>
            <a:pPr marL="0" indent="0">
              <a:buNone/>
            </a:pPr>
            <a:endParaRPr lang="cs-CZ" altLang="cs-CZ" sz="2400" dirty="0"/>
          </a:p>
          <a:p>
            <a:endParaRPr lang="cs-CZ" altLang="cs-CZ" sz="2400" dirty="0" smtClean="0"/>
          </a:p>
          <a:p>
            <a:endParaRPr lang="cs-CZ" altLang="cs-CZ" sz="2400" dirty="0"/>
          </a:p>
          <a:p>
            <a:endParaRPr lang="cs-CZ" altLang="cs-CZ" sz="2400" dirty="0" smtClean="0"/>
          </a:p>
          <a:p>
            <a:endParaRPr lang="cs-CZ" altLang="cs-CZ" sz="2400" dirty="0"/>
          </a:p>
          <a:p>
            <a:endParaRPr lang="cs-CZ" altLang="cs-CZ" sz="2400" dirty="0" smtClean="0"/>
          </a:p>
          <a:p>
            <a:endParaRPr lang="cs-CZ" altLang="cs-CZ" sz="2400" dirty="0"/>
          </a:p>
          <a:p>
            <a:endParaRPr lang="cs-CZ" altLang="cs-CZ" sz="2400" dirty="0" smtClean="0"/>
          </a:p>
          <a:p>
            <a:endParaRPr lang="cs-CZ" altLang="cs-CZ" sz="2400" dirty="0"/>
          </a:p>
        </p:txBody>
      </p:sp>
      <p:pic>
        <p:nvPicPr>
          <p:cNvPr id="3075" name="Obrázek 2">
            <a:extLst>
              <a:ext uri="{FF2B5EF4-FFF2-40B4-BE49-F238E27FC236}">
                <a16:creationId xmlns="" xmlns:a16="http://schemas.microsoft.com/office/drawing/2014/main" id="{5ABCF3C4-E0BF-2E4C-8ED9-D7B94E14D6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375" y="206375"/>
            <a:ext cx="1028700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Obdélník 3">
            <a:extLst>
              <a:ext uri="{FF2B5EF4-FFF2-40B4-BE49-F238E27FC236}">
                <a16:creationId xmlns="" xmlns:a16="http://schemas.microsoft.com/office/drawing/2014/main" id="{97C07646-7446-284E-BAFD-51667D1FF2B8}"/>
              </a:ext>
            </a:extLst>
          </p:cNvPr>
          <p:cNvSpPr/>
          <p:nvPr/>
        </p:nvSpPr>
        <p:spPr>
          <a:xfrm>
            <a:off x="1577975" y="206375"/>
            <a:ext cx="7566025" cy="250825"/>
          </a:xfrm>
          <a:prstGeom prst="rect">
            <a:avLst/>
          </a:prstGeom>
          <a:solidFill>
            <a:srgbClr val="9814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7" name="Obdélník 6">
            <a:extLst>
              <a:ext uri="{FF2B5EF4-FFF2-40B4-BE49-F238E27FC236}">
                <a16:creationId xmlns="" xmlns:a16="http://schemas.microsoft.com/office/drawing/2014/main" id="{2C0204FA-40AF-7C41-A518-C498BCCE2033}"/>
              </a:ext>
            </a:extLst>
          </p:cNvPr>
          <p:cNvSpPr/>
          <p:nvPr/>
        </p:nvSpPr>
        <p:spPr>
          <a:xfrm>
            <a:off x="0" y="6567488"/>
            <a:ext cx="9144000" cy="290512"/>
          </a:xfrm>
          <a:prstGeom prst="rect">
            <a:avLst/>
          </a:prstGeom>
          <a:solidFill>
            <a:srgbClr val="9814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dirty="0"/>
              <a:t>7</a:t>
            </a:r>
            <a:r>
              <a:rPr lang="cs-CZ" dirty="0"/>
              <a:t>								</a:t>
            </a:r>
            <a:r>
              <a:rPr lang="cs-CZ" dirty="0" smtClean="0"/>
              <a:t>www.vstecb.cz</a:t>
            </a:r>
            <a:endParaRPr lang="cs-CZ" dirty="0"/>
          </a:p>
        </p:txBody>
      </p:sp>
      <p:graphicFrame>
        <p:nvGraphicFramePr>
          <p:cNvPr id="8" name="Graf 7">
            <a:extLst>
              <a:ext uri="{FF2B5EF4-FFF2-40B4-BE49-F238E27FC236}">
                <a16:creationId xmlns="" xmlns:a16="http://schemas.microsoft.com/office/drawing/2014/main" id="{5FEE2A19-85CC-1E47-9A7E-8FFF112AF86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27747555"/>
              </p:ext>
            </p:extLst>
          </p:nvPr>
        </p:nvGraphicFramePr>
        <p:xfrm>
          <a:off x="1235075" y="3532187"/>
          <a:ext cx="6699250" cy="33258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" y="1358900"/>
            <a:ext cx="7848600" cy="501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84555869"/>
      </p:ext>
    </p:extLst>
  </p:cSld>
  <p:clrMapOvr>
    <a:masterClrMapping/>
  </p:clrMapOvr>
  <p:transition spd="slow" advClick="0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6DDADF8B-464A-3F45-B014-7F0CD8566F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8600" y="2225119"/>
            <a:ext cx="9144000" cy="1756331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sz="3600" dirty="0"/>
              <a:t>Děkuji za pozornost</a:t>
            </a:r>
            <a:r>
              <a:rPr lang="sk-SK" sz="36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/>
            </a:r>
            <a:br>
              <a:rPr lang="sk-SK" sz="36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endParaRPr lang="cs-CZ" sz="2400" b="1" dirty="0">
              <a:solidFill>
                <a:schemeClr val="accent6"/>
              </a:solidFill>
              <a:latin typeface="+mn-lt"/>
            </a:endParaRPr>
          </a:p>
        </p:txBody>
      </p:sp>
      <p:pic>
        <p:nvPicPr>
          <p:cNvPr id="12290" name="Obrázek 3">
            <a:extLst>
              <a:ext uri="{FF2B5EF4-FFF2-40B4-BE49-F238E27FC236}">
                <a16:creationId xmlns="" xmlns:a16="http://schemas.microsoft.com/office/drawing/2014/main" id="{D821E6C9-A6C4-FA4F-B59C-4B1B4BCE62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7650" y="1768475"/>
            <a:ext cx="1028700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Obdélník 4">
            <a:extLst>
              <a:ext uri="{FF2B5EF4-FFF2-40B4-BE49-F238E27FC236}">
                <a16:creationId xmlns="" xmlns:a16="http://schemas.microsoft.com/office/drawing/2014/main" id="{78774FE2-1786-5A47-AF59-59A361EE262A}"/>
              </a:ext>
            </a:extLst>
          </p:cNvPr>
          <p:cNvSpPr/>
          <p:nvPr/>
        </p:nvSpPr>
        <p:spPr>
          <a:xfrm>
            <a:off x="0" y="206375"/>
            <a:ext cx="9144000" cy="250825"/>
          </a:xfrm>
          <a:prstGeom prst="rect">
            <a:avLst/>
          </a:prstGeom>
          <a:solidFill>
            <a:srgbClr val="9814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6" name="Obdélník 5">
            <a:extLst>
              <a:ext uri="{FF2B5EF4-FFF2-40B4-BE49-F238E27FC236}">
                <a16:creationId xmlns="" xmlns:a16="http://schemas.microsoft.com/office/drawing/2014/main" id="{60579023-0446-774E-AD99-603CD77DD536}"/>
              </a:ext>
            </a:extLst>
          </p:cNvPr>
          <p:cNvSpPr/>
          <p:nvPr/>
        </p:nvSpPr>
        <p:spPr>
          <a:xfrm>
            <a:off x="66675" y="6610351"/>
            <a:ext cx="9144000" cy="290512"/>
          </a:xfrm>
          <a:prstGeom prst="rect">
            <a:avLst/>
          </a:prstGeom>
          <a:solidFill>
            <a:srgbClr val="9814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dirty="0"/>
              <a:t>								</a:t>
            </a:r>
          </a:p>
        </p:txBody>
      </p:sp>
      <p:sp>
        <p:nvSpPr>
          <p:cNvPr id="12293" name="Obdélník 2">
            <a:extLst>
              <a:ext uri="{FF2B5EF4-FFF2-40B4-BE49-F238E27FC236}">
                <a16:creationId xmlns="" xmlns:a16="http://schemas.microsoft.com/office/drawing/2014/main" id="{73229695-8A7F-9A48-B36C-61F6DD8086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1250" y="4979988"/>
            <a:ext cx="173438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70302020209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70302020209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70302020209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70302020209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70302020209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70302020209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70302020209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70302020209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703020202090204" pitchFamily="34" charset="0"/>
              </a:defRPr>
            </a:lvl9pPr>
          </a:lstStyle>
          <a:p>
            <a:r>
              <a:rPr lang="cs-CZ" altLang="cs-CZ" dirty="0" smtClean="0"/>
              <a:t>www.vstecb.cz</a:t>
            </a:r>
            <a:endParaRPr lang="cs-CZ" altLang="cs-CZ" dirty="0"/>
          </a:p>
        </p:txBody>
      </p:sp>
      <p:sp>
        <p:nvSpPr>
          <p:cNvPr id="12294" name="Obdélník 6">
            <a:extLst>
              <a:ext uri="{FF2B5EF4-FFF2-40B4-BE49-F238E27FC236}">
                <a16:creationId xmlns="" xmlns:a16="http://schemas.microsoft.com/office/drawing/2014/main" id="{CA32D294-5702-1A46-8E39-0799E8F816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06045" y="3854450"/>
            <a:ext cx="3065263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70302020209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70302020209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70302020209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70302020209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70302020209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70302020209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70302020209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70302020209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703020202090204" pitchFamily="34" charset="0"/>
              </a:defRPr>
            </a:lvl9pPr>
          </a:lstStyle>
          <a:p>
            <a:pPr algn="ctr"/>
            <a:r>
              <a:rPr lang="cs-CZ" altLang="cs-CZ" dirty="0" smtClean="0"/>
              <a:t>smetanova@mail.vstecb.cz</a:t>
            </a:r>
            <a:r>
              <a:rPr lang="cs-CZ" altLang="cs-CZ" dirty="0" smtClean="0"/>
              <a:t>,</a:t>
            </a:r>
          </a:p>
          <a:p>
            <a:pPr algn="ctr"/>
            <a:r>
              <a:rPr lang="cs-CZ" altLang="cs-CZ" dirty="0" err="1" smtClean="0"/>
              <a:t>cejka</a:t>
            </a:r>
            <a:r>
              <a:rPr lang="en-US" altLang="cs-CZ" dirty="0" smtClean="0"/>
              <a:t>@</a:t>
            </a:r>
            <a:r>
              <a:rPr lang="en-US" altLang="cs-CZ" dirty="0" err="1" smtClean="0"/>
              <a:t>mail.vstecb</a:t>
            </a:r>
            <a:r>
              <a:rPr lang="en-US" altLang="cs-CZ" dirty="0" smtClean="0"/>
              <a:t>,</a:t>
            </a:r>
            <a:endParaRPr lang="cs-CZ" altLang="cs-CZ" dirty="0" smtClean="0"/>
          </a:p>
          <a:p>
            <a:pPr algn="ctr"/>
            <a:r>
              <a:rPr lang="cs-CZ" altLang="cs-CZ" dirty="0" err="1" smtClean="0"/>
              <a:t>nahlik</a:t>
            </a:r>
            <a:r>
              <a:rPr lang="en-US" altLang="cs-CZ" dirty="0" smtClean="0"/>
              <a:t>@</a:t>
            </a:r>
            <a:r>
              <a:rPr lang="en-US" altLang="cs-CZ" dirty="0" err="1" smtClean="0"/>
              <a:t>vstecb.c</a:t>
            </a:r>
            <a:r>
              <a:rPr lang="cs-CZ" altLang="cs-CZ" dirty="0" smtClean="0"/>
              <a:t>z</a:t>
            </a:r>
            <a:endParaRPr lang="cs-CZ" alt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1268</TotalTime>
  <Words>341</Words>
  <Application>Microsoft Office PowerPoint</Application>
  <PresentationFormat>Předvádění na obrazovce (4:3)</PresentationFormat>
  <Paragraphs>79</Paragraphs>
  <Slides>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Motiv Office</vt:lpstr>
      <vt:lpstr>Vytvoření „Support Centre“ pro předměty garantované KIPV  Číslo projektu: 8210010/2019</vt:lpstr>
      <vt:lpstr>Osnova</vt:lpstr>
      <vt:lpstr>Úvod</vt:lpstr>
      <vt:lpstr>Metody a metodika</vt:lpstr>
      <vt:lpstr>Plánované a dosažené výsledky</vt:lpstr>
      <vt:lpstr>Plánovaný a vyčerpaný rozpočet</vt:lpstr>
      <vt:lpstr>Plánovaný a vyčerpaný rozpočet</vt:lpstr>
      <vt:lpstr>Plánovaný a vyčerpaný rozpočet</vt:lpstr>
      <vt:lpstr>Děkuji za pozornost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Monika</dc:creator>
  <cp:lastModifiedBy>Smetanová Dana</cp:lastModifiedBy>
  <cp:revision>88</cp:revision>
  <dcterms:created xsi:type="dcterms:W3CDTF">2015-10-09T09:08:26Z</dcterms:created>
  <dcterms:modified xsi:type="dcterms:W3CDTF">2019-11-20T18:40:03Z</dcterms:modified>
</cp:coreProperties>
</file>