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1"/>
  </p:notesMasterIdLst>
  <p:sldIdLst>
    <p:sldId id="256" r:id="rId2"/>
    <p:sldId id="283" r:id="rId3"/>
    <p:sldId id="294" r:id="rId4"/>
    <p:sldId id="295" r:id="rId5"/>
    <p:sldId id="296" r:id="rId6"/>
    <p:sldId id="297" r:id="rId7"/>
    <p:sldId id="298" r:id="rId8"/>
    <p:sldId id="299" r:id="rId9"/>
    <p:sldId id="293" r:id="rId1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7" autoAdjust="0"/>
    <p:restoredTop sz="94660"/>
  </p:normalViewPr>
  <p:slideViewPr>
    <p:cSldViewPr snapToGrid="0">
      <p:cViewPr>
        <p:scale>
          <a:sx n="100" d="100"/>
          <a:sy n="100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=""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=""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20.11.2019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=""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=""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=""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=""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3990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=""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=""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20. 11. 2019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=""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768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2162"/>
            <a:ext cx="9144000" cy="22112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/>
              <a:t>Vytvoření „Support Centre“ pro předměty garantované KIPV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/>
              <a:t/>
            </a:r>
            <a:br>
              <a:rPr lang="sk-SK" sz="3600" dirty="0"/>
            </a:br>
            <a:r>
              <a:rPr lang="sk-SK" sz="3600" b="1" dirty="0"/>
              <a:t>Číslo </a:t>
            </a:r>
            <a:r>
              <a:rPr lang="sk-SK" sz="3600" b="1" dirty="0" smtClean="0"/>
              <a:t>projektu: </a:t>
            </a:r>
            <a:r>
              <a:rPr lang="sk-SK" sz="3600" b="1" dirty="0" smtClean="0"/>
              <a:t>8210010/2019</a:t>
            </a: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=""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103462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=""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>
                <a:solidFill>
                  <a:schemeClr val="bg1"/>
                </a:solidFill>
                <a:highlight>
                  <a:srgbClr val="000000"/>
                </a:highlight>
              </a:rPr>
              <a:t>Řešitel: Doc. Ing. Petr Hrubý, CSc.</a:t>
            </a:r>
            <a:r>
              <a:rPr lang="cs-CZ" dirty="0"/>
              <a:t>					</a:t>
            </a:r>
            <a:r>
              <a:rPr lang="cs-CZ" dirty="0" smtClean="0"/>
              <a:t>www.vstecb.cz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=""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Osnova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=""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739900"/>
            <a:ext cx="8194716" cy="4351338"/>
          </a:xfrm>
        </p:spPr>
        <p:txBody>
          <a:bodyPr/>
          <a:lstStyle/>
          <a:p>
            <a:r>
              <a:rPr lang="cs-CZ" altLang="cs-CZ" sz="2400" dirty="0"/>
              <a:t>Úvod</a:t>
            </a:r>
          </a:p>
          <a:p>
            <a:r>
              <a:rPr lang="cs-CZ" altLang="cs-CZ" sz="2400" dirty="0"/>
              <a:t>Metody a metodika</a:t>
            </a:r>
          </a:p>
          <a:p>
            <a:r>
              <a:rPr lang="cs-CZ" altLang="cs-CZ" sz="2400" dirty="0"/>
              <a:t>Plánované a dosažené výsledky</a:t>
            </a:r>
          </a:p>
          <a:p>
            <a:r>
              <a:rPr lang="cs-CZ" altLang="cs-CZ" sz="2400" dirty="0"/>
              <a:t>Plánovaný a vyčerpaný </a:t>
            </a:r>
            <a:r>
              <a:rPr lang="cs-CZ" altLang="cs-CZ" sz="2400" dirty="0" smtClean="0"/>
              <a:t>rozpočet</a:t>
            </a:r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=""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="" xmlns:a16="http://schemas.microsoft.com/office/drawing/2014/main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920874"/>
              </p:ext>
            </p:extLst>
          </p:nvPr>
        </p:nvGraphicFramePr>
        <p:xfrm>
          <a:off x="1222375" y="3479800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=""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 smtClean="0">
                <a:solidFill>
                  <a:srgbClr val="98141B"/>
                </a:solidFill>
              </a:rPr>
              <a:t>Úvod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=""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739900"/>
            <a:ext cx="8194716" cy="4351338"/>
          </a:xfrm>
        </p:spPr>
        <p:txBody>
          <a:bodyPr/>
          <a:lstStyle/>
          <a:p>
            <a:pPr marL="0" indent="0" algn="just">
              <a:buNone/>
            </a:pPr>
            <a:endParaRPr lang="cs-CZ" altLang="cs-CZ" sz="2400" dirty="0"/>
          </a:p>
          <a:p>
            <a:pPr marL="0" indent="0" algn="just">
              <a:buNone/>
            </a:pPr>
            <a:r>
              <a:rPr lang="cs-CZ" altLang="cs-CZ" sz="2400" dirty="0"/>
              <a:t>Hlavním cílem projektu byla příprava a zprovoznění „Support centra“ pro předměty zajišťované KIPV (zejména - v bakalářském studiu: Matematika, Matematika I a II, Fyzika, Fyzika I a II, Operační výzkum I a II, Statistika, - v navazujícím studiu: Aplikovaná matematika a fyzika, Fyzika v logistických procesech a dalších).</a:t>
            </a:r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=""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="" xmlns:a16="http://schemas.microsoft.com/office/drawing/2014/main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862937"/>
              </p:ext>
            </p:extLst>
          </p:nvPr>
        </p:nvGraphicFramePr>
        <p:xfrm>
          <a:off x="1222375" y="3479800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3871868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=""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Metody a </a:t>
            </a:r>
            <a:r>
              <a:rPr lang="cs-CZ" altLang="cs-CZ" sz="3600" b="1" dirty="0" smtClean="0">
                <a:solidFill>
                  <a:srgbClr val="98141B"/>
                </a:solidFill>
              </a:rPr>
              <a:t>metodika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=""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530350"/>
            <a:ext cx="8194716" cy="44704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/>
              <a:t>Myšlenka „</a:t>
            </a:r>
            <a:r>
              <a:rPr lang="cs-CZ" altLang="cs-CZ" sz="2400" dirty="0" err="1"/>
              <a:t>Math</a:t>
            </a:r>
            <a:r>
              <a:rPr lang="cs-CZ" altLang="cs-CZ" sz="2400" dirty="0"/>
              <a:t> Support centre“ vznikla ve Velké Británii v 90. letech minulého století. V té době na vysoké školy ve Velké Británii přicházely populačně slabé ročníky. Tato situace nejvíce zasáhla vysoké školy technického směru. Z tohoto důvodu bylo nutno co nejvíce využít potenciál přicházejících studentů. Obdobná situace je nyní v ČR. Ve Velké Británii v té době vznikla centra, která pomáhala zlepšit znalosti studentů v předmětech základního kurzu vysokých škol – matematika a případně statistika. Připomeňme, že znalosti získané v těchto dvou oblastech zcela zásadně ovlivňují i další odborné předměty.</a:t>
            </a:r>
            <a:endParaRPr lang="cs-CZ" altLang="cs-CZ" sz="2400" dirty="0" smtClean="0"/>
          </a:p>
          <a:p>
            <a:pPr marL="0" indent="0" algn="just">
              <a:buNone/>
            </a:pPr>
            <a:r>
              <a:rPr lang="cs-CZ" altLang="cs-CZ" sz="2400" dirty="0"/>
              <a:t>Dle zkušeností center ze zahraničí i z ČR centra napomáhají průchodnosti předmětů a tedy i prostupnosti studentů celým studiem.</a:t>
            </a:r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=""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="" xmlns:a16="http://schemas.microsoft.com/office/drawing/2014/main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640065"/>
              </p:ext>
            </p:extLst>
          </p:nvPr>
        </p:nvGraphicFramePr>
        <p:xfrm>
          <a:off x="1222375" y="3479800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2291081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=""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Plánované a dosažené výsledky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=""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511300"/>
            <a:ext cx="8194716" cy="4351338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dirty="0"/>
              <a:t>Konkrétní výstupy:</a:t>
            </a:r>
          </a:p>
          <a:p>
            <a:pPr marL="0" indent="0">
              <a:buNone/>
            </a:pPr>
            <a:r>
              <a:rPr lang="cs-CZ" altLang="cs-CZ" sz="2400" dirty="0" smtClean="0"/>
              <a:t>• pořízení </a:t>
            </a:r>
            <a:r>
              <a:rPr lang="cs-CZ" altLang="cs-CZ" sz="2400" dirty="0"/>
              <a:t>základního vybavení centra, založení a zprovoznění Support centra (D210P),</a:t>
            </a:r>
          </a:p>
          <a:p>
            <a:pPr marL="0" indent="0">
              <a:buNone/>
            </a:pPr>
            <a:r>
              <a:rPr lang="cs-CZ" altLang="cs-CZ" sz="2400" dirty="0" smtClean="0"/>
              <a:t>• vytvoření </a:t>
            </a:r>
            <a:r>
              <a:rPr lang="cs-CZ" altLang="cs-CZ" sz="2400" dirty="0"/>
              <a:t>výukových materiálů pro centrum - skripta Teorie rozhodování (dr. Čejka),</a:t>
            </a:r>
          </a:p>
          <a:p>
            <a:pPr marL="0" indent="0">
              <a:buNone/>
            </a:pPr>
            <a:r>
              <a:rPr lang="cs-CZ" altLang="cs-CZ" sz="2400" dirty="0" smtClean="0"/>
              <a:t>• zapojení </a:t>
            </a:r>
            <a:r>
              <a:rPr lang="cs-CZ" altLang="cs-CZ" sz="2400" dirty="0"/>
              <a:t>nového konceptu výuky do stávajícího portfolia KIPV</a:t>
            </a:r>
            <a:r>
              <a:rPr lang="cs-CZ" altLang="cs-CZ" sz="2400" dirty="0" smtClean="0"/>
              <a:t>,</a:t>
            </a:r>
          </a:p>
          <a:p>
            <a:pPr marL="0" indent="0">
              <a:buNone/>
            </a:pPr>
            <a:r>
              <a:rPr lang="cs-CZ" altLang="cs-CZ" sz="2400" dirty="0" smtClean="0"/>
              <a:t>•navázání </a:t>
            </a:r>
            <a:r>
              <a:rPr lang="cs-CZ" altLang="cs-CZ" sz="2400" dirty="0"/>
              <a:t>spolupráce s dalšími Support centry v ČR.</a:t>
            </a:r>
          </a:p>
          <a:p>
            <a:pPr marL="0" indent="0" algn="just">
              <a:buNone/>
            </a:pPr>
            <a:r>
              <a:rPr lang="cs-CZ" altLang="cs-CZ" sz="2400" dirty="0"/>
              <a:t>Během řešení projektu došlo k inovaci výuky v rámci předmětů vyučovaných členy KIPV a obohacení dosavadního konceptu výuky o novou formu výuky, která je zacílena na lepší pochopení a zafixování probírané látky.</a:t>
            </a:r>
          </a:p>
          <a:p>
            <a:pPr marL="0" indent="0">
              <a:buNone/>
            </a:pPr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=""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="" xmlns:a16="http://schemas.microsoft.com/office/drawing/2014/main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554344"/>
              </p:ext>
            </p:extLst>
          </p:nvPr>
        </p:nvGraphicFramePr>
        <p:xfrm>
          <a:off x="1235075" y="3532187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4857388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=""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Plánovaný a vyčerpaný </a:t>
            </a:r>
            <a:r>
              <a:rPr lang="cs-CZ" altLang="cs-CZ" sz="3600" b="1" dirty="0" smtClean="0">
                <a:solidFill>
                  <a:srgbClr val="98141B"/>
                </a:solidFill>
              </a:rPr>
              <a:t>rozpočet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=""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768475"/>
            <a:ext cx="8194716" cy="4351338"/>
          </a:xfrm>
        </p:spPr>
        <p:txBody>
          <a:bodyPr/>
          <a:lstStyle/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=""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5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1681163"/>
            <a:ext cx="8558983" cy="204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34" y="3724275"/>
            <a:ext cx="91440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773766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=""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Plánovaný a vyčerpaný </a:t>
            </a:r>
            <a:r>
              <a:rPr lang="cs-CZ" altLang="cs-CZ" sz="3600" b="1" dirty="0" smtClean="0">
                <a:solidFill>
                  <a:srgbClr val="98141B"/>
                </a:solidFill>
              </a:rPr>
              <a:t>rozpočet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=""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739900"/>
            <a:ext cx="8194716" cy="4351338"/>
          </a:xfrm>
        </p:spPr>
        <p:txBody>
          <a:bodyPr/>
          <a:lstStyle/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=""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6</a:t>
            </a:r>
            <a:r>
              <a:rPr lang="cs-CZ" dirty="0"/>
              <a:t>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="" xmlns:a16="http://schemas.microsoft.com/office/drawing/2014/main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146749"/>
              </p:ext>
            </p:extLst>
          </p:nvPr>
        </p:nvGraphicFramePr>
        <p:xfrm>
          <a:off x="1235075" y="3532187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" y="2557463"/>
            <a:ext cx="8558983" cy="204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28738"/>
            <a:ext cx="883920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5039699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=""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Plánovaný a vyčerpaný </a:t>
            </a:r>
            <a:r>
              <a:rPr lang="cs-CZ" altLang="cs-CZ" sz="3600" b="1" dirty="0" smtClean="0">
                <a:solidFill>
                  <a:srgbClr val="98141B"/>
                </a:solidFill>
              </a:rPr>
              <a:t>rozpočet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=""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739900"/>
            <a:ext cx="8194716" cy="4351338"/>
          </a:xfrm>
        </p:spPr>
        <p:txBody>
          <a:bodyPr/>
          <a:lstStyle/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=""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7</a:t>
            </a:r>
            <a:r>
              <a:rPr lang="cs-CZ" dirty="0"/>
              <a:t>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="" xmlns:a16="http://schemas.microsoft.com/office/drawing/2014/main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747555"/>
              </p:ext>
            </p:extLst>
          </p:nvPr>
        </p:nvGraphicFramePr>
        <p:xfrm>
          <a:off x="1235075" y="3532187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358900"/>
            <a:ext cx="784860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4555869"/>
      </p:ext>
    </p:extLst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2225119"/>
            <a:ext cx="9144000" cy="1756331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=""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=""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66675" y="6610351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=""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4979988"/>
            <a:ext cx="17343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 smtClean="0"/>
              <a:t>www.vstecb.cz</a:t>
            </a:r>
            <a:endParaRPr lang="cs-CZ" altLang="cs-CZ" dirty="0"/>
          </a:p>
        </p:txBody>
      </p:sp>
      <p:sp>
        <p:nvSpPr>
          <p:cNvPr id="12294" name="Obdélník 6">
            <a:extLst>
              <a:ext uri="{FF2B5EF4-FFF2-40B4-BE49-F238E27FC236}">
                <a16:creationId xmlns="" xmlns:a16="http://schemas.microsoft.com/office/drawing/2014/main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6045" y="3854450"/>
            <a:ext cx="30652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ctr"/>
            <a:r>
              <a:rPr lang="cs-CZ" altLang="cs-CZ" dirty="0" smtClean="0"/>
              <a:t>smetanova@mail.vstecb.cz</a:t>
            </a:r>
            <a:r>
              <a:rPr lang="cs-CZ" altLang="cs-CZ" dirty="0" smtClean="0"/>
              <a:t>,</a:t>
            </a:r>
          </a:p>
          <a:p>
            <a:pPr algn="ctr"/>
            <a:r>
              <a:rPr lang="cs-CZ" altLang="cs-CZ" dirty="0" err="1" smtClean="0"/>
              <a:t>cejka</a:t>
            </a:r>
            <a:r>
              <a:rPr lang="en-US" altLang="cs-CZ" dirty="0" smtClean="0"/>
              <a:t>@</a:t>
            </a:r>
            <a:r>
              <a:rPr lang="en-US" altLang="cs-CZ" dirty="0" err="1" smtClean="0"/>
              <a:t>mail.vstecb</a:t>
            </a:r>
            <a:r>
              <a:rPr lang="en-US" altLang="cs-CZ" dirty="0" smtClean="0"/>
              <a:t>,</a:t>
            </a:r>
            <a:endParaRPr lang="cs-CZ" altLang="cs-CZ" dirty="0" smtClean="0"/>
          </a:p>
          <a:p>
            <a:pPr algn="ctr"/>
            <a:r>
              <a:rPr lang="cs-CZ" altLang="cs-CZ" dirty="0" err="1" smtClean="0"/>
              <a:t>nahlik</a:t>
            </a:r>
            <a:r>
              <a:rPr lang="en-US" altLang="cs-CZ" dirty="0" smtClean="0"/>
              <a:t>@</a:t>
            </a:r>
            <a:r>
              <a:rPr lang="en-US" altLang="cs-CZ" dirty="0" err="1" smtClean="0"/>
              <a:t>vstecb.c</a:t>
            </a:r>
            <a:r>
              <a:rPr lang="cs-CZ" altLang="cs-CZ" dirty="0" smtClean="0"/>
              <a:t>z</a:t>
            </a: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</TotalTime>
  <Words>341</Words>
  <Application>Microsoft Office PowerPoint</Application>
  <PresentationFormat>Předvádění na obrazovce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Vytvoření „Support Centre“ pro předměty garantované KIPV  Číslo projektu: 8210010/2019</vt:lpstr>
      <vt:lpstr>Osnova</vt:lpstr>
      <vt:lpstr>Úvod</vt:lpstr>
      <vt:lpstr>Metody a metodika</vt:lpstr>
      <vt:lpstr>Plánované a dosažené výsledky</vt:lpstr>
      <vt:lpstr>Plánovaný a vyčerpaný rozpočet</vt:lpstr>
      <vt:lpstr>Plánovaný a vyčerpaný rozpočet</vt:lpstr>
      <vt:lpstr>Plánovaný a vyčerpaný rozpočet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Smetanová Dana</cp:lastModifiedBy>
  <cp:revision>88</cp:revision>
  <dcterms:created xsi:type="dcterms:W3CDTF">2015-10-09T09:08:26Z</dcterms:created>
  <dcterms:modified xsi:type="dcterms:W3CDTF">2019-11-20T18:40:03Z</dcterms:modified>
</cp:coreProperties>
</file>