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9"/>
  </p:notesMasterIdLst>
  <p:sldIdLst>
    <p:sldId id="256" r:id="rId2"/>
    <p:sldId id="283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7" autoAdjust="0"/>
    <p:restoredTop sz="94660"/>
  </p:normalViewPr>
  <p:slideViewPr>
    <p:cSldViewPr snapToGrid="0">
      <p:cViewPr>
        <p:scale>
          <a:sx n="100" d="100"/>
          <a:sy n="100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xmlns="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xmlns="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19.11.2019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xmlns="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xmlns="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xmlns="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xmlns="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3990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xmlns="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xmlns="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19. 11. 2019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xmlns="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2162"/>
            <a:ext cx="9144000" cy="22112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/>
              <a:t>Inovace předmětu Dynamika s využitím matematicko-fyzikálních poznatků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/>
              <a:t/>
            </a:r>
            <a:br>
              <a:rPr lang="sk-SK" sz="3600" dirty="0"/>
            </a:br>
            <a:r>
              <a:rPr lang="sk-SK" sz="3600" b="1" dirty="0"/>
              <a:t>Číslo </a:t>
            </a:r>
            <a:r>
              <a:rPr lang="sk-SK" sz="3600" b="1" dirty="0" smtClean="0"/>
              <a:t>projektu: 8210011/2019</a:t>
            </a: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xmlns="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>
                <a:solidFill>
                  <a:schemeClr val="bg1"/>
                </a:solidFill>
                <a:highlight>
                  <a:srgbClr val="000000"/>
                </a:highlight>
              </a:rPr>
              <a:t>Řešitel: Doc. Ing. Petr Hrubý, CSc.</a:t>
            </a:r>
            <a:r>
              <a:rPr lang="cs-CZ" dirty="0"/>
              <a:t>					</a:t>
            </a:r>
            <a:r>
              <a:rPr lang="cs-CZ" dirty="0" smtClean="0"/>
              <a:t>www.vstecb.cz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xmlns="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Osnova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xmlns="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r>
              <a:rPr lang="cs-CZ" altLang="cs-CZ" sz="2400" dirty="0"/>
              <a:t>Úvod</a:t>
            </a:r>
          </a:p>
          <a:p>
            <a:r>
              <a:rPr lang="cs-CZ" altLang="cs-CZ" sz="2400" dirty="0"/>
              <a:t>Metody a metodika</a:t>
            </a:r>
          </a:p>
          <a:p>
            <a:r>
              <a:rPr lang="cs-CZ" altLang="cs-CZ" sz="2400" dirty="0"/>
              <a:t>Plánované a dosažené výsledky</a:t>
            </a:r>
          </a:p>
          <a:p>
            <a:r>
              <a:rPr lang="cs-CZ" altLang="cs-CZ" sz="2400" dirty="0"/>
              <a:t>Plánovaný a vyčerpaný </a:t>
            </a:r>
            <a:r>
              <a:rPr lang="cs-CZ" altLang="cs-CZ" sz="2400" dirty="0" smtClean="0"/>
              <a:t>rozpočet</a:t>
            </a:r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xmlns="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920874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xmlns="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98141B"/>
                </a:solidFill>
              </a:rPr>
              <a:t>Úvod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xmlns="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endParaRPr lang="cs-CZ" altLang="cs-CZ" sz="2400" dirty="0"/>
          </a:p>
          <a:p>
            <a:pPr marL="0" indent="0" algn="just">
              <a:buNone/>
            </a:pPr>
            <a:r>
              <a:rPr lang="cs-CZ" altLang="cs-CZ" sz="2400" dirty="0" smtClean="0"/>
              <a:t>Cílem </a:t>
            </a:r>
            <a:r>
              <a:rPr lang="cs-CZ" altLang="cs-CZ" sz="2400" dirty="0"/>
              <a:t>projektu byla příprava výukových materiálů pro předmět Dynamika, aktualizace odborné literatury, podpora výzkumu řešitele a spoluřešitelů na multidisciplinární bázi.  Vše bylo naplánováno tak, aby na vzniklé výsledky bylo možné navazovat i v budoucnosti po skončení projektu.</a:t>
            </a:r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xmlns="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</a:t>
            </a:r>
            <a:r>
              <a:rPr lang="cs-CZ" dirty="0"/>
              <a:t>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862937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3871868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xmlns="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Metody a </a:t>
            </a:r>
            <a:r>
              <a:rPr lang="cs-CZ" altLang="cs-CZ" sz="3600" b="1" dirty="0" smtClean="0">
                <a:solidFill>
                  <a:srgbClr val="98141B"/>
                </a:solidFill>
              </a:rPr>
              <a:t>metodika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xmlns="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/>
              <a:t>Projekt navazuje na předchozí úspěšně obhájený projekt IGS 1/2018 Inovace předmětů pružnost a pevnost I. a II. za pomocí matematických a počítačových simulací.  Jedná se o dlouhodobý záměr na inovaci strojírenských předmětů, které garantuje doc. Hrubý (doplnění aktuální literatury a učebních textů, podpora publikační činnosti v dané oblasti se zapojením multidisciplinárních poznatků).</a:t>
            </a:r>
          </a:p>
          <a:p>
            <a:pPr marL="0" indent="0" algn="just">
              <a:buNone/>
            </a:pPr>
            <a:r>
              <a:rPr lang="cs-CZ" altLang="cs-CZ" sz="2400" dirty="0"/>
              <a:t>V žádosti byly požadovány prostředky především na nákup odborné literatury (aktualizace literatury v knihovně, část </a:t>
            </a:r>
            <a:r>
              <a:rPr lang="cs-CZ" altLang="cs-CZ" sz="2400" dirty="0" smtClean="0"/>
              <a:t>pro potřebu </a:t>
            </a:r>
            <a:r>
              <a:rPr lang="cs-CZ" altLang="cs-CZ" sz="2400" dirty="0"/>
              <a:t>vyučujících do pracoven) a dalšího materiálu potřebného k výuce. Také byly požadovány prostředky na publikační náklady u odborných článků.</a:t>
            </a:r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xmlns="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</a:t>
            </a:r>
            <a:r>
              <a:rPr lang="cs-CZ" dirty="0"/>
              <a:t>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640065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2291081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xmlns="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Plánované a dosažené výsledky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xmlns="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511300"/>
            <a:ext cx="8194716" cy="4351338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300" dirty="0" smtClean="0"/>
              <a:t>• Publikace </a:t>
            </a:r>
            <a:r>
              <a:rPr lang="cs-CZ" altLang="cs-CZ" sz="2300" dirty="0"/>
              <a:t>přijatá do časopisu Communications </a:t>
            </a:r>
            <a:r>
              <a:rPr lang="cs-CZ" altLang="cs-CZ" sz="2300" dirty="0" err="1"/>
              <a:t>Scientific</a:t>
            </a:r>
            <a:r>
              <a:rPr lang="cs-CZ" altLang="cs-CZ" sz="2300" dirty="0"/>
              <a:t> </a:t>
            </a:r>
            <a:r>
              <a:rPr lang="cs-CZ" altLang="cs-CZ" sz="2300" dirty="0" err="1"/>
              <a:t>Letters</a:t>
            </a:r>
            <a:r>
              <a:rPr lang="cs-CZ" altLang="cs-CZ" sz="2300" dirty="0"/>
              <a:t> </a:t>
            </a:r>
            <a:r>
              <a:rPr lang="cs-CZ" altLang="cs-CZ" sz="2300" dirty="0" err="1"/>
              <a:t>of</a:t>
            </a:r>
            <a:r>
              <a:rPr lang="cs-CZ" altLang="cs-CZ" sz="2300" dirty="0"/>
              <a:t> University Žilina, vyjde v čísle 1/2020 (databáze </a:t>
            </a:r>
            <a:r>
              <a:rPr lang="cs-CZ" altLang="cs-CZ" sz="2300" dirty="0" err="1"/>
              <a:t>Scopus</a:t>
            </a:r>
            <a:r>
              <a:rPr lang="cs-CZ" altLang="cs-CZ" sz="2300" dirty="0"/>
              <a:t>).</a:t>
            </a:r>
          </a:p>
          <a:p>
            <a:pPr marL="0" indent="0">
              <a:buNone/>
            </a:pPr>
            <a:r>
              <a:rPr lang="cs-CZ" altLang="cs-CZ" sz="2300" dirty="0" smtClean="0"/>
              <a:t>• Vytvořená </a:t>
            </a:r>
            <a:r>
              <a:rPr lang="cs-CZ" altLang="cs-CZ" sz="2300" dirty="0"/>
              <a:t>publikace, která bude po přeformátování z Latex do Word zaslána do časopisu </a:t>
            </a:r>
            <a:r>
              <a:rPr lang="cs-CZ" altLang="cs-CZ" sz="2300" dirty="0" err="1"/>
              <a:t>Mechanics</a:t>
            </a:r>
            <a:r>
              <a:rPr lang="cs-CZ" altLang="cs-CZ" sz="2300" dirty="0"/>
              <a:t> (databáze </a:t>
            </a:r>
            <a:r>
              <a:rPr lang="cs-CZ" altLang="cs-CZ" sz="2300" dirty="0" err="1"/>
              <a:t>WoS</a:t>
            </a:r>
            <a:r>
              <a:rPr lang="cs-CZ" altLang="cs-CZ" sz="2300" dirty="0"/>
              <a:t> s IF).</a:t>
            </a:r>
          </a:p>
          <a:p>
            <a:pPr marL="0" indent="0">
              <a:buNone/>
            </a:pPr>
            <a:r>
              <a:rPr lang="cs-CZ" altLang="cs-CZ" sz="2300" dirty="0" smtClean="0"/>
              <a:t>• 2 </a:t>
            </a:r>
            <a:r>
              <a:rPr lang="cs-CZ" altLang="cs-CZ" sz="2300" dirty="0"/>
              <a:t>publikace ve sborníku konference </a:t>
            </a:r>
            <a:r>
              <a:rPr lang="cs-CZ" altLang="cs-CZ" sz="2300" dirty="0" err="1"/>
              <a:t>Aplimat</a:t>
            </a:r>
            <a:r>
              <a:rPr lang="cs-CZ" altLang="cs-CZ" sz="2300" dirty="0"/>
              <a:t> </a:t>
            </a:r>
            <a:r>
              <a:rPr lang="cs-CZ" altLang="cs-CZ" sz="2300" dirty="0" smtClean="0"/>
              <a:t>(1. odeslaná, 2. ve </a:t>
            </a:r>
            <a:r>
              <a:rPr lang="cs-CZ" altLang="cs-CZ" sz="2300" dirty="0"/>
              <a:t>stádiu dokončování, budou odeslány do 30. 11. 2019</a:t>
            </a:r>
            <a:r>
              <a:rPr lang="cs-CZ" altLang="cs-CZ" sz="2300" dirty="0" smtClean="0"/>
              <a:t>, </a:t>
            </a:r>
            <a:r>
              <a:rPr lang="cs-CZ" altLang="cs-CZ" sz="2300" dirty="0" err="1"/>
              <a:t>Scopus</a:t>
            </a:r>
            <a:r>
              <a:rPr lang="cs-CZ" altLang="cs-CZ" sz="2300" dirty="0"/>
              <a:t>).</a:t>
            </a:r>
          </a:p>
          <a:p>
            <a:pPr marL="0" indent="0">
              <a:buNone/>
            </a:pPr>
            <a:r>
              <a:rPr lang="cs-CZ" altLang="cs-CZ" sz="2300" dirty="0" smtClean="0"/>
              <a:t>• Vytvoření </a:t>
            </a:r>
            <a:r>
              <a:rPr lang="cs-CZ" altLang="cs-CZ" sz="2300" dirty="0"/>
              <a:t>učebních textů.</a:t>
            </a:r>
          </a:p>
          <a:p>
            <a:pPr marL="0" indent="0">
              <a:buNone/>
            </a:pPr>
            <a:r>
              <a:rPr lang="cs-CZ" altLang="cs-CZ" sz="2300" dirty="0" smtClean="0"/>
              <a:t>• Rozšíření </a:t>
            </a:r>
            <a:r>
              <a:rPr lang="cs-CZ" altLang="cs-CZ" sz="2300" dirty="0"/>
              <a:t>odborné knihovny, která je k dispozici řešiteli a spoluřešitelům projektu.</a:t>
            </a:r>
          </a:p>
          <a:p>
            <a:pPr marL="0" indent="0">
              <a:buNone/>
            </a:pPr>
            <a:r>
              <a:rPr lang="cs-CZ" altLang="cs-CZ" sz="2300" dirty="0" smtClean="0"/>
              <a:t>• Nákup </a:t>
            </a:r>
            <a:r>
              <a:rPr lang="cs-CZ" altLang="cs-CZ" sz="2300" dirty="0"/>
              <a:t>materiálu pro 3D tisk, který poslouží k vytvoření modelů pro výukové a výzkumné účely.</a:t>
            </a:r>
          </a:p>
          <a:p>
            <a:pPr marL="0" indent="0">
              <a:buNone/>
            </a:pPr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xmlns="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</a:t>
            </a:r>
            <a:r>
              <a:rPr lang="cs-CZ" dirty="0"/>
              <a:t>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554344"/>
              </p:ext>
            </p:extLst>
          </p:nvPr>
        </p:nvGraphicFramePr>
        <p:xfrm>
          <a:off x="1235075" y="3532187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4857388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xmlns="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Plánovaný a vyčerpaný </a:t>
            </a:r>
            <a:r>
              <a:rPr lang="cs-CZ" altLang="cs-CZ" sz="3600" b="1" dirty="0" smtClean="0">
                <a:solidFill>
                  <a:srgbClr val="98141B"/>
                </a:solidFill>
              </a:rPr>
              <a:t>rozpočet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xmlns="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725" y="1739900"/>
            <a:ext cx="8194716" cy="4351338"/>
          </a:xfrm>
        </p:spPr>
        <p:txBody>
          <a:bodyPr/>
          <a:lstStyle/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xmlns="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</a:t>
            </a:r>
            <a:r>
              <a:rPr lang="cs-CZ" dirty="0"/>
              <a:t>								</a:t>
            </a:r>
            <a:r>
              <a:rPr lang="cs-CZ" dirty="0" smtClean="0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619057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1828800"/>
            <a:ext cx="67627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773766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2225119"/>
            <a:ext cx="9144000" cy="175633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xmlns="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60579023-0446-774E-AD99-603CD77DD536}"/>
              </a:ext>
            </a:extLst>
          </p:cNvPr>
          <p:cNvSpPr/>
          <p:nvPr/>
        </p:nvSpPr>
        <p:spPr>
          <a:xfrm>
            <a:off x="66675" y="6610351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xmlns="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979988"/>
            <a:ext cx="17343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 smtClean="0"/>
              <a:t>www.vstecb.cz</a:t>
            </a:r>
            <a:endParaRPr lang="cs-CZ" altLang="cs-CZ" dirty="0"/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xmlns="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94" y="3854450"/>
            <a:ext cx="2904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cs-CZ" altLang="cs-CZ" dirty="0" smtClean="0"/>
              <a:t>dochruby@mail.vstecb.cz,</a:t>
            </a:r>
          </a:p>
          <a:p>
            <a:pPr algn="ctr"/>
            <a:r>
              <a:rPr lang="cs-CZ" altLang="cs-CZ" dirty="0" err="1" smtClean="0"/>
              <a:t>nahlik</a:t>
            </a:r>
            <a:r>
              <a:rPr lang="en-US" altLang="cs-CZ" dirty="0" smtClean="0"/>
              <a:t>@</a:t>
            </a:r>
            <a:r>
              <a:rPr lang="en-US" altLang="cs-CZ" dirty="0" err="1" smtClean="0"/>
              <a:t>mail.vstecb</a:t>
            </a:r>
            <a:r>
              <a:rPr lang="en-US" altLang="cs-CZ" dirty="0" smtClean="0"/>
              <a:t>,</a:t>
            </a:r>
            <a:endParaRPr lang="cs-CZ" altLang="cs-CZ" dirty="0" smtClean="0"/>
          </a:p>
          <a:p>
            <a:pPr algn="ctr"/>
            <a:r>
              <a:rPr lang="en-US" altLang="cs-CZ" dirty="0" err="1" smtClean="0"/>
              <a:t>smetanova@vstecb.c</a:t>
            </a:r>
            <a:r>
              <a:rPr lang="cs-CZ" altLang="cs-CZ" dirty="0" smtClean="0"/>
              <a:t>z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310</Words>
  <Application>Microsoft Office PowerPoint</Application>
  <PresentationFormat>Předvádění na obrazovce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Inovace předmětu Dynamika s využitím matematicko-fyzikálních poznatků  Číslo projektu: 8210011/2019</vt:lpstr>
      <vt:lpstr>Osnova</vt:lpstr>
      <vt:lpstr>Úvod</vt:lpstr>
      <vt:lpstr>Metody a metodika</vt:lpstr>
      <vt:lpstr>Plánované a dosažené výsledky</vt:lpstr>
      <vt:lpstr>Plánovaný a vyčerpaný rozpočet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Smetanová Dana</cp:lastModifiedBy>
  <cp:revision>84</cp:revision>
  <dcterms:created xsi:type="dcterms:W3CDTF">2015-10-09T09:08:26Z</dcterms:created>
  <dcterms:modified xsi:type="dcterms:W3CDTF">2019-11-19T18:42:37Z</dcterms:modified>
</cp:coreProperties>
</file>