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13"/>
  </p:notesMasterIdLst>
  <p:sldIdLst>
    <p:sldId id="256" r:id="rId2"/>
    <p:sldId id="283" r:id="rId3"/>
    <p:sldId id="294" r:id="rId4"/>
    <p:sldId id="298" r:id="rId5"/>
    <p:sldId id="299" r:id="rId6"/>
    <p:sldId id="303" r:id="rId7"/>
    <p:sldId id="305" r:id="rId8"/>
    <p:sldId id="297" r:id="rId9"/>
    <p:sldId id="306" r:id="rId10"/>
    <p:sldId id="296" r:id="rId11"/>
    <p:sldId id="293" r:id="rId1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96" y="-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14.11.2019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14. 11. 2019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8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3675"/>
            <a:ext cx="9144000" cy="30029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dirty="0"/>
              <a:t>Podpora pedagogické práce akademických </a:t>
            </a:r>
            <a:r>
              <a:rPr lang="sk-SK" sz="3600" dirty="0" err="1"/>
              <a:t>pracovníků</a:t>
            </a:r>
            <a:r>
              <a:rPr lang="sk-SK" sz="3600" dirty="0"/>
              <a:t> KST a </a:t>
            </a:r>
            <a:r>
              <a:rPr lang="sk-SK" sz="3600" dirty="0" err="1"/>
              <a:t>mezikatedrální</a:t>
            </a:r>
            <a:r>
              <a:rPr lang="sk-SK" sz="3600" dirty="0"/>
              <a:t> spolupráce, v oblasti </a:t>
            </a:r>
            <a:r>
              <a:rPr lang="sk-SK" sz="3600" dirty="0" err="1"/>
              <a:t>betonů</a:t>
            </a:r>
            <a:r>
              <a:rPr lang="sk-SK" sz="3600" dirty="0"/>
              <a:t>, </a:t>
            </a:r>
            <a:r>
              <a:rPr lang="sk-SK" sz="3600" dirty="0" err="1"/>
              <a:t>maltovin</a:t>
            </a:r>
            <a:r>
              <a:rPr lang="sk-SK" sz="3600" dirty="0"/>
              <a:t>, </a:t>
            </a:r>
            <a:r>
              <a:rPr lang="sk-SK" sz="3600" dirty="0" err="1"/>
              <a:t>cementů</a:t>
            </a:r>
            <a:r>
              <a:rPr lang="sk-SK" sz="3600" dirty="0"/>
              <a:t> a vápna, </a:t>
            </a:r>
            <a:r>
              <a:rPr lang="sk-SK" sz="3600" dirty="0" err="1"/>
              <a:t>inovace</a:t>
            </a:r>
            <a:r>
              <a:rPr lang="sk-SK" sz="3600" dirty="0"/>
              <a:t> </a:t>
            </a:r>
            <a:r>
              <a:rPr lang="sk-SK" sz="3600" dirty="0" err="1"/>
              <a:t>studijních</a:t>
            </a:r>
            <a:r>
              <a:rPr lang="sk-SK" sz="3600" dirty="0"/>
              <a:t> </a:t>
            </a:r>
            <a:r>
              <a:rPr lang="sk-SK" sz="3600" dirty="0" err="1"/>
              <a:t>programů</a:t>
            </a:r>
            <a:r>
              <a:rPr lang="sk-SK" sz="3600" dirty="0"/>
              <a:t> na úrovni </a:t>
            </a:r>
            <a:r>
              <a:rPr lang="sk-SK" sz="3600" dirty="0" err="1"/>
              <a:t>předmětů</a:t>
            </a:r>
            <a:r>
              <a:rPr lang="sk-SK" sz="3600" dirty="0"/>
              <a:t> (</a:t>
            </a:r>
            <a:r>
              <a:rPr lang="sk-SK" sz="3600" dirty="0" err="1"/>
              <a:t>zejména</a:t>
            </a:r>
            <a:r>
              <a:rPr lang="sk-SK" sz="3600" dirty="0"/>
              <a:t> SHM, MIN, apod.)</a:t>
            </a: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589112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Ing. Jiří Šál</a:t>
            </a:r>
            <a:r>
              <a:rPr lang="cs-CZ" dirty="0">
                <a:solidFill>
                  <a:srgbClr val="C00000"/>
                </a:solidFill>
              </a:rPr>
              <a:t>	</a:t>
            </a:r>
            <a:r>
              <a:rPr lang="cs-CZ" dirty="0"/>
              <a:t>						www.VSTECB.cz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D</a:t>
            </a:r>
            <a:r>
              <a:rPr lang="cs-CZ" altLang="cs-CZ" sz="3600" b="1" dirty="0" smtClean="0">
                <a:solidFill>
                  <a:srgbClr val="98141B"/>
                </a:solidFill>
              </a:rPr>
              <a:t>osažené </a:t>
            </a:r>
            <a:r>
              <a:rPr lang="cs-CZ" altLang="cs-CZ" sz="3600" b="1" dirty="0">
                <a:solidFill>
                  <a:srgbClr val="98141B"/>
                </a:solidFill>
              </a:rPr>
              <a:t>výsledky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10</a:t>
            </a:r>
            <a:r>
              <a:rPr lang="cs-CZ" dirty="0"/>
              <a:t>								www.VSTECB.cz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06375" y="1485900"/>
            <a:ext cx="86502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Šál</a:t>
            </a:r>
            <a:r>
              <a:rPr lang="cs-CZ" dirty="0"/>
              <a:t>, Nováková - APPLICATION OF PET BOTTLES FOR CONCRETE MASONRY BLOCKS</a:t>
            </a:r>
          </a:p>
          <a:p>
            <a:r>
              <a:rPr lang="cs-CZ" dirty="0"/>
              <a:t> </a:t>
            </a:r>
            <a:endParaRPr lang="cs-CZ" dirty="0" smtClean="0"/>
          </a:p>
          <a:p>
            <a:endParaRPr lang="cs-CZ" dirty="0"/>
          </a:p>
          <a:p>
            <a:pPr lvl="0"/>
            <a:r>
              <a:rPr lang="cs-CZ" dirty="0" smtClean="0"/>
              <a:t>Jan </a:t>
            </a:r>
            <a:r>
              <a:rPr lang="cs-CZ" dirty="0"/>
              <a:t>Bednář - Využití uhelných směsí a jejich vliv na vlastnosti cementových past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Zdeněk </a:t>
            </a:r>
            <a:r>
              <a:rPr lang="cs-CZ" dirty="0"/>
              <a:t>Janovský - Vlastnosti cementových past s využitím stavebního odpadu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Vojtěch </a:t>
            </a:r>
            <a:r>
              <a:rPr lang="cs-CZ" dirty="0"/>
              <a:t>Zmek - Vliv nahrazení kameniva asfaltovým recyklátem na mechanické a chemicko-fyzikální vlastnosti betonu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Lucie </a:t>
            </a:r>
            <a:r>
              <a:rPr lang="cs-CZ" dirty="0"/>
              <a:t>Crháková – Nábytek z </a:t>
            </a:r>
            <a:r>
              <a:rPr lang="cs-CZ" dirty="0" smtClean="0"/>
              <a:t>betonu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Výuka předmětů MIN a </a:t>
            </a:r>
            <a:r>
              <a:rPr lang="cs-CZ" dirty="0" smtClean="0"/>
              <a:t>SHM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658345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224" y="4398447"/>
            <a:ext cx="2151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sal@</a:t>
            </a:r>
            <a:r>
              <a:rPr lang="cs-CZ" altLang="cs-CZ" dirty="0" smtClean="0"/>
              <a:t>mail.vstecb.cz</a:t>
            </a: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Osnova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r>
              <a:rPr lang="cs-CZ" altLang="cs-CZ" sz="2400" dirty="0"/>
              <a:t>Úvod</a:t>
            </a:r>
          </a:p>
          <a:p>
            <a:r>
              <a:rPr lang="cs-CZ" altLang="cs-CZ" sz="2400" dirty="0"/>
              <a:t>Metody a metodika</a:t>
            </a:r>
          </a:p>
          <a:p>
            <a:r>
              <a:rPr lang="cs-CZ" altLang="cs-CZ" sz="2400" dirty="0"/>
              <a:t>Plánované a dosažené výsledky</a:t>
            </a:r>
          </a:p>
          <a:p>
            <a:r>
              <a:rPr lang="cs-CZ" altLang="cs-CZ" sz="2400" dirty="0"/>
              <a:t>Plánovaný a vyčerpaný rozpočet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						</a:t>
            </a:r>
            <a:r>
              <a:rPr lang="cs-CZ" dirty="0" err="1"/>
              <a:t>www.VSTECB.cz</a:t>
            </a: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FEE2A19-85CC-1E47-9A7E-8FFF112AF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920874"/>
              </p:ext>
            </p:extLst>
          </p:nvPr>
        </p:nvGraphicFramePr>
        <p:xfrm>
          <a:off x="1222375" y="3479800"/>
          <a:ext cx="6699250" cy="332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Úvod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 smtClean="0"/>
              <a:t>Název </a:t>
            </a:r>
            <a:r>
              <a:rPr lang="cs-CZ" altLang="cs-CZ" sz="2400" b="1" dirty="0"/>
              <a:t>interního </a:t>
            </a:r>
            <a:r>
              <a:rPr lang="cs-CZ" altLang="cs-CZ" sz="2400" b="1" dirty="0" smtClean="0"/>
              <a:t>grantu:</a:t>
            </a:r>
          </a:p>
          <a:p>
            <a:pPr marL="0" indent="0">
              <a:buNone/>
            </a:pPr>
            <a:r>
              <a:rPr lang="cs-CZ" altLang="cs-CZ" sz="2400" dirty="0" smtClean="0"/>
              <a:t>Podpora </a:t>
            </a:r>
            <a:r>
              <a:rPr lang="cs-CZ" altLang="cs-CZ" sz="2400" dirty="0"/>
              <a:t>pedagogické práce akademických pracovníků KST a </a:t>
            </a:r>
            <a:r>
              <a:rPr lang="cs-CZ" altLang="cs-CZ" sz="2400" dirty="0" err="1"/>
              <a:t>mezikatedrální</a:t>
            </a:r>
            <a:r>
              <a:rPr lang="cs-CZ" altLang="cs-CZ" sz="2400" dirty="0"/>
              <a:t> spolupráce, v oblasti </a:t>
            </a:r>
            <a:r>
              <a:rPr lang="cs-CZ" altLang="cs-CZ" sz="2400" dirty="0" smtClean="0"/>
              <a:t>betonů, </a:t>
            </a:r>
            <a:r>
              <a:rPr lang="cs-CZ" altLang="cs-CZ" sz="2400" dirty="0" smtClean="0"/>
              <a:t>maltovin</a:t>
            </a:r>
            <a:r>
              <a:rPr lang="cs-CZ" altLang="cs-CZ" sz="2400" dirty="0"/>
              <a:t>, cementů a </a:t>
            </a:r>
            <a:r>
              <a:rPr lang="cs-CZ" altLang="cs-CZ" sz="2400" dirty="0"/>
              <a:t>vápna, inovace studijních programů na </a:t>
            </a:r>
            <a:r>
              <a:rPr lang="cs-CZ" altLang="cs-CZ" sz="2400" dirty="0" smtClean="0"/>
              <a:t>úrovni předmětů </a:t>
            </a:r>
            <a:r>
              <a:rPr lang="cs-CZ" altLang="cs-CZ" sz="2400" dirty="0"/>
              <a:t>(zejména SHM, MIN, apod.)</a:t>
            </a:r>
          </a:p>
          <a:p>
            <a:pPr marL="0" indent="0">
              <a:buNone/>
            </a:pPr>
            <a:endParaRPr lang="cs-CZ" altLang="cs-CZ" sz="2400" dirty="0"/>
          </a:p>
          <a:p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 smtClean="0"/>
              <a:t>Katedra</a:t>
            </a:r>
            <a:r>
              <a:rPr lang="cs-CZ" altLang="cs-CZ" sz="2400" b="1" dirty="0"/>
              <a:t>: </a:t>
            </a:r>
            <a:r>
              <a:rPr lang="cs-CZ" altLang="cs-CZ" sz="2400" dirty="0" smtClean="0"/>
              <a:t>			Katedra stavebnictví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 smtClean="0"/>
              <a:t>Řešitel</a:t>
            </a:r>
            <a:r>
              <a:rPr lang="cs-CZ" altLang="cs-CZ" sz="2400" b="1" dirty="0"/>
              <a:t>: </a:t>
            </a:r>
            <a:r>
              <a:rPr lang="cs-CZ" altLang="cs-CZ" sz="2400" dirty="0"/>
              <a:t>	</a:t>
            </a:r>
            <a:r>
              <a:rPr lang="cs-CZ" altLang="cs-CZ" sz="2400" dirty="0" smtClean="0"/>
              <a:t>		Ing. Jiří Šál</a:t>
            </a:r>
          </a:p>
          <a:p>
            <a:pPr marL="0" indent="0">
              <a:buNone/>
            </a:pPr>
            <a:r>
              <a:rPr lang="cs-CZ" altLang="cs-CZ" sz="2400" b="1" dirty="0" smtClean="0"/>
              <a:t>Pracovní </a:t>
            </a:r>
            <a:r>
              <a:rPr lang="cs-CZ" altLang="cs-CZ" sz="2400" b="1" dirty="0"/>
              <a:t>zařazení: </a:t>
            </a:r>
            <a:r>
              <a:rPr lang="cs-CZ" altLang="cs-CZ" sz="2400" dirty="0"/>
              <a:t>		asistent</a:t>
            </a:r>
          </a:p>
          <a:p>
            <a:pPr marL="0" indent="0">
              <a:buNone/>
            </a:pP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						</a:t>
            </a:r>
            <a:r>
              <a:rPr lang="cs-CZ" dirty="0" err="1"/>
              <a:t>www.VSTECB.cz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126360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Úvod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 smtClean="0"/>
              <a:t>Anotace:</a:t>
            </a:r>
          </a:p>
          <a:p>
            <a:pPr marL="0" indent="0">
              <a:buNone/>
            </a:pPr>
            <a:r>
              <a:rPr lang="cs-CZ" sz="2400" dirty="0"/>
              <a:t>Cílem projektu je zajistit:</a:t>
            </a:r>
            <a:endParaRPr lang="en-US" sz="2400" dirty="0"/>
          </a:p>
          <a:p>
            <a:pPr lvl="0"/>
            <a:r>
              <a:rPr lang="cs-CZ" sz="2400" dirty="0"/>
              <a:t>vyšší kvalitu publikační činnosti akademických pracovníků v oblasti pojiv a maltových směsí </a:t>
            </a:r>
            <a:r>
              <a:rPr lang="cs-CZ" sz="2400" dirty="0" smtClean="0"/>
              <a:t>a betonů</a:t>
            </a:r>
            <a:endParaRPr lang="en-US" sz="2400" dirty="0"/>
          </a:p>
          <a:p>
            <a:pPr lvl="0"/>
            <a:r>
              <a:rPr lang="cs-CZ" sz="2400" dirty="0"/>
              <a:t>snadnější zapojení studentů do výzkumné práce a následné využití výsledků akademiky v oblasti </a:t>
            </a:r>
            <a:r>
              <a:rPr lang="cs-CZ" sz="2400" dirty="0" smtClean="0"/>
              <a:t>publikací</a:t>
            </a:r>
            <a:endParaRPr lang="en-US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</a:t>
            </a:r>
            <a:r>
              <a:rPr lang="cs-CZ" dirty="0" err="1"/>
              <a:t>www.VSTECB.cz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396468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metodika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300" b="1" dirty="0" smtClean="0"/>
              <a:t>Pořizované vybavení: </a:t>
            </a:r>
            <a:r>
              <a:rPr lang="cs-CZ" sz="2300" dirty="0" smtClean="0"/>
              <a:t>Vibrační stolek dle EN 12390 s příslušenstvím</a:t>
            </a:r>
            <a:endParaRPr lang="cs-CZ" sz="2300" dirty="0" smtClean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								</a:t>
            </a:r>
            <a:r>
              <a:rPr lang="cs-CZ" dirty="0" err="1"/>
              <a:t>www.VSTECB.cz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2" y="2147888"/>
            <a:ext cx="7587796" cy="42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8533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metodika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8								</a:t>
            </a:r>
            <a:r>
              <a:rPr lang="cs-CZ" dirty="0" err="1"/>
              <a:t>www.VSTECB.cz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410790"/>
            <a:ext cx="8772434" cy="4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93937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Metody a metodika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9								</a:t>
            </a:r>
            <a:r>
              <a:rPr lang="cs-CZ" dirty="0" err="1"/>
              <a:t>www.VSTECB.cz</a:t>
            </a:r>
            <a:endParaRPr lang="cs-CZ" dirty="0"/>
          </a:p>
        </p:txBody>
      </p:sp>
      <p:pic>
        <p:nvPicPr>
          <p:cNvPr id="2" name="20191008_0909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75" y="1497013"/>
            <a:ext cx="7739063" cy="4352925"/>
          </a:xfrm>
        </p:spPr>
      </p:pic>
    </p:spTree>
    <p:extLst>
      <p:ext uri="{BB962C8B-B14F-4D97-AF65-F5344CB8AC3E}">
        <p14:creationId xmlns:p14="http://schemas.microsoft.com/office/powerpoint/2010/main" val="260586774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Plánovaný a vyčerpaný rozpočet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11</a:t>
            </a:r>
            <a:r>
              <a:rPr lang="cs-CZ" dirty="0"/>
              <a:t>								www.VSTECB.cz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8650" y="6111875"/>
            <a:ext cx="819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Žádost </a:t>
            </a:r>
            <a:r>
              <a:rPr lang="cs-CZ" dirty="0" smtClean="0"/>
              <a:t>byla sestavena dle cenové nabídky konkrétního dodavatele</a:t>
            </a:r>
            <a:r>
              <a:rPr lang="cs-CZ" dirty="0" smtClean="0"/>
              <a:t>.</a:t>
            </a:r>
            <a:endParaRPr lang="cs-CZ" dirty="0" smtClean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788369"/>
              </p:ext>
            </p:extLst>
          </p:nvPr>
        </p:nvGraphicFramePr>
        <p:xfrm>
          <a:off x="206375" y="1485900"/>
          <a:ext cx="8616951" cy="2789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9137">
                  <a:extLst>
                    <a:ext uri="{9D8B030D-6E8A-4147-A177-3AD203B41FA5}">
                      <a16:colId xmlns:a16="http://schemas.microsoft.com/office/drawing/2014/main" val="2101734689"/>
                    </a:ext>
                  </a:extLst>
                </a:gridCol>
                <a:gridCol w="1750571">
                  <a:extLst>
                    <a:ext uri="{9D8B030D-6E8A-4147-A177-3AD203B41FA5}">
                      <a16:colId xmlns:a16="http://schemas.microsoft.com/office/drawing/2014/main" val="6962352"/>
                    </a:ext>
                  </a:extLst>
                </a:gridCol>
                <a:gridCol w="1886473">
                  <a:extLst>
                    <a:ext uri="{9D8B030D-6E8A-4147-A177-3AD203B41FA5}">
                      <a16:colId xmlns:a16="http://schemas.microsoft.com/office/drawing/2014/main" val="1191722027"/>
                    </a:ext>
                  </a:extLst>
                </a:gridCol>
                <a:gridCol w="1880770">
                  <a:extLst>
                    <a:ext uri="{9D8B030D-6E8A-4147-A177-3AD203B41FA5}">
                      <a16:colId xmlns:a16="http://schemas.microsoft.com/office/drawing/2014/main" val="2953653614"/>
                    </a:ext>
                  </a:extLst>
                </a:gridCol>
              </a:tblGrid>
              <a:tr h="382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Žádost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Schváleno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Skutečnost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5293251"/>
                  </a:ext>
                </a:extLst>
              </a:tr>
              <a:tr h="308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Kategorie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Částka [Kč]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Částka [Kč]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Částka [Kč]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43747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Dlouhodobý nehmotný majetek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910455"/>
                  </a:ext>
                </a:extLst>
              </a:tr>
              <a:tr h="572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Materiální náklady, včetně drobného majetku	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139.634,-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28.634,-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28.634,-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990,-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5386349"/>
                  </a:ext>
                </a:extLst>
              </a:tr>
              <a:tr h="559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Služby a náklady nevýrobní	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(vložné na konference)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12.000,-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7.000,-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6.483,-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849473"/>
                  </a:ext>
                </a:extLst>
              </a:tr>
              <a:tr h="278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Osobní náklady	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10813"/>
                  </a:ext>
                </a:extLst>
              </a:tr>
              <a:tr h="374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Celkem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151.634,-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35.634,-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35.666,-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6631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722940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Plánovaný a vyčerpaný rozpočet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11</a:t>
            </a:r>
            <a:r>
              <a:rPr lang="cs-CZ" dirty="0"/>
              <a:t>							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6375" y="1485900"/>
            <a:ext cx="8798288" cy="3387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Nákup dle žádosti: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Míchačka cementů a malt (automatická dle ČSN 196) s 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příslušenstvím      	111.441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Vibrační stolek pro betony (dle EN 12390) s příslušenstvím		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	28.193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Zápisné na konferenci					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	12.000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cs-CZ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Skutečný nákup: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Vibrační stolek (dle EN 12390) s příslušenstvím (JIP-TECH)		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28.193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Zápisné na konferenci (SGEM)					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6.483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Horkovzdušná pistole (UNI – Hobby)					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990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,- 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Kč</a:t>
            </a:r>
            <a:endParaRPr lang="cs-CZ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05714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242</Words>
  <Application>Microsoft Office PowerPoint</Application>
  <PresentationFormat>Předvádění na obrazovce (4:3)</PresentationFormat>
  <Paragraphs>93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Trebuchet MS</vt:lpstr>
      <vt:lpstr>Motiv Office</vt:lpstr>
      <vt:lpstr>Podpora pedagogické práce akademických pracovníků KST a mezikatedrální spolupráce, v oblasti betonů, maltovin, cementů a vápna, inovace studijních programů na úrovni předmětů (zejména SHM, MIN, apod.)</vt:lpstr>
      <vt:lpstr>Osnova</vt:lpstr>
      <vt:lpstr>Úvod</vt:lpstr>
      <vt:lpstr>Úvod</vt:lpstr>
      <vt:lpstr>Metody a metodika</vt:lpstr>
      <vt:lpstr>Metody a metodika</vt:lpstr>
      <vt:lpstr>Metody a metodika</vt:lpstr>
      <vt:lpstr>Plánovaný a vyčerpaný rozpočet</vt:lpstr>
      <vt:lpstr>Plánovaný a vyčerpaný rozpočet</vt:lpstr>
      <vt:lpstr>Dosažené výsledky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Jiří Šál</cp:lastModifiedBy>
  <cp:revision>98</cp:revision>
  <dcterms:created xsi:type="dcterms:W3CDTF">2015-10-09T09:08:26Z</dcterms:created>
  <dcterms:modified xsi:type="dcterms:W3CDTF">2019-11-14T12:50:03Z</dcterms:modified>
</cp:coreProperties>
</file>