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1" r:id="rId2"/>
    <p:sldId id="288" r:id="rId3"/>
    <p:sldId id="296" r:id="rId4"/>
    <p:sldId id="314" r:id="rId5"/>
    <p:sldId id="295" r:id="rId6"/>
    <p:sldId id="315" r:id="rId7"/>
    <p:sldId id="316" r:id="rId8"/>
    <p:sldId id="313" r:id="rId9"/>
    <p:sldId id="289" r:id="rId10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CC0000"/>
    <a:srgbClr val="EA5F00"/>
    <a:srgbClr val="F66400"/>
    <a:srgbClr val="FF6600"/>
    <a:srgbClr val="336699"/>
    <a:srgbClr val="008000"/>
    <a:srgbClr val="99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441" autoAdjust="0"/>
  </p:normalViewPr>
  <p:slideViewPr>
    <p:cSldViewPr showGuides="1">
      <p:cViewPr varScale="1">
        <p:scale>
          <a:sx n="110" d="100"/>
          <a:sy n="110" d="100"/>
        </p:scale>
        <p:origin x="16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3240" y="4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91877B4-8C54-4C9B-B9A0-7D82BDAA23E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2584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C5D8677-93CF-4D78-BD3E-FB6CD291252C}" type="datetimeFigureOut">
              <a:rPr lang="en-US"/>
              <a:pPr>
                <a:defRPr/>
              </a:pPr>
              <a:t>11/20/2019</a:t>
            </a:fld>
            <a:endParaRPr lang="en-US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 smtClean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9B15E77-7FAD-436C-AD1E-CEA724C54E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53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9605F6-20DC-48E4-A2EF-F2DA0057A54B}" type="slidenum">
              <a:rPr lang="en-US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B15E77-7FAD-436C-AD1E-CEA724C54E1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457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B15E77-7FAD-436C-AD1E-CEA724C54E1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53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B15E77-7FAD-436C-AD1E-CEA724C54E1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16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B15E77-7FAD-436C-AD1E-CEA724C54E1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59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B15E77-7FAD-436C-AD1E-CEA724C54E1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92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B15E77-7FAD-436C-AD1E-CEA724C54E1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39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B15E77-7FAD-436C-AD1E-CEA724C54E1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769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238125" y="6524625"/>
            <a:ext cx="8677275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Konference „TEORIE A PRAXE VÝROBY A ZPRACOVÁNÍ OCELI“, 14. až 15.dubna </a:t>
            </a:r>
            <a:r>
              <a:rPr lang="de-DE" dirty="0">
                <a:cs typeface="Times New Roman" pitchFamily="18" charset="0"/>
              </a:rPr>
              <a:t>20</a:t>
            </a:r>
            <a:r>
              <a:rPr lang="cs-CZ" dirty="0"/>
              <a:t>10</a:t>
            </a:r>
            <a:r>
              <a:rPr lang="de-DE" dirty="0">
                <a:cs typeface="Times New Roman" pitchFamily="18" charset="0"/>
              </a:rPr>
              <a:t>,</a:t>
            </a:r>
            <a:r>
              <a:rPr lang="cs-CZ" dirty="0"/>
              <a:t> Rožnov pod Radhoštěm, ČR</a:t>
            </a:r>
          </a:p>
        </p:txBody>
      </p:sp>
    </p:spTree>
    <p:extLst>
      <p:ext uri="{BB962C8B-B14F-4D97-AF65-F5344CB8AC3E}">
        <p14:creationId xmlns:p14="http://schemas.microsoft.com/office/powerpoint/2010/main" val="2794888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238125" y="6524625"/>
            <a:ext cx="8677275" cy="333375"/>
          </a:xfrm>
          <a:prstGeom prst="rect">
            <a:avLst/>
          </a:prstGeom>
        </p:spPr>
        <p:txBody>
          <a:bodyPr/>
          <a:lstStyle>
            <a:lvl1pPr algn="ctr">
              <a:defRPr sz="1100" i="1"/>
            </a:lvl1pPr>
          </a:lstStyle>
          <a:p>
            <a:pPr>
              <a:defRPr/>
            </a:pPr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International Conference on Metallurgy and Materials METAL 2012</a:t>
            </a:r>
            <a:r>
              <a:rPr lang="cs-CZ" dirty="0"/>
              <a:t>, </a:t>
            </a:r>
            <a:r>
              <a:rPr lang="en-US" dirty="0"/>
              <a:t>May 23</a:t>
            </a:r>
            <a:r>
              <a:rPr lang="en-US" baseline="30000" dirty="0"/>
              <a:t>rd</a:t>
            </a:r>
            <a:r>
              <a:rPr lang="en-US" dirty="0"/>
              <a:t> – 25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de-DE" dirty="0">
                <a:cs typeface="Times New Roman" pitchFamily="18" charset="0"/>
              </a:rPr>
              <a:t>20</a:t>
            </a:r>
            <a:r>
              <a:rPr lang="cs-CZ" dirty="0"/>
              <a:t>1</a:t>
            </a:r>
            <a:r>
              <a:rPr lang="en-US" dirty="0"/>
              <a:t>2</a:t>
            </a:r>
            <a:r>
              <a:rPr lang="de-DE" dirty="0">
                <a:cs typeface="Times New Roman" pitchFamily="18" charset="0"/>
              </a:rPr>
              <a:t>,</a:t>
            </a:r>
            <a:r>
              <a:rPr lang="cs-CZ" dirty="0"/>
              <a:t> </a:t>
            </a:r>
            <a:r>
              <a:rPr lang="en-US" dirty="0"/>
              <a:t>Brno, Czech Republic, EU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823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981075"/>
            <a:ext cx="86423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endParaRPr lang="cs-CZ" altLang="cs-CZ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46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  <a:p>
            <a:pPr lvl="2"/>
            <a:r>
              <a:rPr lang="cs-CZ" altLang="cs-CZ" dirty="0" smtClean="0"/>
              <a:t>Třetí úroveň</a:t>
            </a:r>
          </a:p>
          <a:p>
            <a:pPr lvl="3"/>
            <a:r>
              <a:rPr lang="cs-CZ" altLang="cs-CZ" dirty="0" smtClean="0"/>
              <a:t>Čtvrtá úroveň</a:t>
            </a:r>
          </a:p>
          <a:p>
            <a:pPr lvl="4"/>
            <a:r>
              <a:rPr lang="cs-CZ" altLang="cs-CZ" dirty="0" smtClean="0"/>
              <a:t>Pátá úroveň</a:t>
            </a:r>
          </a:p>
        </p:txBody>
      </p:sp>
      <p:sp>
        <p:nvSpPr>
          <p:cNvPr id="1028" name="Rectangle 16"/>
          <p:cNvSpPr>
            <a:spLocks noChangeArrowheads="1"/>
          </p:cNvSpPr>
          <p:nvPr userDrawn="1"/>
        </p:nvSpPr>
        <p:spPr bwMode="auto">
          <a:xfrm>
            <a:off x="1043606" y="116632"/>
            <a:ext cx="7849568" cy="78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cs-CZ" altLang="cs-CZ" sz="1400" b="1" baseline="0" noProof="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Vysoká škola technická a ekonomická v Českých Budějovicích</a:t>
            </a:r>
            <a:endParaRPr lang="en-US" altLang="cs-CZ" sz="1400" b="1" noProof="0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l" eaLnBrk="1" hangingPunct="1"/>
            <a:r>
              <a:rPr lang="cs-CZ" altLang="cs-CZ" sz="1400" noProof="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Ústav technicko-technologický</a:t>
            </a:r>
          </a:p>
          <a:p>
            <a:pPr algn="l" eaLnBrk="1" hangingPunct="1"/>
            <a:r>
              <a:rPr lang="cs-CZ" altLang="cs-CZ" sz="1400" noProof="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Environmentální výzkumné pracoviště</a:t>
            </a:r>
            <a:r>
              <a:rPr lang="en-US" altLang="cs-CZ" sz="1400" noProof="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n-US" altLang="cs-CZ" sz="1400" noProof="0" dirty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32" name="Rectangle 13"/>
          <p:cNvSpPr>
            <a:spLocks noChangeArrowheads="1"/>
          </p:cNvSpPr>
          <p:nvPr userDrawn="1"/>
        </p:nvSpPr>
        <p:spPr bwMode="auto">
          <a:xfrm>
            <a:off x="1115615" y="900747"/>
            <a:ext cx="7774791" cy="50646"/>
          </a:xfrm>
          <a:prstGeom prst="rect">
            <a:avLst/>
          </a:prstGeom>
          <a:solidFill>
            <a:srgbClr val="990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dirty="0" smtClean="0"/>
          </a:p>
        </p:txBody>
      </p:sp>
      <p:pic>
        <p:nvPicPr>
          <p:cNvPr id="11" name="Picture 3" descr="E:\Záloha\Marketing\VŠTE\Corporate Identity\Logo\logosmall_vste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02" y="202483"/>
            <a:ext cx="737000" cy="76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3"/>
          <p:cNvSpPr>
            <a:spLocks noChangeArrowheads="1"/>
          </p:cNvSpPr>
          <p:nvPr userDrawn="1"/>
        </p:nvSpPr>
        <p:spPr bwMode="auto">
          <a:xfrm flipV="1">
            <a:off x="250825" y="6434618"/>
            <a:ext cx="8642349" cy="45719"/>
          </a:xfrm>
          <a:prstGeom prst="rect">
            <a:avLst/>
          </a:prstGeom>
          <a:solidFill>
            <a:srgbClr val="990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08" r:id="rId1"/>
    <p:sldLayoutId id="2147487409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80728"/>
            <a:ext cx="9144000" cy="3024336"/>
          </a:xfrm>
        </p:spPr>
        <p:txBody>
          <a:bodyPr/>
          <a:lstStyle/>
          <a:p>
            <a:pPr eaLnBrk="1" hangingPunct="1"/>
            <a:r>
              <a:rPr lang="cs-CZ" sz="3200" dirty="0" smtClean="0">
                <a:latin typeface="Calibri" panose="020F0502020204030204" pitchFamily="34" charset="0"/>
              </a:rPr>
              <a:t>Obhajoba projektu:</a:t>
            </a:r>
            <a:r>
              <a:rPr lang="cs-CZ" sz="2500" i="1" dirty="0" smtClean="0">
                <a:latin typeface="Calibri" panose="020F0502020204030204" pitchFamily="34" charset="0"/>
              </a:rPr>
              <a:t/>
            </a:r>
            <a:br>
              <a:rPr lang="cs-CZ" sz="2500" i="1" dirty="0" smtClean="0">
                <a:latin typeface="Calibri" panose="020F0502020204030204" pitchFamily="34" charset="0"/>
              </a:rPr>
            </a:br>
            <a:r>
              <a:rPr lang="cs-CZ" sz="3200" b="0" i="1" dirty="0" smtClean="0">
                <a:latin typeface="Calibri" panose="020F0502020204030204" pitchFamily="34" charset="0"/>
              </a:rPr>
              <a:t>Inovace výuky o laboratorní praktika/kurzy se zaměřením na krystalizaci, tuhnutí a analýzu</a:t>
            </a:r>
            <a:br>
              <a:rPr lang="cs-CZ" sz="3200" b="0" i="1" dirty="0" smtClean="0">
                <a:latin typeface="Calibri" panose="020F0502020204030204" pitchFamily="34" charset="0"/>
              </a:rPr>
            </a:br>
            <a:r>
              <a:rPr lang="cs-CZ" sz="3200" b="0" i="1" dirty="0" smtClean="0">
                <a:latin typeface="Calibri" panose="020F0502020204030204" pitchFamily="34" charset="0"/>
              </a:rPr>
              <a:t>struktury oceli pro studijní programy VŠTE</a:t>
            </a:r>
            <a:endParaRPr lang="cs-CZ" altLang="cs-CZ" sz="2400" b="0" i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3861048"/>
            <a:ext cx="864096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cs-CZ" sz="2400" kern="0" dirty="0" smtClean="0">
                <a:latin typeface="Calibri" panose="020F0502020204030204" pitchFamily="34" charset="0"/>
              </a:rPr>
              <a:t>Číslo projektu:</a:t>
            </a:r>
            <a:r>
              <a:rPr lang="cs-CZ" sz="2400" b="0" i="1" kern="0" dirty="0" smtClean="0">
                <a:latin typeface="Calibri" panose="020F0502020204030204" pitchFamily="34" charset="0"/>
              </a:rPr>
              <a:t/>
            </a:r>
            <a:br>
              <a:rPr lang="cs-CZ" sz="2400" b="0" i="1" kern="0" dirty="0" smtClean="0">
                <a:latin typeface="Calibri" panose="020F0502020204030204" pitchFamily="34" charset="0"/>
              </a:rPr>
            </a:br>
            <a:r>
              <a:rPr lang="cs-CZ" sz="2400" b="0" i="1" kern="0" dirty="0" smtClean="0">
                <a:latin typeface="Calibri" panose="020F0502020204030204" pitchFamily="34" charset="0"/>
              </a:rPr>
              <a:t>8210-013/2019</a:t>
            </a:r>
            <a:br>
              <a:rPr lang="cs-CZ" sz="2400" b="0" i="1" kern="0" dirty="0" smtClean="0">
                <a:latin typeface="Calibri" panose="020F0502020204030204" pitchFamily="34" charset="0"/>
              </a:rPr>
            </a:br>
            <a:r>
              <a:rPr lang="cs-CZ" sz="1400" b="0" i="1" kern="0" dirty="0" smtClean="0">
                <a:latin typeface="Calibri" panose="020F0502020204030204" pitchFamily="34" charset="0"/>
              </a:rPr>
              <a:t/>
            </a:r>
            <a:br>
              <a:rPr lang="cs-CZ" sz="1400" b="0" i="1" kern="0" dirty="0" smtClean="0">
                <a:latin typeface="Calibri" panose="020F0502020204030204" pitchFamily="34" charset="0"/>
              </a:rPr>
            </a:br>
            <a:r>
              <a:rPr lang="cs-CZ" sz="2400" kern="0" dirty="0" smtClean="0">
                <a:latin typeface="Calibri" panose="020F0502020204030204" pitchFamily="34" charset="0"/>
              </a:rPr>
              <a:t>Řešitelé:</a:t>
            </a:r>
            <a:r>
              <a:rPr lang="cs-CZ" sz="2400" b="0" i="1" kern="0" dirty="0" smtClean="0">
                <a:latin typeface="Calibri" panose="020F0502020204030204" pitchFamily="34" charset="0"/>
              </a:rPr>
              <a:t/>
            </a:r>
            <a:br>
              <a:rPr lang="cs-CZ" sz="2400" b="0" i="1" kern="0" dirty="0" smtClean="0">
                <a:latin typeface="Calibri" panose="020F0502020204030204" pitchFamily="34" charset="0"/>
              </a:rPr>
            </a:br>
            <a:r>
              <a:rPr lang="cs-CZ" sz="2400" b="0" i="1" kern="0" dirty="0" smtClean="0">
                <a:latin typeface="Calibri" panose="020F0502020204030204" pitchFamily="34" charset="0"/>
              </a:rPr>
              <a:t>doc. Ing. Ladislav SOCHA, Ph.D.</a:t>
            </a:r>
            <a:br>
              <a:rPr lang="cs-CZ" sz="2400" b="0" i="1" kern="0" dirty="0" smtClean="0">
                <a:latin typeface="Calibri" panose="020F0502020204030204" pitchFamily="34" charset="0"/>
              </a:rPr>
            </a:br>
            <a:r>
              <a:rPr lang="cs-CZ" sz="2400" b="0" i="1" kern="0" dirty="0" smtClean="0">
                <a:latin typeface="Calibri" panose="020F0502020204030204" pitchFamily="34" charset="0"/>
              </a:rPr>
              <a:t>doc. Ing. Karel GRYC, Ph.D.</a:t>
            </a:r>
            <a:endParaRPr lang="cs-CZ" altLang="cs-CZ" sz="2400" b="0" i="1" kern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18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cap="all" dirty="0" smtClean="0">
                <a:latin typeface="Calibri" panose="020F0502020204030204" pitchFamily="34" charset="0"/>
              </a:rPr>
              <a:t>CÍLE ŘEŠENÍ</a:t>
            </a:r>
            <a:endParaRPr lang="cs-CZ" sz="2800" cap="all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628775"/>
            <a:ext cx="8642350" cy="4824561"/>
          </a:xfrm>
          <a:ln>
            <a:noFill/>
          </a:ln>
        </p:spPr>
        <p:txBody>
          <a:bodyPr/>
          <a:lstStyle/>
          <a:p>
            <a:pPr marL="358775" indent="-358775" algn="just">
              <a:spcBef>
                <a:spcPts val="600"/>
              </a:spcBef>
              <a:spcAft>
                <a:spcPts val="600"/>
              </a:spcAft>
            </a:pPr>
            <a:r>
              <a:rPr lang="cs-CZ" sz="1900" dirty="0" smtClean="0">
                <a:latin typeface="Calibri" panose="020F0502020204030204" pitchFamily="34" charset="0"/>
              </a:rPr>
              <a:t>Hlavním cílem byla </a:t>
            </a:r>
            <a:r>
              <a:rPr lang="cs-CZ" sz="1900" b="1" dirty="0" smtClean="0">
                <a:latin typeface="Calibri" panose="020F0502020204030204" pitchFamily="34" charset="0"/>
              </a:rPr>
              <a:t>inovace </a:t>
            </a:r>
            <a:r>
              <a:rPr lang="cs-CZ" sz="1900" b="1" dirty="0">
                <a:latin typeface="Calibri" panose="020F0502020204030204" pitchFamily="34" charset="0"/>
              </a:rPr>
              <a:t>výuky </a:t>
            </a:r>
            <a:r>
              <a:rPr lang="cs-CZ" sz="1900" dirty="0">
                <a:latin typeface="Calibri" panose="020F0502020204030204" pitchFamily="34" charset="0"/>
              </a:rPr>
              <a:t>vybraných studijních předmětů </a:t>
            </a:r>
            <a:r>
              <a:rPr lang="cs-CZ" sz="1900" dirty="0" smtClean="0">
                <a:latin typeface="Calibri" panose="020F0502020204030204" pitchFamily="34" charset="0"/>
              </a:rPr>
              <a:t>„</a:t>
            </a:r>
            <a:r>
              <a:rPr lang="cs-CZ" sz="1900" b="1" dirty="0" smtClean="0">
                <a:latin typeface="Calibri" panose="020F0502020204030204" pitchFamily="34" charset="0"/>
              </a:rPr>
              <a:t>Základy </a:t>
            </a:r>
            <a:r>
              <a:rPr lang="cs-CZ" sz="1900" b="1" dirty="0">
                <a:latin typeface="Calibri" panose="020F0502020204030204" pitchFamily="34" charset="0"/>
              </a:rPr>
              <a:t>slévárenských </a:t>
            </a:r>
            <a:r>
              <a:rPr lang="cs-CZ" sz="1900" b="1" dirty="0" smtClean="0">
                <a:latin typeface="Calibri" panose="020F0502020204030204" pitchFamily="34" charset="0"/>
              </a:rPr>
              <a:t>technologií“</a:t>
            </a:r>
            <a:r>
              <a:rPr lang="cs-CZ" sz="1900" dirty="0" smtClean="0">
                <a:latin typeface="Calibri" panose="020F0502020204030204" pitchFamily="34" charset="0"/>
              </a:rPr>
              <a:t> </a:t>
            </a:r>
            <a:r>
              <a:rPr lang="cs-CZ" sz="1900" dirty="0">
                <a:latin typeface="Calibri" panose="020F0502020204030204" pitchFamily="34" charset="0"/>
              </a:rPr>
              <a:t>a </a:t>
            </a:r>
            <a:r>
              <a:rPr lang="cs-CZ" sz="1900" dirty="0" smtClean="0">
                <a:latin typeface="Calibri" panose="020F0502020204030204" pitchFamily="34" charset="0"/>
              </a:rPr>
              <a:t>„</a:t>
            </a:r>
            <a:r>
              <a:rPr lang="cs-CZ" sz="1900" b="1" dirty="0" smtClean="0">
                <a:latin typeface="Calibri" panose="020F0502020204030204" pitchFamily="34" charset="0"/>
              </a:rPr>
              <a:t>Výrobní </a:t>
            </a:r>
            <a:r>
              <a:rPr lang="cs-CZ" sz="1900" b="1" dirty="0">
                <a:latin typeface="Calibri" panose="020F0502020204030204" pitchFamily="34" charset="0"/>
              </a:rPr>
              <a:t>technologie pro </a:t>
            </a:r>
            <a:r>
              <a:rPr lang="cs-CZ" sz="1900" b="1" dirty="0" smtClean="0">
                <a:latin typeface="Calibri" panose="020F0502020204030204" pitchFamily="34" charset="0"/>
              </a:rPr>
              <a:t>ekonomy“</a:t>
            </a:r>
            <a:r>
              <a:rPr lang="cs-CZ" sz="1900" dirty="0" smtClean="0">
                <a:latin typeface="Calibri" panose="020F0502020204030204" pitchFamily="34" charset="0"/>
              </a:rPr>
              <a:t> </a:t>
            </a:r>
            <a:r>
              <a:rPr lang="cs-CZ" sz="1900" dirty="0">
                <a:latin typeface="Calibri" panose="020F0502020204030204" pitchFamily="34" charset="0"/>
              </a:rPr>
              <a:t>v oblasti lití a krystalizace oceli</a:t>
            </a:r>
            <a:r>
              <a:rPr lang="cs-CZ" sz="1900" dirty="0" smtClean="0">
                <a:latin typeface="Calibri" panose="020F0502020204030204" pitchFamily="34" charset="0"/>
              </a:rPr>
              <a:t>.</a:t>
            </a:r>
          </a:p>
          <a:p>
            <a:pPr marL="358775" indent="-358775" algn="just">
              <a:spcBef>
                <a:spcPts val="600"/>
              </a:spcBef>
              <a:spcAft>
                <a:spcPts val="600"/>
              </a:spcAft>
            </a:pPr>
            <a:r>
              <a:rPr lang="cs-CZ" sz="1900" dirty="0">
                <a:latin typeface="Calibri" panose="020F0502020204030204" pitchFamily="34" charset="0"/>
              </a:rPr>
              <a:t>Cíl inovace laboratorních praktik/kurzů spočíval </a:t>
            </a:r>
            <a:r>
              <a:rPr lang="cs-CZ" sz="1900" b="1" dirty="0">
                <a:latin typeface="Calibri" panose="020F0502020204030204" pitchFamily="34" charset="0"/>
              </a:rPr>
              <a:t>ve větším důrazu na řešení reálných laboratorních úloh</a:t>
            </a:r>
            <a:r>
              <a:rPr lang="cs-CZ" sz="1900" dirty="0">
                <a:latin typeface="Calibri" panose="020F0502020204030204" pitchFamily="34" charset="0"/>
              </a:rPr>
              <a:t> formou simulace tuhnutí, čímž dojde k </a:t>
            </a:r>
            <a:r>
              <a:rPr lang="cs-CZ" sz="1900" b="1" dirty="0">
                <a:latin typeface="Calibri" panose="020F0502020204030204" pitchFamily="34" charset="0"/>
              </a:rPr>
              <a:t>ověření teoretických znalostí studentů</a:t>
            </a:r>
            <a:r>
              <a:rPr lang="cs-CZ" sz="1900" dirty="0" smtClean="0">
                <a:latin typeface="Calibri" panose="020F0502020204030204" pitchFamily="34" charset="0"/>
              </a:rPr>
              <a:t>.</a:t>
            </a:r>
          </a:p>
          <a:p>
            <a:pPr marL="358775" indent="-358775" algn="just">
              <a:spcBef>
                <a:spcPts val="600"/>
              </a:spcBef>
              <a:spcAft>
                <a:spcPts val="600"/>
              </a:spcAft>
            </a:pPr>
            <a:r>
              <a:rPr lang="cs-CZ" sz="1900" dirty="0" smtClean="0">
                <a:latin typeface="Calibri" panose="020F0502020204030204" pitchFamily="34" charset="0"/>
              </a:rPr>
              <a:t>Účelem </a:t>
            </a:r>
            <a:r>
              <a:rPr lang="cs-CZ" sz="1900" dirty="0">
                <a:latin typeface="Calibri" panose="020F0502020204030204" pitchFamily="34" charset="0"/>
              </a:rPr>
              <a:t>je rovněž </a:t>
            </a:r>
            <a:r>
              <a:rPr lang="cs-CZ" sz="1900" b="1" dirty="0">
                <a:latin typeface="Calibri" panose="020F0502020204030204" pitchFamily="34" charset="0"/>
              </a:rPr>
              <a:t>rozšíření </a:t>
            </a:r>
            <a:r>
              <a:rPr lang="cs-CZ" sz="1900" b="1" dirty="0" smtClean="0">
                <a:latin typeface="Calibri" panose="020F0502020204030204" pitchFamily="34" charset="0"/>
              </a:rPr>
              <a:t>praktik/kurzů </a:t>
            </a:r>
            <a:r>
              <a:rPr lang="cs-CZ" sz="1900" b="1" dirty="0">
                <a:latin typeface="Calibri" panose="020F0502020204030204" pitchFamily="34" charset="0"/>
              </a:rPr>
              <a:t>v laboratoři na VŠTE </a:t>
            </a:r>
            <a:r>
              <a:rPr lang="cs-CZ" sz="1900" dirty="0">
                <a:latin typeface="Calibri" panose="020F0502020204030204" pitchFamily="34" charset="0"/>
              </a:rPr>
              <a:t>a zajištění </a:t>
            </a:r>
            <a:r>
              <a:rPr lang="cs-CZ" sz="1900" b="1" dirty="0">
                <a:latin typeface="Calibri" panose="020F0502020204030204" pitchFamily="34" charset="0"/>
              </a:rPr>
              <a:t>atraktivní výuky</a:t>
            </a:r>
            <a:r>
              <a:rPr lang="cs-CZ" sz="1900" dirty="0">
                <a:latin typeface="Calibri" panose="020F0502020204030204" pitchFamily="34" charset="0"/>
              </a:rPr>
              <a:t>, což se může projevit zvýšeným zájmem studentů. </a:t>
            </a:r>
            <a:endParaRPr lang="cs-CZ" sz="1900" dirty="0" smtClean="0">
              <a:latin typeface="Calibri" panose="020F0502020204030204" pitchFamily="34" charset="0"/>
            </a:endParaRPr>
          </a:p>
          <a:p>
            <a:pPr marL="358775" indent="-358775" algn="just">
              <a:spcBef>
                <a:spcPts val="600"/>
              </a:spcBef>
              <a:spcAft>
                <a:spcPts val="600"/>
              </a:spcAft>
            </a:pPr>
            <a:r>
              <a:rPr lang="cs-CZ" sz="1900" dirty="0">
                <a:latin typeface="Calibri" panose="020F0502020204030204" pitchFamily="34" charset="0"/>
              </a:rPr>
              <a:t>Vytvoření </a:t>
            </a:r>
            <a:r>
              <a:rPr lang="cs-CZ" sz="1900" b="1" dirty="0">
                <a:latin typeface="Calibri" panose="020F0502020204030204" pitchFamily="34" charset="0"/>
              </a:rPr>
              <a:t>výukového materiálu</a:t>
            </a:r>
            <a:r>
              <a:rPr lang="cs-CZ" sz="1900" dirty="0">
                <a:latin typeface="Calibri" panose="020F0502020204030204" pitchFamily="34" charset="0"/>
              </a:rPr>
              <a:t> ve formě </a:t>
            </a:r>
            <a:r>
              <a:rPr lang="cs-CZ" sz="1900" dirty="0" smtClean="0">
                <a:latin typeface="Calibri" panose="020F0502020204030204" pitchFamily="34" charset="0"/>
              </a:rPr>
              <a:t>dokumentu obsahujícího </a:t>
            </a:r>
            <a:r>
              <a:rPr lang="cs-CZ" sz="1900" b="1" dirty="0">
                <a:latin typeface="Calibri" panose="020F0502020204030204" pitchFamily="34" charset="0"/>
              </a:rPr>
              <a:t>shrnutí podkladů </a:t>
            </a:r>
            <a:r>
              <a:rPr lang="cs-CZ" sz="1900" dirty="0">
                <a:latin typeface="Calibri" panose="020F0502020204030204" pitchFamily="34" charset="0"/>
              </a:rPr>
              <a:t>pro vedení</a:t>
            </a:r>
            <a:r>
              <a:rPr lang="cs-CZ" sz="1900" b="1" dirty="0">
                <a:latin typeface="Calibri" panose="020F0502020204030204" pitchFamily="34" charset="0"/>
              </a:rPr>
              <a:t> cvičení a zadání </a:t>
            </a:r>
            <a:r>
              <a:rPr lang="cs-CZ" sz="1900" dirty="0">
                <a:latin typeface="Calibri" panose="020F0502020204030204" pitchFamily="34" charset="0"/>
              </a:rPr>
              <a:t>jednotlivých</a:t>
            </a:r>
            <a:r>
              <a:rPr lang="cs-CZ" sz="1900" b="1" dirty="0">
                <a:latin typeface="Calibri" panose="020F0502020204030204" pitchFamily="34" charset="0"/>
              </a:rPr>
              <a:t> úloh</a:t>
            </a:r>
            <a:r>
              <a:rPr lang="cs-CZ" sz="1900" dirty="0">
                <a:latin typeface="Calibri" panose="020F0502020204030204" pitchFamily="34" charset="0"/>
              </a:rPr>
              <a:t>. </a:t>
            </a:r>
          </a:p>
          <a:p>
            <a:pPr marL="358775" indent="-358775" algn="just">
              <a:spcBef>
                <a:spcPts val="600"/>
              </a:spcBef>
              <a:spcAft>
                <a:spcPts val="600"/>
              </a:spcAft>
            </a:pPr>
            <a:r>
              <a:rPr lang="cs-CZ" sz="1900" dirty="0" smtClean="0">
                <a:latin typeface="Calibri" panose="020F0502020204030204" pitchFamily="34" charset="0"/>
              </a:rPr>
              <a:t>Obecným </a:t>
            </a:r>
            <a:r>
              <a:rPr lang="cs-CZ" sz="1900" dirty="0">
                <a:latin typeface="Calibri" panose="020F0502020204030204" pitchFamily="34" charset="0"/>
              </a:rPr>
              <a:t>cílem je také </a:t>
            </a:r>
            <a:r>
              <a:rPr lang="cs-CZ" sz="1900" b="1" dirty="0">
                <a:latin typeface="Calibri" panose="020F0502020204030204" pitchFamily="34" charset="0"/>
              </a:rPr>
              <a:t>zkvalitnění výuky vybraných předmětů</a:t>
            </a:r>
            <a:r>
              <a:rPr lang="cs-CZ" sz="1900" dirty="0">
                <a:latin typeface="Calibri" panose="020F0502020204030204" pitchFamily="34" charset="0"/>
              </a:rPr>
              <a:t>, a to ve cvičeních, čímž dojde ke </a:t>
            </a:r>
            <a:r>
              <a:rPr lang="cs-CZ" sz="1900" b="1" dirty="0">
                <a:latin typeface="Calibri" panose="020F0502020204030204" pitchFamily="34" charset="0"/>
              </a:rPr>
              <a:t>zvýšení vědní úrovně</a:t>
            </a:r>
            <a:r>
              <a:rPr lang="cs-CZ" sz="1900" dirty="0">
                <a:latin typeface="Calibri" panose="020F0502020204030204" pitchFamily="34" charset="0"/>
              </a:rPr>
              <a:t> studentů a rozvoji jejich </a:t>
            </a:r>
            <a:r>
              <a:rPr lang="cs-CZ" sz="1900" b="1" dirty="0">
                <a:latin typeface="Calibri" panose="020F0502020204030204" pitchFamily="34" charset="0"/>
              </a:rPr>
              <a:t>tvůrčích schopností</a:t>
            </a:r>
            <a:r>
              <a:rPr lang="cs-CZ" sz="1900" dirty="0" smtClean="0">
                <a:latin typeface="Calibri" panose="020F0502020204030204" pitchFamily="34" charset="0"/>
              </a:rPr>
              <a:t>.</a:t>
            </a:r>
            <a:endParaRPr lang="cs-CZ" sz="1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45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cap="all" dirty="0" smtClean="0">
                <a:latin typeface="Calibri" panose="020F0502020204030204" pitchFamily="34" charset="0"/>
              </a:rPr>
              <a:t>ČERPÁNÍ FINANČNÍCH ZDROJŮ</a:t>
            </a:r>
            <a:endParaRPr lang="cs-CZ" sz="2800" cap="all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628775"/>
            <a:ext cx="8642350" cy="4824561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1900" dirty="0" smtClean="0">
                <a:latin typeface="Calibri" panose="020F0502020204030204" pitchFamily="34" charset="0"/>
              </a:rPr>
              <a:t>Přidělené </a:t>
            </a:r>
            <a:r>
              <a:rPr lang="cs-CZ" sz="1900" b="1" dirty="0">
                <a:latin typeface="Calibri" panose="020F0502020204030204" pitchFamily="34" charset="0"/>
              </a:rPr>
              <a:t>finanční zdroje </a:t>
            </a:r>
            <a:r>
              <a:rPr lang="cs-CZ" sz="1900" dirty="0">
                <a:latin typeface="Calibri" panose="020F0502020204030204" pitchFamily="34" charset="0"/>
              </a:rPr>
              <a:t>byly</a:t>
            </a:r>
            <a:r>
              <a:rPr lang="cs-CZ" sz="1900" b="1" dirty="0">
                <a:latin typeface="Calibri" panose="020F0502020204030204" pitchFamily="34" charset="0"/>
              </a:rPr>
              <a:t> použity </a:t>
            </a:r>
            <a:r>
              <a:rPr lang="cs-CZ" sz="1900" dirty="0">
                <a:latin typeface="Calibri" panose="020F0502020204030204" pitchFamily="34" charset="0"/>
              </a:rPr>
              <a:t>na </a:t>
            </a:r>
            <a:r>
              <a:rPr lang="cs-CZ" sz="1900" b="1" dirty="0">
                <a:latin typeface="Calibri" panose="020F0502020204030204" pitchFamily="34" charset="0"/>
              </a:rPr>
              <a:t>materiál</a:t>
            </a:r>
            <a:r>
              <a:rPr lang="cs-CZ" sz="1900" dirty="0">
                <a:latin typeface="Calibri" panose="020F0502020204030204" pitchFamily="34" charset="0"/>
              </a:rPr>
              <a:t> a </a:t>
            </a:r>
            <a:r>
              <a:rPr lang="cs-CZ" sz="1900" b="1" dirty="0" smtClean="0">
                <a:latin typeface="Calibri" panose="020F0502020204030204" pitchFamily="34" charset="0"/>
              </a:rPr>
              <a:t>služby:</a:t>
            </a:r>
            <a:endParaRPr lang="cs-CZ" sz="1900" dirty="0"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cs-CZ" sz="1900" dirty="0" smtClean="0"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cs-CZ" sz="1900" dirty="0"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cs-CZ" sz="1900" dirty="0" smtClean="0"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cs-CZ" sz="1900" dirty="0"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cs-CZ" sz="1900" dirty="0" smtClean="0"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cs-CZ" sz="1200" dirty="0" smtClean="0"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cs-CZ" sz="1200" dirty="0" smtClean="0"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1600" i="1" dirty="0" smtClean="0">
                <a:latin typeface="Calibri" panose="020F0502020204030204" pitchFamily="34" charset="0"/>
              </a:rPr>
              <a:t>Poznámka: v</a:t>
            </a:r>
            <a:r>
              <a:rPr lang="cs-CZ" sz="1600" i="1" dirty="0">
                <a:latin typeface="Calibri" panose="020F0502020204030204" pitchFamily="34" charset="0"/>
              </a:rPr>
              <a:t> případě </a:t>
            </a:r>
            <a:r>
              <a:rPr lang="cs-CZ" sz="1600" b="1" i="1" dirty="0">
                <a:latin typeface="Calibri" panose="020F0502020204030204" pitchFamily="34" charset="0"/>
              </a:rPr>
              <a:t>výroby výukových kokil</a:t>
            </a:r>
            <a:r>
              <a:rPr lang="cs-CZ" sz="1600" i="1" dirty="0">
                <a:latin typeface="Calibri" panose="020F0502020204030204" pitchFamily="34" charset="0"/>
              </a:rPr>
              <a:t> došlo k </a:t>
            </a:r>
            <a:r>
              <a:rPr lang="cs-CZ" sz="1600" b="1" i="1" dirty="0">
                <a:latin typeface="Calibri" panose="020F0502020204030204" pitchFamily="34" charset="0"/>
              </a:rPr>
              <a:t>přesunu části finančních zdrojů</a:t>
            </a:r>
            <a:r>
              <a:rPr lang="cs-CZ" sz="1600" i="1" dirty="0">
                <a:latin typeface="Calibri" panose="020F0502020204030204" pitchFamily="34" charset="0"/>
              </a:rPr>
              <a:t> představujících </a:t>
            </a:r>
            <a:r>
              <a:rPr lang="cs-CZ" sz="1600" b="1" i="1" dirty="0">
                <a:latin typeface="Calibri" panose="020F0502020204030204" pitchFamily="34" charset="0"/>
              </a:rPr>
              <a:t>8 232,- Kč</a:t>
            </a:r>
            <a:r>
              <a:rPr lang="cs-CZ" sz="1600" i="1" dirty="0">
                <a:latin typeface="Calibri" panose="020F0502020204030204" pitchFamily="34" charset="0"/>
              </a:rPr>
              <a:t> z položky „Materiální náklady“ do položky „Externí služby“ </a:t>
            </a:r>
            <a:r>
              <a:rPr lang="cs-CZ" sz="1600" b="1" i="1" dirty="0">
                <a:latin typeface="Calibri" panose="020F0502020204030204" pitchFamily="34" charset="0"/>
              </a:rPr>
              <a:t>z důvodu krácení</a:t>
            </a:r>
            <a:r>
              <a:rPr lang="cs-CZ" sz="1600" i="1" dirty="0">
                <a:latin typeface="Calibri" panose="020F0502020204030204" pitchFamily="34" charset="0"/>
              </a:rPr>
              <a:t> původně navrženého </a:t>
            </a:r>
            <a:r>
              <a:rPr lang="cs-CZ" sz="1600" b="1" i="1" dirty="0">
                <a:latin typeface="Calibri" panose="020F0502020204030204" pitchFamily="34" charset="0"/>
              </a:rPr>
              <a:t>rozpočtu</a:t>
            </a:r>
            <a:r>
              <a:rPr lang="cs-CZ" sz="1600" i="1" dirty="0">
                <a:latin typeface="Calibri" panose="020F0502020204030204" pitchFamily="34" charset="0"/>
              </a:rPr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cs-CZ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499111"/>
              </p:ext>
            </p:extLst>
          </p:nvPr>
        </p:nvGraphicFramePr>
        <p:xfrm>
          <a:off x="683567" y="2060848"/>
          <a:ext cx="8082835" cy="3333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699">
                  <a:extLst>
                    <a:ext uri="{9D8B030D-6E8A-4147-A177-3AD203B41FA5}">
                      <a16:colId xmlns:a16="http://schemas.microsoft.com/office/drawing/2014/main" val="193543927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4815902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Kategorie</a:t>
                      </a:r>
                      <a:endParaRPr lang="cs-CZ" sz="16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Čerpání</a:t>
                      </a:r>
                      <a:endParaRPr lang="cs-CZ" sz="16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62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Materiální</a:t>
                      </a:r>
                      <a:r>
                        <a:rPr lang="sk-SK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náklady:</a:t>
                      </a:r>
                      <a:endParaRPr lang="sk-SK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36 888,- Kč </a:t>
                      </a:r>
                      <a:endParaRPr lang="sk-SK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763062"/>
                  </a:ext>
                </a:extLst>
              </a:tr>
              <a:tr h="185060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600" b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Náklady na </a:t>
                      </a:r>
                      <a:r>
                        <a:rPr lang="cs-CZ" sz="16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přístrojové vybavení laboratoře</a:t>
                      </a:r>
                      <a:r>
                        <a:rPr lang="cs-CZ" sz="1600" b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:</a:t>
                      </a:r>
                      <a:endParaRPr lang="sk-SK" sz="16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cs-CZ" sz="1600" i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Topná deska – určená pro řízený ohřev a rozpuštění chemických látek,</a:t>
                      </a:r>
                      <a:endParaRPr lang="cs-CZ" sz="16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cs-CZ" sz="1600" i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Kádinky tlustostěnné o velikosti – 1000 ml a 2000 ml,</a:t>
                      </a:r>
                      <a:endParaRPr lang="cs-CZ" sz="16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cs-CZ" sz="1600" i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Pomůcky - teploměry, </a:t>
                      </a:r>
                      <a:r>
                        <a:rPr lang="cs-CZ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petriho</a:t>
                      </a:r>
                      <a:r>
                        <a:rPr lang="cs-CZ" sz="1600" i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misky a laboratorní váha,</a:t>
                      </a:r>
                      <a:endParaRPr lang="cs-CZ" sz="16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cs-CZ" sz="1600" i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Drobné pomůcky – chemické lžičky, špachtle, papírové utěrky atd.</a:t>
                      </a:r>
                      <a:endParaRPr lang="cs-CZ" sz="1600" b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Náklady na </a:t>
                      </a:r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pořízení laboratorních chemikálií: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cs-CZ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Thiosíran</a:t>
                      </a:r>
                      <a:r>
                        <a:rPr lang="cs-CZ" sz="1600" i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sodný, stearin a parafín – materiály určené pro vizualizaci struktury.</a:t>
                      </a:r>
                      <a:endParaRPr lang="cs-CZ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29 418,- Kč</a:t>
                      </a:r>
                      <a:endParaRPr lang="sk-SK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7 470,- Kč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831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Externí služby: </a:t>
                      </a:r>
                      <a:r>
                        <a:rPr lang="sk-SK" sz="16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výroba výukových </a:t>
                      </a:r>
                      <a:r>
                        <a:rPr lang="cs-CZ" sz="1600" b="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kokil</a:t>
                      </a:r>
                      <a:r>
                        <a:rPr lang="sk-SK" sz="16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pro </a:t>
                      </a:r>
                      <a:r>
                        <a:rPr lang="cs-CZ" sz="1600" b="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laboratorní praktika/kurzy*</a:t>
                      </a:r>
                      <a:endParaRPr lang="sk-SK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23 232,- Kč</a:t>
                      </a:r>
                      <a:endParaRPr lang="sk-SK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954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sz="16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Celkem</a:t>
                      </a:r>
                      <a:r>
                        <a:rPr lang="sk-SK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:</a:t>
                      </a:r>
                      <a:endParaRPr lang="sk-SK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60 120,-</a:t>
                      </a:r>
                      <a:r>
                        <a:rPr lang="sk-SK" sz="16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Kč</a:t>
                      </a:r>
                      <a:endParaRPr lang="sk-SK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896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28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cap="all" dirty="0" smtClean="0">
                <a:latin typeface="Calibri" panose="020F0502020204030204" pitchFamily="34" charset="0"/>
              </a:rPr>
              <a:t>CHARAKTERISTIKA PRAKTIKA/KURZU</a:t>
            </a:r>
            <a:endParaRPr lang="cs-CZ" sz="2800" cap="all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628775"/>
            <a:ext cx="8642350" cy="4824561"/>
          </a:xfrm>
        </p:spPr>
        <p:txBody>
          <a:bodyPr/>
          <a:lstStyle/>
          <a:p>
            <a:pPr marL="358775" indent="-358775" algn="just">
              <a:spcBef>
                <a:spcPts val="600"/>
              </a:spcBef>
              <a:spcAft>
                <a:spcPts val="600"/>
              </a:spcAft>
            </a:pPr>
            <a:r>
              <a:rPr lang="cs-CZ" sz="1900" dirty="0" smtClean="0">
                <a:latin typeface="Calibri" panose="020F0502020204030204" pitchFamily="34" charset="0"/>
              </a:rPr>
              <a:t>Laboratorní </a:t>
            </a:r>
            <a:r>
              <a:rPr lang="cs-CZ" sz="1900" dirty="0">
                <a:latin typeface="Calibri" panose="020F0502020204030204" pitchFamily="34" charset="0"/>
              </a:rPr>
              <a:t>praktika </a:t>
            </a:r>
            <a:r>
              <a:rPr lang="cs-CZ" sz="1900" b="1" dirty="0">
                <a:latin typeface="Calibri" panose="020F0502020204030204" pitchFamily="34" charset="0"/>
              </a:rPr>
              <a:t>„Vliv parametrů odlévání na vznik </a:t>
            </a:r>
            <a:r>
              <a:rPr lang="cs-CZ" sz="1900" b="1" dirty="0" smtClean="0">
                <a:latin typeface="Calibri" panose="020F0502020204030204" pitchFamily="34" charset="0"/>
              </a:rPr>
              <a:t>staženiny“</a:t>
            </a:r>
            <a:r>
              <a:rPr lang="cs-CZ" sz="1900" dirty="0">
                <a:latin typeface="Calibri" panose="020F0502020204030204" pitchFamily="34" charset="0"/>
              </a:rPr>
              <a:t> </a:t>
            </a:r>
            <a:r>
              <a:rPr lang="cs-CZ" sz="1900" dirty="0" smtClean="0">
                <a:latin typeface="Calibri" panose="020F0502020204030204" pitchFamily="34" charset="0"/>
              </a:rPr>
              <a:t>budou obsahovat</a:t>
            </a:r>
            <a:r>
              <a:rPr lang="cs-CZ" sz="1900" dirty="0">
                <a:latin typeface="Calibri" panose="020F0502020204030204" pitchFamily="34" charset="0"/>
              </a:rPr>
              <a:t>:</a:t>
            </a:r>
          </a:p>
          <a:p>
            <a:pPr marL="715963" lvl="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cs-CZ" sz="1900" i="1" dirty="0">
                <a:latin typeface="Calibri" panose="020F0502020204030204" pitchFamily="34" charset="0"/>
              </a:rPr>
              <a:t>Stručný úvod do </a:t>
            </a:r>
            <a:r>
              <a:rPr lang="cs-CZ" sz="1900" b="1" i="1" dirty="0">
                <a:latin typeface="Calibri" panose="020F0502020204030204" pitchFamily="34" charset="0"/>
              </a:rPr>
              <a:t>problematiky tuhnutí oceli</a:t>
            </a:r>
            <a:r>
              <a:rPr lang="cs-CZ" sz="1900" i="1" dirty="0">
                <a:latin typeface="Calibri" panose="020F0502020204030204" pitchFamily="34" charset="0"/>
              </a:rPr>
              <a:t>,</a:t>
            </a:r>
            <a:endParaRPr lang="cs-CZ" sz="1900" dirty="0">
              <a:latin typeface="Calibri" panose="020F0502020204030204" pitchFamily="34" charset="0"/>
            </a:endParaRPr>
          </a:p>
          <a:p>
            <a:pPr marL="715963" lvl="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cs-CZ" sz="1900" i="1" dirty="0">
                <a:latin typeface="Calibri" panose="020F0502020204030204" pitchFamily="34" charset="0"/>
              </a:rPr>
              <a:t>Seznámení s </a:t>
            </a:r>
            <a:r>
              <a:rPr lang="cs-CZ" sz="1900" b="1" i="1" dirty="0">
                <a:latin typeface="Calibri" panose="020F0502020204030204" pitchFamily="34" charset="0"/>
              </a:rPr>
              <a:t>laboratorními metodami simulace tuhnutí</a:t>
            </a:r>
            <a:r>
              <a:rPr lang="cs-CZ" sz="1900" i="1" dirty="0">
                <a:latin typeface="Calibri" panose="020F0502020204030204" pitchFamily="34" charset="0"/>
              </a:rPr>
              <a:t>, kdy ocel bude simulována chemickými látkami, jako je </a:t>
            </a:r>
            <a:r>
              <a:rPr lang="cs-CZ" sz="1900" i="1" dirty="0" err="1">
                <a:latin typeface="Calibri" panose="020F0502020204030204" pitchFamily="34" charset="0"/>
              </a:rPr>
              <a:t>thiosíran</a:t>
            </a:r>
            <a:r>
              <a:rPr lang="cs-CZ" sz="1900" i="1" dirty="0">
                <a:latin typeface="Calibri" panose="020F0502020204030204" pitchFamily="34" charset="0"/>
              </a:rPr>
              <a:t> sodný, stearin nebo parafín. </a:t>
            </a:r>
            <a:endParaRPr lang="cs-CZ" sz="1900" i="1" dirty="0" smtClean="0">
              <a:latin typeface="Calibri" panose="020F0502020204030204" pitchFamily="34" charset="0"/>
            </a:endParaRPr>
          </a:p>
          <a:p>
            <a:pPr marL="715963" lvl="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cs-CZ" sz="1900" i="1" spc="-20" dirty="0" smtClean="0">
                <a:latin typeface="Calibri" panose="020F0502020204030204" pitchFamily="34" charset="0"/>
              </a:rPr>
              <a:t>Odlévání </a:t>
            </a:r>
            <a:r>
              <a:rPr lang="cs-CZ" sz="1900" i="1" spc="-20" dirty="0">
                <a:latin typeface="Calibri" panose="020F0502020204030204" pitchFamily="34" charset="0"/>
              </a:rPr>
              <a:t>bude prováděno do </a:t>
            </a:r>
            <a:r>
              <a:rPr lang="cs-CZ" sz="1900" b="1" i="1" spc="-20" dirty="0">
                <a:latin typeface="Calibri" panose="020F0502020204030204" pitchFamily="34" charset="0"/>
              </a:rPr>
              <a:t>výukových kovových kokil </a:t>
            </a:r>
            <a:r>
              <a:rPr lang="cs-CZ" sz="1900" i="1" spc="-20" dirty="0">
                <a:latin typeface="Calibri" panose="020F0502020204030204" pitchFamily="34" charset="0"/>
              </a:rPr>
              <a:t>různých tvarů, čímž bude zajištěna </a:t>
            </a:r>
            <a:r>
              <a:rPr lang="cs-CZ" sz="1900" b="1" i="1" spc="-20" dirty="0">
                <a:latin typeface="Calibri" panose="020F0502020204030204" pitchFamily="34" charset="0"/>
              </a:rPr>
              <a:t>rozdílnost jednotlivých výsledných struktur</a:t>
            </a:r>
            <a:r>
              <a:rPr lang="cs-CZ" sz="1900" i="1" spc="-20" dirty="0">
                <a:latin typeface="Calibri" panose="020F0502020204030204" pitchFamily="34" charset="0"/>
              </a:rPr>
              <a:t> a </a:t>
            </a:r>
            <a:r>
              <a:rPr lang="cs-CZ" sz="1900" b="1" i="1" spc="-20" dirty="0">
                <a:latin typeface="Calibri" panose="020F0502020204030204" pitchFamily="34" charset="0"/>
              </a:rPr>
              <a:t>tloušťky </a:t>
            </a:r>
            <a:r>
              <a:rPr lang="cs-CZ" sz="1900" b="1" i="1" spc="-20" dirty="0" err="1">
                <a:latin typeface="Calibri" panose="020F0502020204030204" pitchFamily="34" charset="0"/>
              </a:rPr>
              <a:t>utuhlého</a:t>
            </a:r>
            <a:r>
              <a:rPr lang="cs-CZ" sz="1900" b="1" i="1" spc="-20" dirty="0">
                <a:latin typeface="Calibri" panose="020F0502020204030204" pitchFamily="34" charset="0"/>
              </a:rPr>
              <a:t> materiálu</a:t>
            </a:r>
            <a:r>
              <a:rPr lang="cs-CZ" sz="1900" i="1" spc="-20" dirty="0">
                <a:latin typeface="Calibri" panose="020F0502020204030204" pitchFamily="34" charset="0"/>
              </a:rPr>
              <a:t> s ohledem na </a:t>
            </a:r>
            <a:r>
              <a:rPr lang="cs-CZ" sz="1900" b="1" i="1" spc="-20" dirty="0">
                <a:latin typeface="Calibri" panose="020F0502020204030204" pitchFamily="34" charset="0"/>
              </a:rPr>
              <a:t>rychlost krystalizace, tvar ingotu, rychlost odlévání</a:t>
            </a:r>
            <a:r>
              <a:rPr lang="cs-CZ" sz="1900" i="1" spc="-20" dirty="0">
                <a:latin typeface="Calibri" panose="020F0502020204030204" pitchFamily="34" charset="0"/>
              </a:rPr>
              <a:t> atd. </a:t>
            </a:r>
            <a:endParaRPr lang="cs-CZ" sz="1900" i="1" spc="-20" dirty="0" smtClean="0">
              <a:latin typeface="Calibri" panose="020F0502020204030204" pitchFamily="34" charset="0"/>
            </a:endParaRPr>
          </a:p>
          <a:p>
            <a:pPr marL="715963" lvl="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cs-CZ" sz="1900" i="1" dirty="0" smtClean="0">
                <a:latin typeface="Calibri" panose="020F0502020204030204" pitchFamily="34" charset="0"/>
              </a:rPr>
              <a:t>Dosažené </a:t>
            </a:r>
            <a:r>
              <a:rPr lang="cs-CZ" sz="1900" b="1" i="1" dirty="0">
                <a:latin typeface="Calibri" panose="020F0502020204030204" pitchFamily="34" charset="0"/>
              </a:rPr>
              <a:t>výsledky budou zaznamenávány </a:t>
            </a:r>
            <a:r>
              <a:rPr lang="cs-CZ" sz="1900" i="1" dirty="0">
                <a:latin typeface="Calibri" panose="020F0502020204030204" pitchFamily="34" charset="0"/>
              </a:rPr>
              <a:t>pomocí digitálního fotoaparátu </a:t>
            </a:r>
            <a:r>
              <a:rPr lang="cs-CZ" sz="1900" i="1" dirty="0" smtClean="0">
                <a:latin typeface="Calibri" panose="020F0502020204030204" pitchFamily="34" charset="0"/>
              </a:rPr>
              <a:t>        a </a:t>
            </a:r>
            <a:r>
              <a:rPr lang="cs-CZ" sz="1900" b="1" i="1" dirty="0">
                <a:latin typeface="Calibri" panose="020F0502020204030204" pitchFamily="34" charset="0"/>
              </a:rPr>
              <a:t>zpracovány pomocí počítače</a:t>
            </a:r>
            <a:r>
              <a:rPr lang="cs-CZ" sz="1900" i="1" dirty="0">
                <a:latin typeface="Calibri" panose="020F0502020204030204" pitchFamily="34" charset="0"/>
              </a:rPr>
              <a:t>,</a:t>
            </a:r>
            <a:endParaRPr lang="cs-CZ" sz="1900" dirty="0">
              <a:latin typeface="Calibri" panose="020F0502020204030204" pitchFamily="34" charset="0"/>
            </a:endParaRPr>
          </a:p>
          <a:p>
            <a:pPr marL="715963" lvl="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cs-CZ" sz="1900" b="1" i="1" dirty="0">
                <a:latin typeface="Calibri" panose="020F0502020204030204" pitchFamily="34" charset="0"/>
              </a:rPr>
              <a:t>Protokoly vypracované studenty</a:t>
            </a:r>
            <a:r>
              <a:rPr lang="cs-CZ" sz="1900" i="1" dirty="0">
                <a:latin typeface="Calibri" panose="020F0502020204030204" pitchFamily="34" charset="0"/>
              </a:rPr>
              <a:t> představující semestrální projekt</a:t>
            </a:r>
            <a:r>
              <a:rPr lang="cs-CZ" sz="1900" i="1" dirty="0" smtClean="0">
                <a:latin typeface="Calibri" panose="020F0502020204030204" pitchFamily="34" charset="0"/>
              </a:rPr>
              <a:t>.</a:t>
            </a:r>
          </a:p>
          <a:p>
            <a:pPr marL="715963" lvl="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cs-CZ" sz="1900" i="1" dirty="0" smtClean="0">
                <a:latin typeface="Calibri" panose="020F0502020204030204" pitchFamily="34" charset="0"/>
              </a:rPr>
              <a:t>Obsahem </a:t>
            </a:r>
            <a:r>
              <a:rPr lang="cs-CZ" sz="1900" i="1" dirty="0">
                <a:latin typeface="Calibri" panose="020F0502020204030204" pitchFamily="34" charset="0"/>
              </a:rPr>
              <a:t>protokolů bude obecná </a:t>
            </a:r>
            <a:r>
              <a:rPr lang="cs-CZ" sz="1900" b="1" i="1" dirty="0">
                <a:latin typeface="Calibri" panose="020F0502020204030204" pitchFamily="34" charset="0"/>
              </a:rPr>
              <a:t>podstata tuhnutí </a:t>
            </a:r>
            <a:r>
              <a:rPr lang="cs-CZ" sz="1900" i="1" dirty="0">
                <a:latin typeface="Calibri" panose="020F0502020204030204" pitchFamily="34" charset="0"/>
              </a:rPr>
              <a:t>a</a:t>
            </a:r>
            <a:r>
              <a:rPr lang="cs-CZ" sz="1900" b="1" i="1" dirty="0">
                <a:latin typeface="Calibri" panose="020F0502020204030204" pitchFamily="34" charset="0"/>
              </a:rPr>
              <a:t> vznik staženiny</a:t>
            </a:r>
            <a:r>
              <a:rPr lang="cs-CZ" sz="1900" i="1" dirty="0">
                <a:latin typeface="Calibri" panose="020F0502020204030204" pitchFamily="34" charset="0"/>
              </a:rPr>
              <a:t>, popis metodiky experimentů a v neposlední řadě i </a:t>
            </a:r>
            <a:r>
              <a:rPr lang="cs-CZ" sz="1900" b="1" i="1" dirty="0">
                <a:latin typeface="Calibri" panose="020F0502020204030204" pitchFamily="34" charset="0"/>
              </a:rPr>
              <a:t>výsledky tuhnutí </a:t>
            </a:r>
            <a:r>
              <a:rPr lang="cs-CZ" sz="1900" i="1" dirty="0">
                <a:latin typeface="Calibri" panose="020F0502020204030204" pitchFamily="34" charset="0"/>
              </a:rPr>
              <a:t>a</a:t>
            </a:r>
            <a:r>
              <a:rPr lang="cs-CZ" sz="1900" b="1" i="1" dirty="0">
                <a:latin typeface="Calibri" panose="020F0502020204030204" pitchFamily="34" charset="0"/>
              </a:rPr>
              <a:t> vznik </a:t>
            </a:r>
            <a:r>
              <a:rPr lang="cs-CZ" sz="1900" b="1" i="1" dirty="0" smtClean="0">
                <a:latin typeface="Calibri" panose="020F0502020204030204" pitchFamily="34" charset="0"/>
              </a:rPr>
              <a:t>staženiny</a:t>
            </a:r>
            <a:r>
              <a:rPr lang="cs-CZ" sz="1900" i="1" dirty="0">
                <a:latin typeface="Calibri" panose="020F0502020204030204" pitchFamily="34" charset="0"/>
              </a:rPr>
              <a:t>. </a:t>
            </a:r>
            <a:endParaRPr lang="cs-CZ" sz="1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5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cap="all" dirty="0">
                <a:latin typeface="Calibri" panose="020F0502020204030204" pitchFamily="34" charset="0"/>
              </a:rPr>
              <a:t>CHARAKTERISTIKA PRAKTIKA/KURZU</a:t>
            </a:r>
            <a:endParaRPr lang="en-GB" sz="2800" cap="all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628775"/>
            <a:ext cx="8642350" cy="4824561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1900" b="1" dirty="0" smtClean="0">
                <a:latin typeface="Calibri" panose="020F0502020204030204" pitchFamily="34" charset="0"/>
              </a:rPr>
              <a:t>Snímky</a:t>
            </a:r>
            <a:r>
              <a:rPr lang="cs-CZ" sz="1900" dirty="0" smtClean="0">
                <a:latin typeface="Calibri" panose="020F0502020204030204" pitchFamily="34" charset="0"/>
              </a:rPr>
              <a:t> </a:t>
            </a:r>
            <a:r>
              <a:rPr lang="cs-CZ" sz="1900" dirty="0">
                <a:latin typeface="Calibri" panose="020F0502020204030204" pitchFamily="34" charset="0"/>
              </a:rPr>
              <a:t>jednotlivých </a:t>
            </a:r>
            <a:r>
              <a:rPr lang="cs-CZ" sz="1900" b="1" dirty="0">
                <a:latin typeface="Calibri" panose="020F0502020204030204" pitchFamily="34" charset="0"/>
              </a:rPr>
              <a:t>výukových</a:t>
            </a:r>
            <a:r>
              <a:rPr lang="cs-CZ" sz="1900" dirty="0">
                <a:latin typeface="Calibri" panose="020F0502020204030204" pitchFamily="34" charset="0"/>
              </a:rPr>
              <a:t> </a:t>
            </a:r>
            <a:r>
              <a:rPr lang="cs-CZ" sz="1900" b="1" dirty="0">
                <a:latin typeface="Calibri" panose="020F0502020204030204" pitchFamily="34" charset="0"/>
              </a:rPr>
              <a:t>kokil</a:t>
            </a:r>
            <a:r>
              <a:rPr lang="cs-CZ" sz="1900" dirty="0">
                <a:latin typeface="Calibri" panose="020F0502020204030204" pitchFamily="34" charset="0"/>
              </a:rPr>
              <a:t> pro </a:t>
            </a:r>
            <a:r>
              <a:rPr lang="cs-CZ" sz="1900" b="1" dirty="0">
                <a:latin typeface="Calibri" panose="020F0502020204030204" pitchFamily="34" charset="0"/>
              </a:rPr>
              <a:t>laboratorní praktika/kurz</a:t>
            </a:r>
            <a:r>
              <a:rPr lang="cs-CZ" sz="1900" dirty="0">
                <a:latin typeface="Calibri" panose="020F0502020204030204" pitchFamily="34" charset="0"/>
              </a:rPr>
              <a:t> s názvem:</a:t>
            </a:r>
            <a:br>
              <a:rPr lang="cs-CZ" sz="1900" dirty="0">
                <a:latin typeface="Calibri" panose="020F0502020204030204" pitchFamily="34" charset="0"/>
              </a:rPr>
            </a:br>
            <a:r>
              <a:rPr lang="cs-CZ" sz="1900" b="1" i="1" dirty="0">
                <a:latin typeface="Calibri" panose="020F0502020204030204" pitchFamily="34" charset="0"/>
              </a:rPr>
              <a:t>„Vliv parametrů odlévání na vznik staženiny“</a:t>
            </a:r>
            <a:endParaRPr lang="cs-CZ" sz="1900" dirty="0">
              <a:latin typeface="Calibri" panose="020F0502020204030204" pitchFamily="34" charset="0"/>
            </a:endParaRPr>
          </a:p>
          <a:p>
            <a:pPr algn="just"/>
            <a:endParaRPr lang="cs-CZ" sz="1900" b="1" dirty="0" smtClean="0">
              <a:latin typeface="Calibri" panose="020F0502020204030204" pitchFamily="34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2227643" y="5886126"/>
            <a:ext cx="4248472" cy="36004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 i="1" dirty="0" smtClean="0">
                <a:latin typeface="Calibri" panose="020F0502020204030204" pitchFamily="34" charset="0"/>
              </a:rPr>
              <a:t>Model </a:t>
            </a:r>
            <a:r>
              <a:rPr lang="cs-CZ" sz="1900" i="1" dirty="0">
                <a:latin typeface="Calibri" panose="020F0502020204030204" pitchFamily="34" charset="0"/>
              </a:rPr>
              <a:t>kokily </a:t>
            </a:r>
            <a:r>
              <a:rPr lang="cs-CZ" sz="1900" i="1" dirty="0" smtClean="0">
                <a:latin typeface="Calibri" panose="020F0502020204030204" pitchFamily="34" charset="0"/>
              </a:rPr>
              <a:t>typu A pro </a:t>
            </a:r>
            <a:r>
              <a:rPr lang="cs-CZ" sz="1900" i="1" dirty="0">
                <a:latin typeface="Calibri" panose="020F0502020204030204" pitchFamily="34" charset="0"/>
              </a:rPr>
              <a:t>studium tuhnutí </a:t>
            </a:r>
            <a:endParaRPr lang="cs-CZ" sz="1900" i="1" kern="0" dirty="0" smtClean="0">
              <a:latin typeface="Calibri" panose="020F0502020204030204" pitchFamily="34" charset="0"/>
            </a:endParaRPr>
          </a:p>
        </p:txBody>
      </p:sp>
      <p:pic>
        <p:nvPicPr>
          <p:cNvPr id="5" name="Obrázek 4" descr="G:\HDD_soc02\VSTE_Ceske_Budejovice_Socha\Priprava_projektu_IGS_2019\Zaverecna_zprava_IGS_2019_Soc_Gry\Foto_kokil_31_10_2019\IMG_20191031_1523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95" y="2448850"/>
            <a:ext cx="1944216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G:\HDD_soc02\VSTE_Ceske_Budejovice_Socha\Priprava_projektu_IGS_2019\Zaverecna_zprava_IGS_2019_Soc_Gry\Foto_kokil_31_10_2019\IMG_20191031_15235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062" y="2459104"/>
            <a:ext cx="1743634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G:\HDD_soc02\VSTE_Ceske_Budejovice_Socha\Priprava_projektu_IGS_2019\Zaverecna_zprava_IGS_2019_Soc_Gry\Foto_kokil_31_10_2019\IMG_20191031_15242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292966" y="2800757"/>
            <a:ext cx="3240360" cy="2545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9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cap="all" dirty="0">
                <a:latin typeface="Calibri" panose="020F0502020204030204" pitchFamily="34" charset="0"/>
              </a:rPr>
              <a:t>CHARAKTERISTIKA PRAKTIKA/KURZU</a:t>
            </a:r>
            <a:endParaRPr lang="en-GB" sz="2800" cap="all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628775"/>
            <a:ext cx="8642350" cy="4824561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1900" b="1" dirty="0" smtClean="0">
                <a:latin typeface="Calibri" panose="020F0502020204030204" pitchFamily="34" charset="0"/>
              </a:rPr>
              <a:t>Snímky</a:t>
            </a:r>
            <a:r>
              <a:rPr lang="cs-CZ" sz="1900" dirty="0" smtClean="0">
                <a:latin typeface="Calibri" panose="020F0502020204030204" pitchFamily="34" charset="0"/>
              </a:rPr>
              <a:t> </a:t>
            </a:r>
            <a:r>
              <a:rPr lang="cs-CZ" sz="1900" dirty="0">
                <a:latin typeface="Calibri" panose="020F0502020204030204" pitchFamily="34" charset="0"/>
              </a:rPr>
              <a:t>jednotlivých </a:t>
            </a:r>
            <a:r>
              <a:rPr lang="cs-CZ" sz="1900" b="1" dirty="0">
                <a:latin typeface="Calibri" panose="020F0502020204030204" pitchFamily="34" charset="0"/>
              </a:rPr>
              <a:t>výukových</a:t>
            </a:r>
            <a:r>
              <a:rPr lang="cs-CZ" sz="1900" dirty="0">
                <a:latin typeface="Calibri" panose="020F0502020204030204" pitchFamily="34" charset="0"/>
              </a:rPr>
              <a:t> </a:t>
            </a:r>
            <a:r>
              <a:rPr lang="cs-CZ" sz="1900" b="1" dirty="0">
                <a:latin typeface="Calibri" panose="020F0502020204030204" pitchFamily="34" charset="0"/>
              </a:rPr>
              <a:t>kokil</a:t>
            </a:r>
            <a:r>
              <a:rPr lang="cs-CZ" sz="1900" dirty="0">
                <a:latin typeface="Calibri" panose="020F0502020204030204" pitchFamily="34" charset="0"/>
              </a:rPr>
              <a:t> pro </a:t>
            </a:r>
            <a:r>
              <a:rPr lang="cs-CZ" sz="1900" b="1" dirty="0">
                <a:latin typeface="Calibri" panose="020F0502020204030204" pitchFamily="34" charset="0"/>
              </a:rPr>
              <a:t>laboratorní praktika/kurz</a:t>
            </a:r>
            <a:r>
              <a:rPr lang="cs-CZ" sz="1900" dirty="0">
                <a:latin typeface="Calibri" panose="020F0502020204030204" pitchFamily="34" charset="0"/>
              </a:rPr>
              <a:t> s názvem:</a:t>
            </a:r>
            <a:br>
              <a:rPr lang="cs-CZ" sz="1900" dirty="0">
                <a:latin typeface="Calibri" panose="020F0502020204030204" pitchFamily="34" charset="0"/>
              </a:rPr>
            </a:br>
            <a:r>
              <a:rPr lang="cs-CZ" sz="1900" b="1" i="1" dirty="0">
                <a:latin typeface="Calibri" panose="020F0502020204030204" pitchFamily="34" charset="0"/>
              </a:rPr>
              <a:t>„Vliv parametrů odlévání na vznik staženiny“</a:t>
            </a:r>
            <a:endParaRPr lang="cs-CZ" sz="1900" dirty="0">
              <a:latin typeface="Calibri" panose="020F0502020204030204" pitchFamily="34" charset="0"/>
            </a:endParaRPr>
          </a:p>
          <a:p>
            <a:pPr algn="just"/>
            <a:endParaRPr lang="cs-CZ" sz="1900" b="1" dirty="0" smtClean="0">
              <a:latin typeface="Calibri" panose="020F0502020204030204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2013308" y="5922312"/>
            <a:ext cx="5117384" cy="36004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900" i="1" dirty="0" smtClean="0">
                <a:latin typeface="Calibri" panose="020F0502020204030204" pitchFamily="34" charset="0"/>
              </a:rPr>
              <a:t>Model </a:t>
            </a:r>
            <a:r>
              <a:rPr lang="cs-CZ" sz="1900" i="1" dirty="0">
                <a:latin typeface="Calibri" panose="020F0502020204030204" pitchFamily="34" charset="0"/>
              </a:rPr>
              <a:t>kokily </a:t>
            </a:r>
            <a:r>
              <a:rPr lang="cs-CZ" sz="1900" i="1" dirty="0" smtClean="0">
                <a:latin typeface="Calibri" panose="020F0502020204030204" pitchFamily="34" charset="0"/>
              </a:rPr>
              <a:t>typu B pro </a:t>
            </a:r>
            <a:r>
              <a:rPr lang="cs-CZ" sz="1900" i="1" dirty="0">
                <a:latin typeface="Calibri" panose="020F0502020204030204" pitchFamily="34" charset="0"/>
              </a:rPr>
              <a:t>studium </a:t>
            </a:r>
            <a:r>
              <a:rPr lang="cs-CZ" sz="1900" i="1" dirty="0" smtClean="0">
                <a:latin typeface="Calibri" panose="020F0502020204030204" pitchFamily="34" charset="0"/>
              </a:rPr>
              <a:t>vzniku staženiny</a:t>
            </a:r>
            <a:endParaRPr lang="cs-CZ" sz="1900" i="1" kern="0" dirty="0" smtClean="0">
              <a:latin typeface="Calibri" panose="020F0502020204030204" pitchFamily="34" charset="0"/>
            </a:endParaRPr>
          </a:p>
        </p:txBody>
      </p:sp>
      <p:pic>
        <p:nvPicPr>
          <p:cNvPr id="6" name="Obrázek 5" descr="G:\HDD_soc02\VSTE_Ceske_Budejovice_Socha\Priprava_projektu_IGS_2019\Zaverecna_zprava_IGS_2019_Soc_Gry\Foto_kokil_31_10_2019\IMG_20191031_152550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4" y="2393656"/>
            <a:ext cx="3780040" cy="1702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G:\HDD_soc02\VSTE_Ceske_Budejovice_Socha\Priprava_projektu_IGS_2019\Zaverecna_zprava_IGS_2019_Soc_Gry\Foto_kokil_31_10_2019\IMG_20191031_1528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9337" y="4684528"/>
            <a:ext cx="201295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G:\HDD_soc02\VSTE_Ceske_Budejovice_Socha\Priprava_projektu_IGS_2019\Zaverecna_zprava_IGS_2019_Soc_Gry\Foto_kokil_31_10_2019\IMG_20191031_15285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4561484" y="4399415"/>
            <a:ext cx="1943100" cy="137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IMG_20191031_15293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17" y="4087374"/>
            <a:ext cx="19653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>
            <a:off x="1763688" y="3933056"/>
            <a:ext cx="544043" cy="648072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774957" y="3784614"/>
            <a:ext cx="1654007" cy="551663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051807" y="3732728"/>
            <a:ext cx="2503190" cy="322603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2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cap="all" dirty="0">
                <a:latin typeface="Calibri" panose="020F0502020204030204" pitchFamily="34" charset="0"/>
              </a:rPr>
              <a:t>CHARAKTERISTIKA PRAKTIKA/KURZU</a:t>
            </a:r>
            <a:endParaRPr lang="en-GB" sz="2800" cap="all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628775"/>
            <a:ext cx="8642350" cy="4824561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1900" dirty="0" smtClean="0">
                <a:latin typeface="Calibri" panose="020F0502020204030204" pitchFamily="34" charset="0"/>
              </a:rPr>
              <a:t>Ukázka vytvořeného </a:t>
            </a:r>
            <a:r>
              <a:rPr lang="cs-CZ" sz="1900" b="1" dirty="0" smtClean="0">
                <a:latin typeface="Calibri" panose="020F0502020204030204" pitchFamily="34" charset="0"/>
              </a:rPr>
              <a:t>výukového </a:t>
            </a:r>
            <a:r>
              <a:rPr lang="cs-CZ" sz="1900" b="1" dirty="0">
                <a:latin typeface="Calibri" panose="020F0502020204030204" pitchFamily="34" charset="0"/>
              </a:rPr>
              <a:t>materiálu</a:t>
            </a:r>
            <a:r>
              <a:rPr lang="cs-CZ" sz="1900" dirty="0">
                <a:latin typeface="Calibri" panose="020F0502020204030204" pitchFamily="34" charset="0"/>
              </a:rPr>
              <a:t> ve formě </a:t>
            </a:r>
            <a:r>
              <a:rPr lang="cs-CZ" sz="1900" dirty="0" smtClean="0">
                <a:latin typeface="Calibri" panose="020F0502020204030204" pitchFamily="34" charset="0"/>
              </a:rPr>
              <a:t>dokumentů obsahujících </a:t>
            </a:r>
            <a:r>
              <a:rPr lang="cs-CZ" sz="1900" b="1" dirty="0">
                <a:latin typeface="Calibri" panose="020F0502020204030204" pitchFamily="34" charset="0"/>
              </a:rPr>
              <a:t>shrnutí podkladů </a:t>
            </a:r>
            <a:r>
              <a:rPr lang="cs-CZ" sz="1900" dirty="0">
                <a:latin typeface="Calibri" panose="020F0502020204030204" pitchFamily="34" charset="0"/>
              </a:rPr>
              <a:t>pro vedení</a:t>
            </a:r>
            <a:r>
              <a:rPr lang="cs-CZ" sz="1900" b="1" dirty="0">
                <a:latin typeface="Calibri" panose="020F0502020204030204" pitchFamily="34" charset="0"/>
              </a:rPr>
              <a:t> cvičení a zadání </a:t>
            </a:r>
            <a:r>
              <a:rPr lang="cs-CZ" sz="1900" dirty="0">
                <a:latin typeface="Calibri" panose="020F0502020204030204" pitchFamily="34" charset="0"/>
              </a:rPr>
              <a:t>jednotlivých</a:t>
            </a:r>
            <a:r>
              <a:rPr lang="cs-CZ" sz="1900" b="1" dirty="0">
                <a:latin typeface="Calibri" panose="020F0502020204030204" pitchFamily="34" charset="0"/>
              </a:rPr>
              <a:t> </a:t>
            </a:r>
            <a:r>
              <a:rPr lang="cs-CZ" sz="1900" b="1" dirty="0" smtClean="0">
                <a:latin typeface="Calibri" panose="020F0502020204030204" pitchFamily="34" charset="0"/>
              </a:rPr>
              <a:t>úloh:</a:t>
            </a:r>
          </a:p>
          <a:p>
            <a:pPr marL="7175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cs-CZ" sz="1900" i="1" dirty="0">
              <a:latin typeface="Calibri" panose="020F0502020204030204" pitchFamily="34" charset="0"/>
            </a:endParaRPr>
          </a:p>
          <a:p>
            <a:pPr marL="7175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cs-CZ" sz="1900" i="1" dirty="0" smtClean="0">
              <a:latin typeface="Calibri" panose="020F0502020204030204" pitchFamily="34" charset="0"/>
            </a:endParaRPr>
          </a:p>
          <a:p>
            <a:pPr marL="7175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cs-CZ" sz="1900" i="1" dirty="0">
              <a:latin typeface="Calibri" panose="020F0502020204030204" pitchFamily="34" charset="0"/>
            </a:endParaRPr>
          </a:p>
          <a:p>
            <a:pPr marL="7175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cs-CZ" sz="1900" i="1" dirty="0" smtClean="0">
              <a:latin typeface="Calibri" panose="020F0502020204030204" pitchFamily="34" charset="0"/>
            </a:endParaRPr>
          </a:p>
          <a:p>
            <a:pPr marL="7175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cs-CZ" sz="1900" i="1" dirty="0">
              <a:latin typeface="Calibri" panose="020F0502020204030204" pitchFamily="34" charset="0"/>
            </a:endParaRPr>
          </a:p>
          <a:p>
            <a:pPr algn="just"/>
            <a:endParaRPr lang="cs-CZ" sz="1900" b="1" dirty="0" smtClean="0">
              <a:latin typeface="Calibri" panose="020F0502020204030204" pitchFamily="34" charset="0"/>
            </a:endParaRP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 bwMode="auto">
          <a:xfrm>
            <a:off x="820015" y="5445224"/>
            <a:ext cx="3613088" cy="72008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 i="1" dirty="0">
                <a:latin typeface="Calibri" panose="020F0502020204030204" pitchFamily="34" charset="0"/>
              </a:rPr>
              <a:t>Modelování procesu </a:t>
            </a:r>
            <a:endParaRPr lang="cs-CZ" sz="1900" i="1" dirty="0" smtClean="0"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 i="1" dirty="0" smtClean="0">
                <a:latin typeface="Calibri" panose="020F0502020204030204" pitchFamily="34" charset="0"/>
              </a:rPr>
              <a:t>vzniku </a:t>
            </a:r>
            <a:r>
              <a:rPr lang="cs-CZ" sz="1900" i="1" dirty="0">
                <a:latin typeface="Calibri" panose="020F0502020204030204" pitchFamily="34" charset="0"/>
              </a:rPr>
              <a:t>licí kůry</a:t>
            </a: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 bwMode="auto">
          <a:xfrm>
            <a:off x="5002292" y="5445224"/>
            <a:ext cx="3530147" cy="72008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 i="1" dirty="0">
                <a:latin typeface="Calibri" panose="020F0502020204030204" pitchFamily="34" charset="0"/>
              </a:rPr>
              <a:t>Modelování procesu </a:t>
            </a:r>
            <a:endParaRPr lang="cs-CZ" sz="1900" i="1" dirty="0" smtClean="0"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 i="1" dirty="0" smtClean="0">
                <a:latin typeface="Calibri" panose="020F0502020204030204" pitchFamily="34" charset="0"/>
              </a:rPr>
              <a:t>vzniku staženiny</a:t>
            </a:r>
            <a:endParaRPr lang="cs-CZ" sz="1900" i="1" dirty="0">
              <a:latin typeface="Calibri" panose="020F0502020204030204" pitchFamily="34" charset="0"/>
            </a:endParaRPr>
          </a:p>
        </p:txBody>
      </p:sp>
      <p:pic>
        <p:nvPicPr>
          <p:cNvPr id="16" name="Obrázek 15"/>
          <p:cNvPicPr/>
          <p:nvPr/>
        </p:nvPicPr>
        <p:blipFill rotWithShape="1">
          <a:blip r:embed="rId3"/>
          <a:srcRect l="12561" t="20427" r="62671" b="17020"/>
          <a:stretch/>
        </p:blipFill>
        <p:spPr bwMode="auto">
          <a:xfrm>
            <a:off x="439369" y="2420888"/>
            <a:ext cx="2016224" cy="28803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Obrázek 16"/>
          <p:cNvPicPr/>
          <p:nvPr/>
        </p:nvPicPr>
        <p:blipFill rotWithShape="1">
          <a:blip r:embed="rId4"/>
          <a:srcRect l="37807" t="25690" r="37409" b="11959"/>
          <a:stretch/>
        </p:blipFill>
        <p:spPr bwMode="auto">
          <a:xfrm>
            <a:off x="2555776" y="2420888"/>
            <a:ext cx="2016224" cy="28803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Obrázek 17"/>
          <p:cNvPicPr/>
          <p:nvPr/>
        </p:nvPicPr>
        <p:blipFill rotWithShape="1">
          <a:blip r:embed="rId5"/>
          <a:srcRect l="12559" t="20427" r="62671" b="17441"/>
          <a:stretch/>
        </p:blipFill>
        <p:spPr bwMode="auto">
          <a:xfrm>
            <a:off x="4690433" y="2420888"/>
            <a:ext cx="2042154" cy="28803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Obrázek 18"/>
          <p:cNvPicPr/>
          <p:nvPr/>
        </p:nvPicPr>
        <p:blipFill rotWithShape="1">
          <a:blip r:embed="rId6"/>
          <a:srcRect l="63034" t="22532" r="12208" b="15763"/>
          <a:stretch/>
        </p:blipFill>
        <p:spPr bwMode="auto">
          <a:xfrm>
            <a:off x="6862777" y="2420888"/>
            <a:ext cx="2030398" cy="28803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86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cap="all" dirty="0" smtClean="0">
                <a:latin typeface="Calibri" panose="020F0502020204030204" pitchFamily="34" charset="0"/>
              </a:rPr>
              <a:t>Závěr</a:t>
            </a:r>
            <a:endParaRPr lang="cs-CZ" sz="2800" cap="all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628775"/>
            <a:ext cx="8642350" cy="4824561"/>
          </a:xfrm>
        </p:spPr>
        <p:txBody>
          <a:bodyPr/>
          <a:lstStyle/>
          <a:p>
            <a:pPr marL="358775" indent="-358775" algn="just">
              <a:spcBef>
                <a:spcPts val="600"/>
              </a:spcBef>
              <a:spcAft>
                <a:spcPts val="600"/>
              </a:spcAft>
            </a:pPr>
            <a:r>
              <a:rPr lang="cs-CZ" sz="1900" dirty="0" smtClean="0">
                <a:latin typeface="Calibri" panose="020F0502020204030204" pitchFamily="34" charset="0"/>
              </a:rPr>
              <a:t>V</a:t>
            </a:r>
            <a:r>
              <a:rPr lang="cs-CZ" sz="1900" dirty="0">
                <a:latin typeface="Calibri" panose="020F0502020204030204" pitchFamily="34" charset="0"/>
              </a:rPr>
              <a:t> rámci </a:t>
            </a:r>
            <a:r>
              <a:rPr lang="cs-CZ" sz="1900" b="1" dirty="0">
                <a:latin typeface="Calibri" panose="020F0502020204030204" pitchFamily="34" charset="0"/>
              </a:rPr>
              <a:t>laboratorních praktik/kurzů </a:t>
            </a:r>
            <a:r>
              <a:rPr lang="cs-CZ" sz="1900" dirty="0">
                <a:latin typeface="Calibri" panose="020F0502020204030204" pitchFamily="34" charset="0"/>
              </a:rPr>
              <a:t>došlo k </a:t>
            </a:r>
            <a:r>
              <a:rPr lang="cs-CZ" sz="1900" b="1" dirty="0">
                <a:latin typeface="Calibri" panose="020F0502020204030204" pitchFamily="34" charset="0"/>
              </a:rPr>
              <a:t>zavedení úloh simulace tuhnutí ingotů</a:t>
            </a:r>
            <a:r>
              <a:rPr lang="cs-CZ" sz="1900" dirty="0">
                <a:latin typeface="Calibri" panose="020F0502020204030204" pitchFamily="34" charset="0"/>
              </a:rPr>
              <a:t> s </a:t>
            </a:r>
            <a:r>
              <a:rPr lang="cs-CZ" sz="1900" b="1" dirty="0" smtClean="0">
                <a:latin typeface="Calibri" panose="020F0502020204030204" pitchFamily="34" charset="0"/>
              </a:rPr>
              <a:t>použitím</a:t>
            </a:r>
            <a:r>
              <a:rPr lang="cs-CZ" sz="1900" dirty="0" smtClean="0">
                <a:latin typeface="Calibri" panose="020F0502020204030204" pitchFamily="34" charset="0"/>
              </a:rPr>
              <a:t> </a:t>
            </a:r>
            <a:r>
              <a:rPr lang="cs-CZ" sz="1900" dirty="0">
                <a:latin typeface="Calibri" panose="020F0502020204030204" pitchFamily="34" charset="0"/>
              </a:rPr>
              <a:t>variabilních ocelových </a:t>
            </a:r>
            <a:r>
              <a:rPr lang="cs-CZ" sz="1900" b="1" dirty="0">
                <a:latin typeface="Calibri" panose="020F0502020204030204" pitchFamily="34" charset="0"/>
              </a:rPr>
              <a:t>modelů kokil</a:t>
            </a:r>
            <a:r>
              <a:rPr lang="cs-CZ" sz="1900" dirty="0">
                <a:latin typeface="Calibri" panose="020F0502020204030204" pitchFamily="34" charset="0"/>
              </a:rPr>
              <a:t> při </a:t>
            </a:r>
            <a:r>
              <a:rPr lang="cs-CZ" sz="1900" b="1" dirty="0">
                <a:latin typeface="Calibri" panose="020F0502020204030204" pitchFamily="34" charset="0"/>
              </a:rPr>
              <a:t>tuhnutí</a:t>
            </a:r>
            <a:r>
              <a:rPr lang="cs-CZ" sz="1900" dirty="0">
                <a:latin typeface="Calibri" panose="020F0502020204030204" pitchFamily="34" charset="0"/>
              </a:rPr>
              <a:t> a </a:t>
            </a:r>
            <a:r>
              <a:rPr lang="cs-CZ" sz="1900" b="1" dirty="0">
                <a:latin typeface="Calibri" panose="020F0502020204030204" pitchFamily="34" charset="0"/>
              </a:rPr>
              <a:t>vzniku</a:t>
            </a:r>
            <a:r>
              <a:rPr lang="cs-CZ" sz="1900" dirty="0">
                <a:latin typeface="Calibri" panose="020F0502020204030204" pitchFamily="34" charset="0"/>
              </a:rPr>
              <a:t> </a:t>
            </a:r>
            <a:r>
              <a:rPr lang="cs-CZ" sz="1900" b="1" dirty="0">
                <a:latin typeface="Calibri" panose="020F0502020204030204" pitchFamily="34" charset="0"/>
              </a:rPr>
              <a:t>staženiny</a:t>
            </a:r>
            <a:r>
              <a:rPr lang="cs-CZ" sz="1900" dirty="0">
                <a:latin typeface="Calibri" panose="020F0502020204030204" pitchFamily="34" charset="0"/>
              </a:rPr>
              <a:t> pomocí látek na bázi </a:t>
            </a:r>
            <a:r>
              <a:rPr lang="cs-CZ" sz="1900" dirty="0" err="1">
                <a:latin typeface="Calibri" panose="020F0502020204030204" pitchFamily="34" charset="0"/>
              </a:rPr>
              <a:t>thiosíranu</a:t>
            </a:r>
            <a:r>
              <a:rPr lang="cs-CZ" sz="1900" dirty="0">
                <a:latin typeface="Calibri" panose="020F0502020204030204" pitchFamily="34" charset="0"/>
              </a:rPr>
              <a:t> sodného, parafínu nebo stearinu za různých podmínek. </a:t>
            </a:r>
            <a:endParaRPr lang="cs-CZ" sz="1900" dirty="0" smtClean="0">
              <a:latin typeface="Calibri" panose="020F0502020204030204" pitchFamily="34" charset="0"/>
            </a:endParaRPr>
          </a:p>
          <a:p>
            <a:pPr marL="358775" indent="-358775" algn="just">
              <a:spcBef>
                <a:spcPts val="600"/>
              </a:spcBef>
              <a:spcAft>
                <a:spcPts val="600"/>
              </a:spcAft>
            </a:pPr>
            <a:r>
              <a:rPr lang="cs-CZ" sz="1900" dirty="0" smtClean="0">
                <a:latin typeface="Calibri" panose="020F0502020204030204" pitchFamily="34" charset="0"/>
              </a:rPr>
              <a:t>Došlo </a:t>
            </a:r>
            <a:r>
              <a:rPr lang="cs-CZ" sz="1900" dirty="0">
                <a:latin typeface="Calibri" panose="020F0502020204030204" pitchFamily="34" charset="0"/>
              </a:rPr>
              <a:t>k </a:t>
            </a:r>
            <a:r>
              <a:rPr lang="cs-CZ" sz="1900" b="1" dirty="0">
                <a:latin typeface="Calibri" panose="020F0502020204030204" pitchFamily="34" charset="0"/>
              </a:rPr>
              <a:t>rozšíření možností výukové laboratoře na VŠTE</a:t>
            </a:r>
            <a:r>
              <a:rPr lang="cs-CZ" sz="1900" dirty="0">
                <a:latin typeface="Calibri" panose="020F0502020204030204" pitchFamily="34" charset="0"/>
              </a:rPr>
              <a:t>, které budou sloužit k zatraktivnění a rozšíření výuky a také k zapojení studentů do laboratorních praktik/kurzů. </a:t>
            </a:r>
            <a:endParaRPr lang="cs-CZ" sz="1900" dirty="0" smtClean="0">
              <a:latin typeface="Calibri" panose="020F0502020204030204" pitchFamily="34" charset="0"/>
            </a:endParaRPr>
          </a:p>
          <a:p>
            <a:pPr marL="358775" indent="-358775" algn="just">
              <a:spcBef>
                <a:spcPts val="600"/>
              </a:spcBef>
              <a:spcAft>
                <a:spcPts val="600"/>
              </a:spcAft>
            </a:pPr>
            <a:r>
              <a:rPr lang="cs-CZ" sz="1900" dirty="0" smtClean="0">
                <a:latin typeface="Calibri" panose="020F0502020204030204" pitchFamily="34" charset="0"/>
              </a:rPr>
              <a:t>Byly</a:t>
            </a:r>
            <a:r>
              <a:rPr lang="cs-CZ" sz="1900" b="1" dirty="0" smtClean="0">
                <a:latin typeface="Calibri" panose="020F0502020204030204" pitchFamily="34" charset="0"/>
              </a:rPr>
              <a:t> vypracovány 2x výukové materiály</a:t>
            </a:r>
            <a:r>
              <a:rPr lang="cs-CZ" sz="1900" dirty="0" smtClean="0">
                <a:latin typeface="Calibri" panose="020F0502020204030204" pitchFamily="34" charset="0"/>
              </a:rPr>
              <a:t> </a:t>
            </a:r>
            <a:r>
              <a:rPr lang="cs-CZ" sz="1900" dirty="0">
                <a:latin typeface="Calibri" panose="020F0502020204030204" pitchFamily="34" charset="0"/>
              </a:rPr>
              <a:t>ve formě dokumentu obsahujícího </a:t>
            </a:r>
            <a:r>
              <a:rPr lang="cs-CZ" sz="1900" b="1" dirty="0">
                <a:latin typeface="Calibri" panose="020F0502020204030204" pitchFamily="34" charset="0"/>
              </a:rPr>
              <a:t>shrnutí podkladů </a:t>
            </a:r>
            <a:r>
              <a:rPr lang="cs-CZ" sz="1900" dirty="0">
                <a:latin typeface="Calibri" panose="020F0502020204030204" pitchFamily="34" charset="0"/>
              </a:rPr>
              <a:t>pro vedení</a:t>
            </a:r>
            <a:r>
              <a:rPr lang="cs-CZ" sz="1900" b="1" dirty="0">
                <a:latin typeface="Calibri" panose="020F0502020204030204" pitchFamily="34" charset="0"/>
              </a:rPr>
              <a:t> cvičení a </a:t>
            </a:r>
            <a:r>
              <a:rPr lang="cs-CZ" sz="1900" b="1" dirty="0" smtClean="0">
                <a:latin typeface="Calibri" panose="020F0502020204030204" pitchFamily="34" charset="0"/>
              </a:rPr>
              <a:t>zadání.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900" dirty="0" smtClean="0">
                <a:latin typeface="Calibri" panose="020F0502020204030204" pitchFamily="34" charset="0"/>
              </a:rPr>
              <a:t>Mezi </a:t>
            </a:r>
            <a:r>
              <a:rPr lang="cs-CZ" sz="1900" b="1" dirty="0">
                <a:latin typeface="Calibri" panose="020F0502020204030204" pitchFamily="34" charset="0"/>
              </a:rPr>
              <a:t>vybrané předměty</a:t>
            </a:r>
            <a:r>
              <a:rPr lang="cs-CZ" sz="1900" dirty="0">
                <a:latin typeface="Calibri" panose="020F0502020204030204" pitchFamily="34" charset="0"/>
              </a:rPr>
              <a:t>, kde byly </a:t>
            </a:r>
            <a:r>
              <a:rPr lang="cs-CZ" sz="1900" b="1" dirty="0">
                <a:latin typeface="Calibri" panose="020F0502020204030204" pitchFamily="34" charset="0"/>
              </a:rPr>
              <a:t>výsledky</a:t>
            </a:r>
            <a:r>
              <a:rPr lang="cs-CZ" sz="1900" dirty="0">
                <a:latin typeface="Calibri" panose="020F0502020204030204" pitchFamily="34" charset="0"/>
              </a:rPr>
              <a:t> projektu </a:t>
            </a:r>
            <a:r>
              <a:rPr lang="cs-CZ" sz="1900" b="1" dirty="0">
                <a:latin typeface="Calibri" panose="020F0502020204030204" pitchFamily="34" charset="0"/>
              </a:rPr>
              <a:t>implementovány</a:t>
            </a:r>
            <a:r>
              <a:rPr lang="cs-CZ" sz="1900" dirty="0">
                <a:latin typeface="Calibri" panose="020F0502020204030204" pitchFamily="34" charset="0"/>
              </a:rPr>
              <a:t>, patří: </a:t>
            </a:r>
          </a:p>
          <a:p>
            <a:pPr marL="71913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cs-CZ" sz="1900" b="1" i="1" dirty="0" smtClean="0">
                <a:latin typeface="Calibri" panose="020F0502020204030204" pitchFamily="34" charset="0"/>
              </a:rPr>
              <a:t>Základy </a:t>
            </a:r>
            <a:r>
              <a:rPr lang="cs-CZ" sz="1900" b="1" i="1" dirty="0">
                <a:latin typeface="Calibri" panose="020F0502020204030204" pitchFamily="34" charset="0"/>
              </a:rPr>
              <a:t>slévárenských </a:t>
            </a:r>
            <a:r>
              <a:rPr lang="cs-CZ" sz="1900" b="1" i="1" dirty="0" smtClean="0">
                <a:latin typeface="Calibri" panose="020F0502020204030204" pitchFamily="34" charset="0"/>
              </a:rPr>
              <a:t>technologií</a:t>
            </a:r>
            <a:r>
              <a:rPr lang="cs-CZ" sz="1900" i="1" dirty="0" smtClean="0">
                <a:latin typeface="Calibri" panose="020F0502020204030204" pitchFamily="34" charset="0"/>
              </a:rPr>
              <a:t>,</a:t>
            </a:r>
            <a:endParaRPr lang="cs-CZ" sz="1900" dirty="0" smtClean="0">
              <a:latin typeface="Calibri" panose="020F0502020204030204" pitchFamily="34" charset="0"/>
            </a:endParaRPr>
          </a:p>
          <a:p>
            <a:pPr marL="71913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cs-CZ" sz="1900" b="1" i="1" dirty="0" smtClean="0">
                <a:latin typeface="Calibri" panose="020F0502020204030204" pitchFamily="34" charset="0"/>
              </a:rPr>
              <a:t>Výrobní </a:t>
            </a:r>
            <a:r>
              <a:rPr lang="cs-CZ" sz="1900" b="1" i="1" dirty="0">
                <a:latin typeface="Calibri" panose="020F0502020204030204" pitchFamily="34" charset="0"/>
              </a:rPr>
              <a:t>technologie pro ekonomy</a:t>
            </a:r>
            <a:r>
              <a:rPr lang="cs-CZ" sz="1900" i="1" dirty="0">
                <a:latin typeface="Calibri" panose="020F0502020204030204" pitchFamily="34" charset="0"/>
              </a:rPr>
              <a:t>.</a:t>
            </a:r>
            <a:endParaRPr lang="cs-CZ" sz="1900" dirty="0">
              <a:latin typeface="Calibri" panose="020F0502020204030204" pitchFamily="34" charset="0"/>
            </a:endParaRPr>
          </a:p>
          <a:p>
            <a:pPr marL="719138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endParaRPr lang="cs-CZ" sz="1900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8125" y="1340768"/>
            <a:ext cx="8677275" cy="5112568"/>
          </a:xfrm>
        </p:spPr>
        <p:txBody>
          <a:bodyPr/>
          <a:lstStyle/>
          <a:p>
            <a:pPr marL="0" indent="0">
              <a:buNone/>
            </a:pPr>
            <a:endParaRPr lang="cs-CZ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b="1" dirty="0" smtClean="0">
              <a:latin typeface="Calibri" panose="020F0502020204030204" pitchFamily="34" charset="0"/>
            </a:endParaRPr>
          </a:p>
          <a:p>
            <a:pPr marL="3227388" indent="0">
              <a:buNone/>
            </a:pPr>
            <a:r>
              <a:rPr lang="cs-CZ" b="1" dirty="0" smtClean="0">
                <a:latin typeface="Calibri" panose="020F0502020204030204" pitchFamily="34" charset="0"/>
              </a:rPr>
              <a:t>DĚKUJI ZA POZORNOST . . </a:t>
            </a:r>
            <a:r>
              <a:rPr lang="cs-CZ" b="1" dirty="0">
                <a:latin typeface="Calibri" panose="020F0502020204030204" pitchFamily="34" charset="0"/>
              </a:rPr>
              <a:t>.</a:t>
            </a:r>
            <a:r>
              <a:rPr lang="cs-CZ" b="1" dirty="0" smtClean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3781</TotalTime>
  <Words>296</Words>
  <Application>Microsoft Office PowerPoint</Application>
  <PresentationFormat>Předvádění na obrazovce (4:3)</PresentationFormat>
  <Paragraphs>85</Paragraphs>
  <Slides>9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</vt:lpstr>
      <vt:lpstr>Výchozí návrh</vt:lpstr>
      <vt:lpstr>Obhajoba projektu: Inovace výuky o laboratorní praktika/kurzy se zaměřením na krystalizaci, tuhnutí a analýzu struktury oceli pro studijní programy VŠTE</vt:lpstr>
      <vt:lpstr>CÍLE ŘEŠENÍ</vt:lpstr>
      <vt:lpstr>ČERPÁNÍ FINANČNÍCH ZDROJŮ</vt:lpstr>
      <vt:lpstr>CHARAKTERISTIKA PRAKTIKA/KURZU</vt:lpstr>
      <vt:lpstr>CHARAKTERISTIKA PRAKTIKA/KURZU</vt:lpstr>
      <vt:lpstr>CHARAKTERISTIKA PRAKTIKA/KURZU</vt:lpstr>
      <vt:lpstr>CHARAKTERISTIKA PRAKTIKA/KURZU</vt:lpstr>
      <vt:lpstr>Závěr</vt:lpstr>
      <vt:lpstr>Prezentace aplikace PowerPoint</vt:lpstr>
    </vt:vector>
  </TitlesOfParts>
  <Company>S.O.C.H.A.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a výzkum kovových materiálů se zlepšenými užitnými vlastnostmi v oblasti strategických silnoproudých aplikací při výrobě elektrické energie</dc:title>
  <dc:creator>KG;LS</dc:creator>
  <cp:lastModifiedBy>Ladislav Socha</cp:lastModifiedBy>
  <cp:revision>371</cp:revision>
  <cp:lastPrinted>2018-10-22T19:19:25Z</cp:lastPrinted>
  <dcterms:created xsi:type="dcterms:W3CDTF">2009-10-04T17:21:08Z</dcterms:created>
  <dcterms:modified xsi:type="dcterms:W3CDTF">2019-11-20T20:01:17Z</dcterms:modified>
</cp:coreProperties>
</file>