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62" r:id="rId7"/>
    <p:sldId id="268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2" r:id="rId16"/>
    <p:sldId id="273" r:id="rId17"/>
    <p:sldId id="275" r:id="rId18"/>
    <p:sldId id="276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141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4FEB3-0293-4E78-BBA2-96332F6B0874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A090-1FD0-4695-AFE6-4A576CC05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01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60E0-1910-4CDA-977D-05388BC4BDA3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68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3F821-A513-48AE-9DDD-71F3A9E6F16B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95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0D1EA-DDC0-453B-94F3-6CF8AB55A603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59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6DD1-BDB7-4835-BD23-3EE4003D4754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99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A261-0A84-4829-B377-16833CA962E6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23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F593-9A6C-4932-8E32-FC959C087B3B}" type="datetime1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91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DDBEB-2EBF-47A4-B4AD-CF4DE4AC9610}" type="datetime1">
              <a:rPr lang="cs-CZ" smtClean="0"/>
              <a:t>19.11.2019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49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BD72-3DB5-47AB-AD53-380A6E9FB359}" type="datetime1">
              <a:rPr lang="cs-CZ" smtClean="0"/>
              <a:t>19.11.2019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74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5D1D-10DD-4F28-AC30-43F8EBE3602A}" type="datetime1">
              <a:rPr lang="cs-CZ" smtClean="0"/>
              <a:t>19.11.2019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32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16A-2BFA-41A5-88F2-A158A3A5C8BA}" type="datetime1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86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78E9-7388-4B6A-92F7-16F3B208DBFD}" type="datetime1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93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3E65C-C234-420A-A70E-2EF056EB29E8}" type="datetime1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27E45-679A-4D1C-9DA5-DE39416431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66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011316" y="473826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Interní grantová soutěž 2019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70880" y="2367616"/>
            <a:ext cx="7002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Rozšíření aplikačního a výukového potenciálu </a:t>
            </a:r>
          </a:p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materiálové laboratoře na VŠTE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1193" y="1128333"/>
            <a:ext cx="3467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Vysoká škola technická a ekonomická </a:t>
            </a:r>
          </a:p>
          <a:p>
            <a:r>
              <a:rPr lang="cs-CZ" sz="14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Českých Budějovicích</a:t>
            </a:r>
          </a:p>
          <a:p>
            <a:r>
              <a:rPr lang="cs-CZ" sz="14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</a:t>
            </a:r>
            <a:r>
              <a:rPr lang="cs-CZ" sz="1400" b="1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technicko-technologický</a:t>
            </a:r>
            <a:endParaRPr lang="cs-CZ" sz="1400" b="1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Environmentální výzkumné pracoviště</a:t>
            </a:r>
          </a:p>
        </p:txBody>
      </p:sp>
      <p:pic>
        <p:nvPicPr>
          <p:cNvPr id="9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42" y="745826"/>
            <a:ext cx="1258349" cy="12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91193" y="5648118"/>
            <a:ext cx="41312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hlavní řešitel:	Ing. Jan Podlesný Ph.D.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spoluřešitelé: 	prof. Ing. Filip Bureš Ph.D.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	Ing. Veronika Jelínková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87883" y="6017450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21. 11. 2019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96" y="3379992"/>
            <a:ext cx="2976003" cy="200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10</a:t>
            </a:fld>
            <a:endParaRPr lang="cs-CZ"/>
          </a:p>
        </p:txBody>
      </p:sp>
      <p:sp>
        <p:nvSpPr>
          <p:cNvPr id="3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6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7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číslo snímku 1"/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4997" y="560156"/>
            <a:ext cx="9014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Plynová chromatografie / hmotnostní spektrometrie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(GC/MS)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8296E94-ADF7-49F4-9DB6-2C655BBB9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423"/>
            <a:ext cx="9144000" cy="425655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1C9B8E5-522E-442A-BEA0-911D90981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6" y="1122252"/>
            <a:ext cx="2553114" cy="1751501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EF31D21-A18D-4A21-B50F-CF6E764764A2}"/>
              </a:ext>
            </a:extLst>
          </p:cNvPr>
          <p:cNvSpPr txBox="1"/>
          <p:nvPr/>
        </p:nvSpPr>
        <p:spPr>
          <a:xfrm>
            <a:off x="838155" y="2906053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 = 322,40 g/mol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04FDA0C-25E3-46CA-B69B-DD1DECA1C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15" y="1037209"/>
            <a:ext cx="2625388" cy="19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B99ECF64-7653-44B6-8792-AD40741DB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" y="1633526"/>
            <a:ext cx="6835054" cy="483345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389A669-9F78-4187-83FF-DF4051704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10" y="870429"/>
            <a:ext cx="2543694" cy="1970117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11</a:t>
            </a:fld>
            <a:endParaRPr lang="cs-CZ"/>
          </a:p>
        </p:txBody>
      </p:sp>
      <p:sp>
        <p:nvSpPr>
          <p:cNvPr id="3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6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7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8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1"/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681630" y="560156"/>
            <a:ext cx="57807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Nukleární magnetická rezonance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(NMR)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F436417-0A8A-4003-97EB-C0F0B3D0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2" y="2891547"/>
            <a:ext cx="2549566" cy="35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12</a:t>
            </a:fld>
            <a:endParaRPr lang="cs-CZ"/>
          </a:p>
        </p:txBody>
      </p:sp>
      <p:sp>
        <p:nvSpPr>
          <p:cNvPr id="3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7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8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9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číslo snímku 1"/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031882" y="934823"/>
            <a:ext cx="50802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Oxidačně-redukční reakce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Důkaz přítomnosti kyslíku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„Modrý cukrový chameleon“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357291" y="493336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Experimenty k demonstraci učiva Chemie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202601" y="2570110"/>
            <a:ext cx="473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glukosa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methylenová modř + 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687EA36-04B1-47A6-9884-ECC8CD509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47" y="3043632"/>
            <a:ext cx="2189002" cy="2929932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3C71410D-9D1D-46AB-83FF-6A93E84D0E39}"/>
              </a:ext>
            </a:extLst>
          </p:cNvPr>
          <p:cNvSpPr txBox="1"/>
          <p:nvPr/>
        </p:nvSpPr>
        <p:spPr>
          <a:xfrm>
            <a:off x="6009962" y="609282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 kyslíku</a:t>
            </a:r>
            <a:endParaRPr lang="en-GB" b="1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A848340-D92E-4FE2-B203-5DFB43103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93" y="3043632"/>
            <a:ext cx="2055357" cy="2929932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8F96EC40-71F8-4BFF-BFAE-EA9957C71598}"/>
              </a:ext>
            </a:extLst>
          </p:cNvPr>
          <p:cNvSpPr txBox="1"/>
          <p:nvPr/>
        </p:nvSpPr>
        <p:spPr>
          <a:xfrm>
            <a:off x="1526775" y="609282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kyslíkem</a:t>
            </a:r>
            <a:endParaRPr lang="en-GB" b="1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3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01AB771-0A44-41BF-B83B-8479D8D5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13</a:t>
            </a:fld>
            <a:endParaRPr lang="cs-CZ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BB0DAEE3-AAD8-4680-99F0-77AFE80E946A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EA0CA597-C8A5-4787-A496-92CF2F4810E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F807F4E5-C531-4067-B72B-DAF68974969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4A4AC04-5A27-42A1-A122-6767E78B745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7E47EF32-023F-4823-83CF-0F2C7603E916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B1F1820F-780B-476F-9CDE-177E9B4ABC6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9" name="Zástupný symbol pro číslo snímku 1">
            <a:extLst>
              <a:ext uri="{FF2B5EF4-FFF2-40B4-BE49-F238E27FC236}">
                <a16:creationId xmlns:a16="http://schemas.microsoft.com/office/drawing/2014/main" id="{2CAD6F32-5420-488A-887A-41AF234B8EB0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10" name="Zástupný symbol pro číslo snímku 1">
            <a:extLst>
              <a:ext uri="{FF2B5EF4-FFF2-40B4-BE49-F238E27FC236}">
                <a16:creationId xmlns:a16="http://schemas.microsoft.com/office/drawing/2014/main" id="{6F3D98F1-F51B-4F14-85FD-75FF49DC777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064F59A-221A-4CFD-A1DC-306528B2208F}"/>
              </a:ext>
            </a:extLst>
          </p:cNvPr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5971EBB-E4A3-4758-B7DE-B29C1E19A129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číslo snímku 1">
            <a:extLst>
              <a:ext uri="{FF2B5EF4-FFF2-40B4-BE49-F238E27FC236}">
                <a16:creationId xmlns:a16="http://schemas.microsoft.com/office/drawing/2014/main" id="{F7EFD9EA-1518-43C7-AD33-D1D1E415C761}"/>
              </a:ext>
            </a:extLst>
          </p:cNvPr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B56AAC9-7CDC-4AE2-821B-F789C1508D99}"/>
              </a:ext>
            </a:extLst>
          </p:cNvPr>
          <p:cNvSpPr txBox="1"/>
          <p:nvPr/>
        </p:nvSpPr>
        <p:spPr>
          <a:xfrm>
            <a:off x="480982" y="934823"/>
            <a:ext cx="81820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Chromatografická separace barviv obsažených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 barevných fixách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„Tajemství barevných fixek“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D17F3F7-72B9-496C-B529-A33AA3F53504}"/>
              </a:ext>
            </a:extLst>
          </p:cNvPr>
          <p:cNvSpPr txBox="1"/>
          <p:nvPr/>
        </p:nvSpPr>
        <p:spPr>
          <a:xfrm>
            <a:off x="2357291" y="493336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Experimenty k demonstraci učiva Chemie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519A292-F8E2-4350-A474-F2086D68F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7" y="2391973"/>
            <a:ext cx="3934099" cy="3788017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4296FAC-BD99-496D-A322-30567A9BC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81" y="2391973"/>
            <a:ext cx="3926092" cy="378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DA740F2-A279-4536-AB48-45040771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14</a:t>
            </a:fld>
            <a:endParaRPr lang="cs-CZ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A65BCF03-9D1F-4FA9-AC4C-CB58E0328060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2A4665AC-04C1-49D0-B065-E21D82131A1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B68D03A8-60C6-435B-A130-4F0BB373C21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D061D57D-56AB-4397-8D50-D19D5268EFE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53D052D7-FAB8-4B53-99D9-BC316125D9B9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D917A428-A7CF-40EE-A623-78DBAEAE696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9" name="Zástupný symbol pro číslo snímku 1">
            <a:extLst>
              <a:ext uri="{FF2B5EF4-FFF2-40B4-BE49-F238E27FC236}">
                <a16:creationId xmlns:a16="http://schemas.microsoft.com/office/drawing/2014/main" id="{EF7DE952-427C-41D3-A1A6-C08F2D57C419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0" name="Zástupný symbol pro číslo snímku 1">
            <a:extLst>
              <a:ext uri="{FF2B5EF4-FFF2-40B4-BE49-F238E27FC236}">
                <a16:creationId xmlns:a16="http://schemas.microsoft.com/office/drawing/2014/main" id="{2C25C607-45DE-4383-ADB0-3C2D2F6AE7F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68E6B1A2-6391-4959-B30F-B0010E8028FE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F7AE49B-98A1-4551-8D2A-64616A2A8FDE}"/>
              </a:ext>
            </a:extLst>
          </p:cNvPr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2F79B91-491A-4EB1-A487-B4A003C8A463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číslo snímku 1">
            <a:extLst>
              <a:ext uri="{FF2B5EF4-FFF2-40B4-BE49-F238E27FC236}">
                <a16:creationId xmlns:a16="http://schemas.microsoft.com/office/drawing/2014/main" id="{85732A6B-4D4D-41A3-A308-D8BDF1BB9D54}"/>
              </a:ext>
            </a:extLst>
          </p:cNvPr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2FE9CE-71B2-488B-8B43-2BEAB0B04E58}"/>
              </a:ext>
            </a:extLst>
          </p:cNvPr>
          <p:cNvSpPr txBox="1"/>
          <p:nvPr/>
        </p:nvSpPr>
        <p:spPr>
          <a:xfrm>
            <a:off x="1571026" y="742242"/>
            <a:ext cx="60019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Komplexotvorná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chemická reakce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„Neviditelná krvavá zpráva“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69ED669-70AE-42C0-B368-52D342B19441}"/>
              </a:ext>
            </a:extLst>
          </p:cNvPr>
          <p:cNvSpPr txBox="1"/>
          <p:nvPr/>
        </p:nvSpPr>
        <p:spPr>
          <a:xfrm>
            <a:off x="2357291" y="403870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Experimenty k demonstraci učiva Chemie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CE61C22-1838-464B-8E0E-9FB1C0B94775}"/>
              </a:ext>
            </a:extLst>
          </p:cNvPr>
          <p:cNvSpPr txBox="1"/>
          <p:nvPr/>
        </p:nvSpPr>
        <p:spPr>
          <a:xfrm>
            <a:off x="2491943" y="1749541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3+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[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(SCN)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1CD5CDF-1242-400C-B2C3-6E5375B223A1}"/>
              </a:ext>
            </a:extLst>
          </p:cNvPr>
          <p:cNvSpPr txBox="1"/>
          <p:nvPr/>
        </p:nvSpPr>
        <p:spPr>
          <a:xfrm>
            <a:off x="2201096" y="212194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barvy</a:t>
            </a:r>
            <a:endParaRPr lang="cs-CZ" b="1" baseline="30000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B0033F8-E611-4C3A-9520-CB0F5C14E54C}"/>
              </a:ext>
            </a:extLst>
          </p:cNvPr>
          <p:cNvSpPr txBox="1"/>
          <p:nvPr/>
        </p:nvSpPr>
        <p:spPr>
          <a:xfrm>
            <a:off x="4999040" y="215015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tmavě červená</a:t>
            </a:r>
            <a:endParaRPr lang="cs-CZ" b="1" baseline="30000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KSCN 4x no sound">
            <a:hlinkClick r:id="" action="ppaction://media"/>
            <a:extLst>
              <a:ext uri="{FF2B5EF4-FFF2-40B4-BE49-F238E27FC236}">
                <a16:creationId xmlns:a16="http://schemas.microsoft.com/office/drawing/2014/main" id="{CD0AFA6E-C272-447A-8175-686FA168A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296" y="2461415"/>
            <a:ext cx="7085408" cy="39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1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B8D1180-9FAE-4557-A447-60195D03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15</a:t>
            </a:fld>
            <a:endParaRPr lang="cs-CZ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8BA36144-49DE-4427-9894-6D57559E8718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A181F041-B446-449E-89A2-8096BAAE9D1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0F8F1F47-674C-4148-94B7-89AC35DAC11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219A2BA2-13D8-44C4-94DA-D6DBD3A2013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6ED15508-0084-4AF2-89CC-912162D4FB9E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65F49DCD-9927-45CE-B368-D7B58D92764E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9" name="Zástupný symbol pro číslo snímku 1">
            <a:extLst>
              <a:ext uri="{FF2B5EF4-FFF2-40B4-BE49-F238E27FC236}">
                <a16:creationId xmlns:a16="http://schemas.microsoft.com/office/drawing/2014/main" id="{8A311C65-65AB-4B6F-8D89-D6C3023C4DB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10" name="Zástupný symbol pro číslo snímku 1">
            <a:extLst>
              <a:ext uri="{FF2B5EF4-FFF2-40B4-BE49-F238E27FC236}">
                <a16:creationId xmlns:a16="http://schemas.microsoft.com/office/drawing/2014/main" id="{DECA59FF-8B3F-4B77-B847-7FE191D07A6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7D4F4668-5BB3-4DD3-BA0B-3FF29BA46FFE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12" name="Zástupný symbol pro číslo snímku 1">
            <a:extLst>
              <a:ext uri="{FF2B5EF4-FFF2-40B4-BE49-F238E27FC236}">
                <a16:creationId xmlns:a16="http://schemas.microsoft.com/office/drawing/2014/main" id="{C88A73ED-848E-4278-B030-052E53783368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9C34072-2C35-4FD0-B003-6CEC6ECE6DBB}"/>
              </a:ext>
            </a:extLst>
          </p:cNvPr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638A7A6-D224-45C1-86A4-CFCFC1D9C4C2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číslo snímku 1">
            <a:extLst>
              <a:ext uri="{FF2B5EF4-FFF2-40B4-BE49-F238E27FC236}">
                <a16:creationId xmlns:a16="http://schemas.microsoft.com/office/drawing/2014/main" id="{77A6E849-FFBA-4F5D-9398-D6DAF6E19C53}"/>
              </a:ext>
            </a:extLst>
          </p:cNvPr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F85E75D-0C7A-4D65-ACB8-796F9ED372A6}"/>
              </a:ext>
            </a:extLst>
          </p:cNvPr>
          <p:cNvSpPr txBox="1"/>
          <p:nvPr/>
        </p:nvSpPr>
        <p:spPr>
          <a:xfrm>
            <a:off x="46561" y="745170"/>
            <a:ext cx="90508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Selektivní prohoření papíru díky přítomnosti kyslíku</a:t>
            </a:r>
          </a:p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„Hořící písmo“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29F75BE-1059-4065-8607-9B7D2C0ED121}"/>
              </a:ext>
            </a:extLst>
          </p:cNvPr>
          <p:cNvSpPr txBox="1"/>
          <p:nvPr/>
        </p:nvSpPr>
        <p:spPr>
          <a:xfrm>
            <a:off x="2357291" y="493336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Experimenty k demonstraci učiva Chemie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354B697-CF04-433D-9147-AC313F4E9934}"/>
              </a:ext>
            </a:extLst>
          </p:cNvPr>
          <p:cNvSpPr txBox="1"/>
          <p:nvPr/>
        </p:nvSpPr>
        <p:spPr>
          <a:xfrm>
            <a:off x="3431925" y="1697301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     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B0C9AA1-F727-4084-8807-08097D30532D}"/>
              </a:ext>
            </a:extLst>
          </p:cNvPr>
          <p:cNvSpPr txBox="1"/>
          <p:nvPr/>
        </p:nvSpPr>
        <p:spPr>
          <a:xfrm>
            <a:off x="4408332" y="155286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Symbol" panose="05050102010706020507" pitchFamily="18" charset="2"/>
              </a:rPr>
              <a:t>D</a:t>
            </a:r>
            <a:endParaRPr lang="en-GB" dirty="0">
              <a:latin typeface="Symbol" panose="05050102010706020507" pitchFamily="18" charset="2"/>
            </a:endParaRPr>
          </a:p>
        </p:txBody>
      </p:sp>
      <p:pic>
        <p:nvPicPr>
          <p:cNvPr id="26" name="hořící písmo">
            <a:hlinkClick r:id="" action="ppaction://media"/>
            <a:extLst>
              <a:ext uri="{FF2B5EF4-FFF2-40B4-BE49-F238E27FC236}">
                <a16:creationId xmlns:a16="http://schemas.microsoft.com/office/drawing/2014/main" id="{52CE01FC-6DFE-4486-9096-F948AA3DB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303" y="2071138"/>
            <a:ext cx="7658725" cy="43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2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B7C682F-E5D0-4F22-A9D2-7731A43B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16</a:t>
            </a:fld>
            <a:endParaRPr lang="cs-CZ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F2D0BECD-BC61-418F-822A-545EA5219098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132C4D74-B2A9-405F-A985-02D164EDBA0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28E39840-1216-4DBB-BBF1-3D89F6773AE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31A9645F-FB7E-48DD-A3D3-B12152CAC12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F2D9BBBB-E4A9-4AA2-A5D8-435CD793727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78583FD3-98B3-41CE-9ECC-6A1FA34C342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9" name="Zástupný symbol pro číslo snímku 1">
            <a:extLst>
              <a:ext uri="{FF2B5EF4-FFF2-40B4-BE49-F238E27FC236}">
                <a16:creationId xmlns:a16="http://schemas.microsoft.com/office/drawing/2014/main" id="{544B2425-300E-4BB2-938A-A35C07CEA75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0" name="Zástupný symbol pro číslo snímku 1">
            <a:extLst>
              <a:ext uri="{FF2B5EF4-FFF2-40B4-BE49-F238E27FC236}">
                <a16:creationId xmlns:a16="http://schemas.microsoft.com/office/drawing/2014/main" id="{6988FD7A-CFB8-467C-B05C-FD1823AF3699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883F8BF1-18F0-4620-91C2-FCD2F4A9F26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2" name="Zástupný symbol pro číslo snímku 1">
            <a:extLst>
              <a:ext uri="{FF2B5EF4-FFF2-40B4-BE49-F238E27FC236}">
                <a16:creationId xmlns:a16="http://schemas.microsoft.com/office/drawing/2014/main" id="{913110FE-4437-4CBE-83C4-BE28DAF9EF86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83000F2-2893-4234-AF16-DB56EC5E6F7A}"/>
              </a:ext>
            </a:extLst>
          </p:cNvPr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7A07805-BFEE-4A58-AAB8-83CF5C177817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číslo snímku 1">
            <a:extLst>
              <a:ext uri="{FF2B5EF4-FFF2-40B4-BE49-F238E27FC236}">
                <a16:creationId xmlns:a16="http://schemas.microsoft.com/office/drawing/2014/main" id="{C2ACB3DC-8B54-4F18-A829-E5358F3D3C5A}"/>
              </a:ext>
            </a:extLst>
          </p:cNvPr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460F677-1ECC-46D5-8FC1-17184FB06B78}"/>
              </a:ext>
            </a:extLst>
          </p:cNvPr>
          <p:cNvSpPr txBox="1"/>
          <p:nvPr/>
        </p:nvSpPr>
        <p:spPr>
          <a:xfrm>
            <a:off x="3999571" y="453717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4936" y="942837"/>
            <a:ext cx="881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Syntéza a charakterizace šesti nových derivátů 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thieno</a:t>
            </a:r>
            <a:r>
              <a:rPr lang="en-US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[3,2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i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thiofenu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rozšíření předchozí studie analogických derivátů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[2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pěti připravených sloučenin byla pozorována fotoindukovaná </a:t>
            </a:r>
            <a:r>
              <a:rPr lang="cs-CZ" i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i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izomerizace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71568" y="5884188"/>
            <a:ext cx="8069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[2]	J. </a:t>
            </a:r>
            <a:r>
              <a:rPr lang="cs-CZ" dirty="0"/>
              <a:t>Podlesný,</a:t>
            </a:r>
            <a:r>
              <a:rPr lang="en-US" dirty="0"/>
              <a:t> O.</a:t>
            </a:r>
            <a:r>
              <a:rPr lang="cs-CZ" dirty="0"/>
              <a:t> </a:t>
            </a:r>
            <a:r>
              <a:rPr lang="cs-CZ" dirty="0" err="1"/>
              <a:t>Pytela</a:t>
            </a:r>
            <a:r>
              <a:rPr lang="cs-CZ" dirty="0"/>
              <a:t>, </a:t>
            </a:r>
            <a:r>
              <a:rPr lang="en-US" dirty="0"/>
              <a:t>M. </a:t>
            </a:r>
            <a:r>
              <a:rPr lang="cs-CZ" dirty="0"/>
              <a:t>Klikar, </a:t>
            </a:r>
            <a:r>
              <a:rPr lang="en-US" dirty="0"/>
              <a:t>V. </a:t>
            </a:r>
            <a:r>
              <a:rPr lang="cs-CZ" dirty="0"/>
              <a:t>Jelínková, </a:t>
            </a:r>
            <a:r>
              <a:rPr lang="en-US" dirty="0"/>
              <a:t>I. V. </a:t>
            </a:r>
            <a:r>
              <a:rPr lang="cs-CZ" dirty="0" err="1"/>
              <a:t>Kityk</a:t>
            </a:r>
            <a:r>
              <a:rPr lang="cs-CZ" dirty="0"/>
              <a:t>,</a:t>
            </a:r>
            <a:r>
              <a:rPr lang="en-US" dirty="0"/>
              <a:t> K.</a:t>
            </a:r>
            <a:r>
              <a:rPr lang="cs-CZ" dirty="0"/>
              <a:t> </a:t>
            </a:r>
            <a:r>
              <a:rPr lang="cs-CZ" dirty="0" err="1"/>
              <a:t>Ozga</a:t>
            </a:r>
            <a:r>
              <a:rPr lang="cs-CZ" dirty="0"/>
              <a:t>,</a:t>
            </a:r>
            <a:r>
              <a:rPr lang="en-US" dirty="0"/>
              <a:t> J. </a:t>
            </a:r>
            <a:r>
              <a:rPr lang="en-US" dirty="0" err="1"/>
              <a:t>Jedr</a:t>
            </a:r>
            <a:r>
              <a:rPr lang="cs-CZ" dirty="0" err="1"/>
              <a:t>yka</a:t>
            </a:r>
            <a:r>
              <a:rPr lang="cs-CZ" dirty="0"/>
              <a:t>, </a:t>
            </a:r>
          </a:p>
          <a:p>
            <a:r>
              <a:rPr lang="cs-CZ" dirty="0"/>
              <a:t>	M. </a:t>
            </a:r>
            <a:r>
              <a:rPr lang="cs-CZ" dirty="0" err="1"/>
              <a:t>Rudysh</a:t>
            </a:r>
            <a:r>
              <a:rPr lang="cs-CZ" dirty="0"/>
              <a:t>,  F. Bureš, </a:t>
            </a:r>
            <a:r>
              <a:rPr lang="cs-CZ" i="1" dirty="0" err="1"/>
              <a:t>Org</a:t>
            </a:r>
            <a:r>
              <a:rPr lang="cs-CZ" i="1" dirty="0"/>
              <a:t>. </a:t>
            </a:r>
            <a:r>
              <a:rPr lang="cs-CZ" i="1" dirty="0" err="1"/>
              <a:t>Biomol</a:t>
            </a:r>
            <a:r>
              <a:rPr lang="cs-CZ" i="1" dirty="0"/>
              <a:t>. </a:t>
            </a:r>
            <a:r>
              <a:rPr lang="cs-CZ" i="1" dirty="0" err="1"/>
              <a:t>Chem</a:t>
            </a:r>
            <a:r>
              <a:rPr lang="cs-CZ" i="1" dirty="0"/>
              <a:t>. </a:t>
            </a:r>
            <a:r>
              <a:rPr lang="cs-CZ" b="1" dirty="0"/>
              <a:t>2019</a:t>
            </a:r>
            <a:r>
              <a:rPr lang="cs-CZ" dirty="0"/>
              <a:t>, </a:t>
            </a:r>
            <a:r>
              <a:rPr lang="cs-CZ" i="1" dirty="0"/>
              <a:t>17</a:t>
            </a:r>
            <a:r>
              <a:rPr lang="cs-CZ" dirty="0"/>
              <a:t>, 3623–34. 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76" y="2110562"/>
            <a:ext cx="6869443" cy="1347356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967643" y="233255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h</a:t>
            </a:r>
            <a:r>
              <a:rPr lang="cs-CZ" i="1" dirty="0" err="1">
                <a:latin typeface="Symbol" panose="05050102010706020507" pitchFamily="18" charset="2"/>
              </a:rPr>
              <a:t>n</a:t>
            </a:r>
            <a:endParaRPr lang="cs-CZ" i="1" dirty="0">
              <a:latin typeface="Symbol" panose="05050102010706020507" pitchFamily="18" charset="2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242149" y="335303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molekulární přepínač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0" y="3781993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 a čistota připravených látek byla ověřena pomocí tenkovrstvé chromatografie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TLC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hmotnostní spektrometrie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GC/MS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hmotnostní MALDI spektrometrie s vysokým rozlišením 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HR-MALDI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 nukleární magnetické rezonance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NMR</a:t>
            </a:r>
            <a:r>
              <a:rPr lang="cs-CZ" dirty="0" smtClean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Vztahy mezi strukturou a vlastnostmi jsou studovány s využitím 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termogravimetrické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analýzy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TGA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cyklické </a:t>
            </a:r>
            <a:r>
              <a:rPr lang="cs-CZ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voltametrie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CV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UV-VIS absorpční spektroskopie a teoretických kvantově-chemických výpočtů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DFT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88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17</a:t>
            </a:fld>
            <a:endParaRPr lang="cs-CZ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3B7C682F-E5D0-4F22-A9D2-7731A43BB2EA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F2D0BECD-BC61-418F-822A-545EA5219098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132C4D74-B2A9-405F-A985-02D164EDBA0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28E39840-1216-4DBB-BBF1-3D89F6773AE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31A9645F-FB7E-48DD-A3D3-B12152CAC12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F2D9BBBB-E4A9-4AA2-A5D8-435CD793727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9" name="Zástupný symbol pro číslo snímku 1">
            <a:extLst>
              <a:ext uri="{FF2B5EF4-FFF2-40B4-BE49-F238E27FC236}">
                <a16:creationId xmlns:a16="http://schemas.microsoft.com/office/drawing/2014/main" id="{78583FD3-98B3-41CE-9ECC-6A1FA34C342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10" name="Zástupný symbol pro číslo snímku 1">
            <a:extLst>
              <a:ext uri="{FF2B5EF4-FFF2-40B4-BE49-F238E27FC236}">
                <a16:creationId xmlns:a16="http://schemas.microsoft.com/office/drawing/2014/main" id="{544B2425-300E-4BB2-938A-A35C07CEA75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6988FD7A-CFB8-467C-B05C-FD1823AF3699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12" name="Zástupný symbol pro číslo snímku 1">
            <a:extLst>
              <a:ext uri="{FF2B5EF4-FFF2-40B4-BE49-F238E27FC236}">
                <a16:creationId xmlns:a16="http://schemas.microsoft.com/office/drawing/2014/main" id="{883F8BF1-18F0-4620-91C2-FCD2F4A9F26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13" name="Zástupný symbol pro číslo snímku 1">
            <a:extLst>
              <a:ext uri="{FF2B5EF4-FFF2-40B4-BE49-F238E27FC236}">
                <a16:creationId xmlns:a16="http://schemas.microsoft.com/office/drawing/2014/main" id="{913110FE-4437-4CBE-83C4-BE28DAF9EF86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83000F2-2893-4234-AF16-DB56EC5E6F7A}"/>
              </a:ext>
            </a:extLst>
          </p:cNvPr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87A07805-BFEE-4A58-AAB8-83CF5C177817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symbol pro číslo snímku 1">
            <a:extLst>
              <a:ext uri="{FF2B5EF4-FFF2-40B4-BE49-F238E27FC236}">
                <a16:creationId xmlns:a16="http://schemas.microsoft.com/office/drawing/2014/main" id="{C2ACB3DC-8B54-4F18-A829-E5358F3D3C5A}"/>
              </a:ext>
            </a:extLst>
          </p:cNvPr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460F677-1ECC-46D5-8FC1-17184FB06B78}"/>
              </a:ext>
            </a:extLst>
          </p:cNvPr>
          <p:cNvSpPr txBox="1"/>
          <p:nvPr/>
        </p:nvSpPr>
        <p:spPr>
          <a:xfrm>
            <a:off x="3999571" y="453717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6256" y="1235585"/>
            <a:ext cx="861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 manuskriptu pro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Dyes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Pigments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4,018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2061300"/>
            <a:ext cx="1446090" cy="1928119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96" y="2061300"/>
            <a:ext cx="1857375" cy="1952625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166256" y="4644605"/>
            <a:ext cx="8911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 a optimalizace experimentů pro demonstraci učiva předmětu CHS Chemie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Prezentace experimentů veřejnosti v areálu VSŤE v rámci akce Noc Vědců 2019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4133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18</a:t>
            </a:fld>
            <a:endParaRPr lang="cs-CZ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AEE21218-B48B-4248-BC93-A3EEE6C2F5A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A6B55A23-3C6E-4863-8B1E-9608D8238070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30B80972-DBA4-4135-9CF8-4B9C409092B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4F142412-CD1B-4AA9-9049-773FFBE72F33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F8BEE21C-D0B9-48BE-9FA1-839384FB6C9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F8AC813C-DF95-4B73-9AEC-7BAA5ACDC4C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9" name="Zástupný symbol pro číslo snímku 1">
            <a:extLst>
              <a:ext uri="{FF2B5EF4-FFF2-40B4-BE49-F238E27FC236}">
                <a16:creationId xmlns:a16="http://schemas.microsoft.com/office/drawing/2014/main" id="{2B68F430-1731-44C6-9BC3-4B039E44E99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10" name="Zástupný symbol pro číslo snímku 1">
            <a:extLst>
              <a:ext uri="{FF2B5EF4-FFF2-40B4-BE49-F238E27FC236}">
                <a16:creationId xmlns:a16="http://schemas.microsoft.com/office/drawing/2014/main" id="{6B441386-20BA-4179-B994-B71A562331F3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C9DC304B-86DC-487A-AB9D-530EBBE8B9F0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12" name="Zástupný symbol pro číslo snímku 1">
            <a:extLst>
              <a:ext uri="{FF2B5EF4-FFF2-40B4-BE49-F238E27FC236}">
                <a16:creationId xmlns:a16="http://schemas.microsoft.com/office/drawing/2014/main" id="{E6A63EF4-8699-4A1B-9D46-78CE71BFCAE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13" name="Zástupný symbol pro číslo snímku 1">
            <a:extLst>
              <a:ext uri="{FF2B5EF4-FFF2-40B4-BE49-F238E27FC236}">
                <a16:creationId xmlns:a16="http://schemas.microsoft.com/office/drawing/2014/main" id="{B0D7006F-5B29-46A4-AFAE-BC3F0A5C0E19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14" name="Zástupný symbol pro číslo snímku 1">
            <a:extLst>
              <a:ext uri="{FF2B5EF4-FFF2-40B4-BE49-F238E27FC236}">
                <a16:creationId xmlns:a16="http://schemas.microsoft.com/office/drawing/2014/main" id="{390A2AD7-9CB2-4FE1-BF1E-535BD09ABBA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259068A-5F2A-4C54-9DF7-EFD23BCBCB38}"/>
              </a:ext>
            </a:extLst>
          </p:cNvPr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3D2081B-52A5-4A48-B0BE-FA5CC5CBFBD7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4102E5A-201B-4AD7-8FE2-2684352001B5}"/>
              </a:ext>
            </a:extLst>
          </p:cNvPr>
          <p:cNvSpPr txBox="1"/>
          <p:nvPr/>
        </p:nvSpPr>
        <p:spPr>
          <a:xfrm>
            <a:off x="2372522" y="441281"/>
            <a:ext cx="439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vám za pozornost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9" y="679003"/>
            <a:ext cx="2063926" cy="1391993"/>
          </a:xfrm>
          <a:prstGeom prst="rect">
            <a:avLst/>
          </a:prstGeom>
        </p:spPr>
      </p:pic>
      <p:pic>
        <p:nvPicPr>
          <p:cNvPr id="21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42" y="745826"/>
            <a:ext cx="1258349" cy="12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03" y="1220462"/>
            <a:ext cx="3046992" cy="22852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03" y="3898043"/>
            <a:ext cx="3046992" cy="2285245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7" y="2386729"/>
            <a:ext cx="2349747" cy="313299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386729"/>
            <a:ext cx="2385521" cy="31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570764" y="631768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Cíle řešení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75414" y="1225680"/>
            <a:ext cx="7975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publikační aktivity pracovní skupiny materiálové laboratoře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syntéza a charakterizace vybraných derivátů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thieno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[3,2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thiofenu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a publikace této práce v mezinárodním impaktovaném periodiku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5414" y="4125049"/>
            <a:ext cx="87511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Inovace výuky chemie na VŠTE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příprava vhodných experimentů určených k demonstraci učiva probíraného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v rámci předmětu CHS Chemie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8" y="3059926"/>
            <a:ext cx="1297231" cy="8028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70" y="2590171"/>
            <a:ext cx="2976003" cy="2007134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>
            <a:off x="2286000" y="3459680"/>
            <a:ext cx="112221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701935" y="3459680"/>
            <a:ext cx="112221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>
          <a:xfrm>
            <a:off x="7031841" y="6492875"/>
            <a:ext cx="2057400" cy="365125"/>
          </a:xfrm>
        </p:spPr>
        <p:txBody>
          <a:bodyPr/>
          <a:lstStyle/>
          <a:p>
            <a:fld id="{DB927E45-679A-4D1C-9DA5-DE39416431DC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70" y="5130121"/>
            <a:ext cx="2531225" cy="11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086600" y="6484244"/>
            <a:ext cx="2057400" cy="365125"/>
          </a:xfrm>
        </p:spPr>
        <p:txBody>
          <a:bodyPr/>
          <a:lstStyle/>
          <a:p>
            <a:fld id="{DB927E45-679A-4D1C-9DA5-DE39416431DC}" type="slidenum">
              <a:rPr lang="cs-CZ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030024" y="615142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Úvod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23" y="1379431"/>
            <a:ext cx="2385752" cy="17955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23423" y="2019512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cs-CZ" b="1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thieno</a:t>
            </a:r>
            <a:r>
              <a:rPr lang="en-US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3,2-</a:t>
            </a:r>
            <a:r>
              <a:rPr lang="cs-CZ" b="1" i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b="1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thiofen</a:t>
            </a:r>
            <a:endParaRPr lang="cs-CZ" b="1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61" y="3416050"/>
            <a:ext cx="3707476" cy="133835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01787" y="201937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chromofor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580588" y="4896195"/>
            <a:ext cx="3982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= donor</a:t>
            </a:r>
          </a:p>
          <a:p>
            <a:r>
              <a:rPr lang="cs-CZ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= akceptor</a:t>
            </a:r>
          </a:p>
          <a:p>
            <a:r>
              <a:rPr lang="cs-CZ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konjugovaný systém elektronů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ICT = intramolekulární přenos náboje</a:t>
            </a:r>
          </a:p>
        </p:txBody>
      </p:sp>
    </p:spTree>
    <p:extLst>
      <p:ext uri="{BB962C8B-B14F-4D97-AF65-F5344CB8AC3E}">
        <p14:creationId xmlns:p14="http://schemas.microsoft.com/office/powerpoint/2010/main" val="6126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4</a:t>
            </a:fld>
            <a:endParaRPr lang="cs-CZ"/>
          </a:p>
        </p:txBody>
      </p:sp>
      <p:sp>
        <p:nvSpPr>
          <p:cNvPr id="3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číslo snímku 1"/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685145" y="2026469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lithiace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/ substituce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703540" y="493336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Syntéza cílových chromoforů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49382" y="5510433"/>
            <a:ext cx="839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cs-CZ" dirty="0"/>
              <a:t>1</a:t>
            </a:r>
            <a:r>
              <a:rPr lang="en-US" dirty="0"/>
              <a:t>]</a:t>
            </a:r>
            <a:r>
              <a:rPr lang="cs-CZ" dirty="0"/>
              <a:t>	M. Klikar, V. Jelínková, Z. Růžičková, T. </a:t>
            </a:r>
            <a:r>
              <a:rPr lang="cs-CZ" dirty="0" err="1"/>
              <a:t>Mikysek</a:t>
            </a:r>
            <a:r>
              <a:rPr lang="cs-CZ" dirty="0"/>
              <a:t>, O. </a:t>
            </a:r>
            <a:r>
              <a:rPr lang="cs-CZ" dirty="0" err="1"/>
              <a:t>Pytela</a:t>
            </a:r>
            <a:r>
              <a:rPr lang="cs-CZ" dirty="0"/>
              <a:t>, M. Ludwig, F. Bureš, </a:t>
            </a:r>
          </a:p>
          <a:p>
            <a:r>
              <a:rPr lang="cs-CZ" dirty="0"/>
              <a:t>	</a:t>
            </a:r>
            <a:r>
              <a:rPr lang="cs-CZ" i="1" dirty="0"/>
              <a:t>Eur</a:t>
            </a:r>
            <a:r>
              <a:rPr lang="cs-CZ" dirty="0"/>
              <a:t>. </a:t>
            </a:r>
            <a:r>
              <a:rPr lang="cs-CZ" i="1" dirty="0"/>
              <a:t>J</a:t>
            </a:r>
            <a:r>
              <a:rPr lang="cs-CZ" dirty="0"/>
              <a:t>. </a:t>
            </a:r>
            <a:r>
              <a:rPr lang="cs-CZ" i="1" dirty="0" err="1"/>
              <a:t>Org</a:t>
            </a:r>
            <a:r>
              <a:rPr lang="cs-CZ" dirty="0"/>
              <a:t>. </a:t>
            </a:r>
            <a:r>
              <a:rPr lang="cs-CZ" i="1" dirty="0" err="1"/>
              <a:t>Chem</a:t>
            </a:r>
            <a:r>
              <a:rPr lang="cs-CZ" dirty="0"/>
              <a:t>. </a:t>
            </a:r>
            <a:r>
              <a:rPr lang="cs-CZ" b="1" dirty="0"/>
              <a:t>2017</a:t>
            </a:r>
            <a:r>
              <a:rPr lang="cs-CZ" dirty="0"/>
              <a:t>, 2764–2779.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60" y="881966"/>
            <a:ext cx="5504688" cy="10271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80" y="2678579"/>
            <a:ext cx="6301048" cy="259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5</a:t>
            </a:fld>
            <a:endParaRPr lang="cs-CZ"/>
          </a:p>
        </p:txBody>
      </p:sp>
      <p:sp>
        <p:nvSpPr>
          <p:cNvPr id="3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číslo snímku 1"/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970165" y="2032388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Knoevenagelova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kondenzace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703540" y="493336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Syntéza cílových chromoforů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49382" y="5510433"/>
            <a:ext cx="839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cs-CZ" dirty="0"/>
              <a:t>1</a:t>
            </a:r>
            <a:r>
              <a:rPr lang="en-US" dirty="0"/>
              <a:t>]</a:t>
            </a:r>
            <a:r>
              <a:rPr lang="cs-CZ" dirty="0"/>
              <a:t>	M. Klikar, V. Jelínková, Z. Růžičková, T. </a:t>
            </a:r>
            <a:r>
              <a:rPr lang="cs-CZ" dirty="0" err="1"/>
              <a:t>Mikysek</a:t>
            </a:r>
            <a:r>
              <a:rPr lang="cs-CZ" dirty="0"/>
              <a:t>, O. </a:t>
            </a:r>
            <a:r>
              <a:rPr lang="cs-CZ" dirty="0" err="1"/>
              <a:t>Pytela</a:t>
            </a:r>
            <a:r>
              <a:rPr lang="cs-CZ" dirty="0"/>
              <a:t>, M. Ludwig, F. Bureš, </a:t>
            </a:r>
          </a:p>
          <a:p>
            <a:r>
              <a:rPr lang="cs-CZ" dirty="0"/>
              <a:t>	</a:t>
            </a:r>
            <a:r>
              <a:rPr lang="cs-CZ" i="1" dirty="0"/>
              <a:t>Eur</a:t>
            </a:r>
            <a:r>
              <a:rPr lang="cs-CZ" dirty="0"/>
              <a:t>. </a:t>
            </a:r>
            <a:r>
              <a:rPr lang="cs-CZ" i="1" dirty="0"/>
              <a:t>J</a:t>
            </a:r>
            <a:r>
              <a:rPr lang="cs-CZ" dirty="0"/>
              <a:t>. </a:t>
            </a:r>
            <a:r>
              <a:rPr lang="cs-CZ" i="1" dirty="0" err="1"/>
              <a:t>Org</a:t>
            </a:r>
            <a:r>
              <a:rPr lang="cs-CZ" dirty="0"/>
              <a:t>. </a:t>
            </a:r>
            <a:r>
              <a:rPr lang="cs-CZ" i="1" dirty="0" err="1"/>
              <a:t>Chem</a:t>
            </a:r>
            <a:r>
              <a:rPr lang="cs-CZ" dirty="0"/>
              <a:t>. </a:t>
            </a:r>
            <a:r>
              <a:rPr lang="cs-CZ" b="1" dirty="0"/>
              <a:t>2017</a:t>
            </a:r>
            <a:r>
              <a:rPr lang="cs-CZ" dirty="0"/>
              <a:t>, 2764–2779.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60" y="885949"/>
            <a:ext cx="5504688" cy="102717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5" y="2922772"/>
            <a:ext cx="7124008" cy="19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3" y="2098120"/>
            <a:ext cx="7930342" cy="4073236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6</a:t>
            </a:fld>
            <a:endParaRPr lang="cs-CZ"/>
          </a:p>
        </p:txBody>
      </p:sp>
      <p:sp>
        <p:nvSpPr>
          <p:cNvPr id="3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1"/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703540" y="493336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Syntéza cílových chromoforů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60" y="885949"/>
            <a:ext cx="5504688" cy="102717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942704" y="367873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(71 %)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99262" y="367873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(63 %)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197994" y="367873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(82 %)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197994" y="558745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(65 %)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2942704" y="558745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(99 %)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899261" y="558745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(72 %)</a:t>
            </a:r>
          </a:p>
        </p:txBody>
      </p:sp>
    </p:spTree>
    <p:extLst>
      <p:ext uri="{BB962C8B-B14F-4D97-AF65-F5344CB8AC3E}">
        <p14:creationId xmlns:p14="http://schemas.microsoft.com/office/powerpoint/2010/main" val="36897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AC509C77-529B-4ECC-8D47-92B45D303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89" y="3032262"/>
            <a:ext cx="3670217" cy="341676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1F33D2-86E4-4990-8C07-C806B5ED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7</a:t>
            </a:fld>
            <a:endParaRPr lang="cs-CZ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27E22DF7-14B1-4225-82EE-A55258C747F6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3C09EED8-7DFB-441F-BF1F-E0B0B2818C1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C2A0F8B1-9C31-4E50-BD5F-C741DB72532E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4F58C3A-A9EC-4F57-B7B6-BF00F131612D}"/>
              </a:ext>
            </a:extLst>
          </p:cNvPr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FE01C6A-CCF1-49F4-B21D-11162948F4F1}"/>
              </a:ext>
            </a:extLst>
          </p:cNvPr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7262DD6F-1697-4843-AD4C-667869A24189}"/>
              </a:ext>
            </a:extLst>
          </p:cNvPr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79BA1C7-AD19-44F0-9338-E8B862E5D7E7}"/>
              </a:ext>
            </a:extLst>
          </p:cNvPr>
          <p:cNvSpPr txBox="1"/>
          <p:nvPr/>
        </p:nvSpPr>
        <p:spPr>
          <a:xfrm>
            <a:off x="1970164" y="573660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Knoevenagelova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kondenzace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CB51A53-AAF8-4D36-A87B-BF0AA01B2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9" y="1096880"/>
            <a:ext cx="8973961" cy="190879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6519FD64-87C6-464B-83B7-BF9C5ED0760A}"/>
              </a:ext>
            </a:extLst>
          </p:cNvPr>
          <p:cNvSpPr txBox="1"/>
          <p:nvPr/>
        </p:nvSpPr>
        <p:spPr>
          <a:xfrm>
            <a:off x="3417902" y="398607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000" b="1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C18EF01-DD9B-420D-B914-C2677B04C84A}"/>
              </a:ext>
            </a:extLst>
          </p:cNvPr>
          <p:cNvSpPr txBox="1"/>
          <p:nvPr/>
        </p:nvSpPr>
        <p:spPr>
          <a:xfrm>
            <a:off x="5256256" y="3986074"/>
            <a:ext cx="49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3c</a:t>
            </a:r>
            <a:endParaRPr lang="en-GB" sz="2000" b="1" dirty="0">
              <a:solidFill>
                <a:srgbClr val="9A14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47515"/>
            <a:ext cx="9144000" cy="4407408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8</a:t>
            </a:fld>
            <a:endParaRPr lang="cs-CZ"/>
          </a:p>
        </p:txBody>
      </p:sp>
      <p:sp>
        <p:nvSpPr>
          <p:cNvPr id="4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6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7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číslo snímku 1"/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525845" y="662141"/>
            <a:ext cx="6092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Termogravimetrická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analýza (TGA)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244007" y="3578104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238 °C</a:t>
            </a: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65" y="1677076"/>
            <a:ext cx="2177935" cy="2188802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15" y="2977894"/>
            <a:ext cx="2518757" cy="17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7" y="595008"/>
            <a:ext cx="5943403" cy="5761343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7E45-679A-4D1C-9DA5-DE39416431DC}" type="slidenum">
              <a:rPr lang="cs-CZ" smtClean="0"/>
              <a:t>9</a:t>
            </a:fld>
            <a:endParaRPr lang="cs-CZ"/>
          </a:p>
        </p:txBody>
      </p:sp>
      <p:sp>
        <p:nvSpPr>
          <p:cNvPr id="3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6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7" name="Zástupný symbol pro číslo snímku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927E45-679A-4D1C-9DA5-DE39416431DC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-8313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6475614"/>
            <a:ext cx="9144000" cy="382386"/>
          </a:xfrm>
          <a:prstGeom prst="rect">
            <a:avLst/>
          </a:prstGeom>
          <a:solidFill>
            <a:srgbClr val="9A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číslo snímku 1"/>
          <p:cNvSpPr txBox="1">
            <a:spLocks/>
          </p:cNvSpPr>
          <p:nvPr/>
        </p:nvSpPr>
        <p:spPr>
          <a:xfrm>
            <a:off x="7086600" y="648424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13172" y="526178"/>
            <a:ext cx="5717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UV-VIS absorpční spektroskopie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24137" y="5987019"/>
            <a:ext cx="198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(DMF, 1 ×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baseline="3000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M)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78" y="1210428"/>
            <a:ext cx="2543694" cy="197011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39" y="3766820"/>
            <a:ext cx="2231967" cy="1471353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7222331" y="236252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Symbol" panose="05050102010706020507" pitchFamily="18" charset="2"/>
              </a:rPr>
              <a:t>l</a:t>
            </a:r>
            <a:r>
              <a:rPr lang="cs-CZ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b="1" dirty="0">
                <a:solidFill>
                  <a:srgbClr val="9A14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479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7222330" y="345426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Symbol" panose="05050102010706020507" pitchFamily="18" charset="2"/>
              </a:rPr>
              <a:t>l</a:t>
            </a:r>
            <a:r>
              <a:rPr lang="cs-CZ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428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209504" y="288011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Symbol" panose="05050102010706020507" pitchFamily="18" charset="2"/>
              </a:rPr>
              <a:t>D</a:t>
            </a:r>
            <a:r>
              <a:rPr lang="cs-CZ" i="1" dirty="0" err="1">
                <a:latin typeface="Symbol" panose="05050102010706020507" pitchFamily="18" charset="2"/>
              </a:rPr>
              <a:t>l</a:t>
            </a:r>
            <a:r>
              <a:rPr lang="cs-CZ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aoblený obdélník 22"/>
          <p:cNvSpPr/>
          <p:nvPr/>
        </p:nvSpPr>
        <p:spPr>
          <a:xfrm>
            <a:off x="7209504" y="2887573"/>
            <a:ext cx="1646605" cy="4180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D558CE9-4862-4CBB-B51E-C6488FAB8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417" y="4450845"/>
            <a:ext cx="1977765" cy="19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1335</TotalTime>
  <Words>536</Words>
  <Application>Microsoft Office PowerPoint</Application>
  <PresentationFormat>Předvádění na obrazovce (4:3)</PresentationFormat>
  <Paragraphs>222</Paragraphs>
  <Slides>18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Podlesný Jan</dc:creator>
  <cp:lastModifiedBy>Podlesný Jan</cp:lastModifiedBy>
  <cp:revision>76</cp:revision>
  <dcterms:created xsi:type="dcterms:W3CDTF">2019-10-02T13:05:19Z</dcterms:created>
  <dcterms:modified xsi:type="dcterms:W3CDTF">2019-11-19T11:33:04Z</dcterms:modified>
</cp:coreProperties>
</file>