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2" r:id="rId1"/>
  </p:sldMasterIdLst>
  <p:notesMasterIdLst>
    <p:notesMasterId r:id="rId9"/>
  </p:notesMasterIdLst>
  <p:sldIdLst>
    <p:sldId id="256" r:id="rId2"/>
    <p:sldId id="283" r:id="rId3"/>
    <p:sldId id="301" r:id="rId4"/>
    <p:sldId id="299" r:id="rId5"/>
    <p:sldId id="300" r:id="rId6"/>
    <p:sldId id="302" r:id="rId7"/>
    <p:sldId id="293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70302020209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14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štýlu, mriežka tabuľ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redný štý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9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8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>
            <a:extLst>
              <a:ext uri="{FF2B5EF4-FFF2-40B4-BE49-F238E27FC236}">
                <a16:creationId xmlns:a16="http://schemas.microsoft.com/office/drawing/2014/main" id="{E169075B-CC2A-A246-9BE2-44B3792662D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dátumu 2">
            <a:extLst>
              <a:ext uri="{FF2B5EF4-FFF2-40B4-BE49-F238E27FC236}">
                <a16:creationId xmlns:a16="http://schemas.microsoft.com/office/drawing/2014/main" id="{0D72DE7B-9807-304E-B113-07106B5FE3F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966E3F7-B81A-E347-899F-ECE6E9467646}" type="datetimeFigureOut">
              <a:rPr lang="cs-CZ"/>
              <a:pPr>
                <a:defRPr/>
              </a:pPr>
              <a:t>21.11.2019</a:t>
            </a:fld>
            <a:endParaRPr lang="cs-CZ"/>
          </a:p>
        </p:txBody>
      </p:sp>
      <p:sp>
        <p:nvSpPr>
          <p:cNvPr id="4" name="Zástupný symbol obrazu snímky 3">
            <a:extLst>
              <a:ext uri="{FF2B5EF4-FFF2-40B4-BE49-F238E27FC236}">
                <a16:creationId xmlns:a16="http://schemas.microsoft.com/office/drawing/2014/main" id="{7C452DB2-D0A0-9048-BA12-FEF1EBDB4B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oznámok 4">
            <a:extLst>
              <a:ext uri="{FF2B5EF4-FFF2-40B4-BE49-F238E27FC236}">
                <a16:creationId xmlns:a16="http://schemas.microsoft.com/office/drawing/2014/main" id="{F1CC6C1C-37F6-1445-88D8-C0C3152238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noProof="0"/>
              <a:t>Upravte štýl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  <a:endParaRPr lang="cs-CZ" noProof="0"/>
          </a:p>
        </p:txBody>
      </p:sp>
      <p:sp>
        <p:nvSpPr>
          <p:cNvPr id="6" name="Zástupný symbol päty 5">
            <a:extLst>
              <a:ext uri="{FF2B5EF4-FFF2-40B4-BE49-F238E27FC236}">
                <a16:creationId xmlns:a16="http://schemas.microsoft.com/office/drawing/2014/main" id="{22E57085-77BB-3B47-9F92-3AF9F2BD46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čísla snímky 6">
            <a:extLst>
              <a:ext uri="{FF2B5EF4-FFF2-40B4-BE49-F238E27FC236}">
                <a16:creationId xmlns:a16="http://schemas.microsoft.com/office/drawing/2014/main" id="{5A75D23F-AD84-E848-AE8A-0ADFDF92E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AC7EC-89F2-3946-BE34-997CEAFD66F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DF3C24-F785-6B43-8B82-D51088DB1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E466E-40E1-4441-BABD-D347ADBFB6D7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19104-603D-E64F-8B15-E1FCED0BC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E06A0-8F70-104A-B71B-FEC199AD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B1D7E-5C34-B64F-BD06-258E3621547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940127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0F7D6-1E73-774B-8E8B-91D80A03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74B43-6C96-4A40-A808-580195111A64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0BF08-819A-5545-A329-7DD26A5CC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1728-870E-764A-A876-B1A2B8B83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86F83-658E-734E-B2D6-C089A0C8927C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38426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A183-B033-BA4A-AEC1-8A75293DC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DF539-959D-B34E-8709-EBEF908FF6A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EE993-7089-2049-8C85-FDCFD59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E5A2E-8BA7-0140-9BB0-FB6ACA88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3E346-8FF3-E940-B041-3BCDA563A3A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0396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5C8FD-E78E-6E42-81DD-756DF3B5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7EFCF-2DF6-BE46-9AFE-ACD35B994AF3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AE771D-66FD-BE47-A661-6E0A7D16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27475-0B63-1144-B2E9-6BBD7777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A71C2-0F8F-7841-B85A-445BD80B66CF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920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24BF44-6B2A-1844-B37B-CD1D88EF8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F735B-88E7-154D-BF7F-47988E167A22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2C1995-765A-4C4A-9DD7-BFC75FC9C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E9ED-395D-7F4F-808B-F8673145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D6F78-11B3-2F44-8E28-F00375AFEB2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084103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D738E2-C269-2B40-B4C2-A3CF465BA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F5467-32E8-8E48-8A31-046EA149BFB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71B063D-6A8F-AD4F-849A-A581EEE9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A3A3F98-2A38-7F48-85B7-6BC76266D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9CFDD-4BB7-E040-A703-D885B8F7A5F8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99991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385DD28-0F5E-1B42-9C1D-0C7D2C83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0DC9-7735-6E44-AF04-D509739D264D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2A84F7-4ABC-864C-8E78-59689F892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E126BE7-9482-0F43-9AD5-0B4D7587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B8B44-A719-9A43-BC2A-4E13B021963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40890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009EB1D-782E-F24A-B4A0-8934128A3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73CED-BC59-C24A-AEAD-E0BC76ED2908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19C14BD-AEE9-6646-A1E6-FBE6644B9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D873373-2367-D246-8B4C-A81DD3912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9CACA-88A4-DF48-B2B1-21296B9A5FC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50301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7945695-8DEE-DA4A-8514-41E338F6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8AA41-7A2C-3347-A03E-522E0D6D2781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A309396-B8C4-EE47-9D95-CD39A5CE9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A24BD09-318D-D14C-A6A3-24D073622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4A00B-BB65-9541-BBE2-F2C7D3CA9B0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49023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F90FAF-F15B-0D4C-8B80-27CE93B7F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61FDB-6227-8840-BDF9-F018B1B7C7D3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9FE1757-1ACC-7C40-BD7A-9DC89F5F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44D693-7FEB-394B-B45E-5D50D9EB0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17D85-8CDA-5F43-89CD-3D83123EFD9B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21899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E437BD-52B9-9240-8C0C-EB718E52C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1397B-A09D-584B-BF39-D05BF5269078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8074C8-7A43-0141-AD2A-537E547B7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36FB60-9C80-5C46-931A-E49B2842C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303C0-B19C-2B48-9660-EBD0F9BC4F1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3091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>
            <a:extLst>
              <a:ext uri="{FF2B5EF4-FFF2-40B4-BE49-F238E27FC236}">
                <a16:creationId xmlns:a16="http://schemas.microsoft.com/office/drawing/2014/main" id="{C2B2DCE9-C790-4D4B-BFE8-E730D894E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3315" name="Text Placeholder 2">
            <a:extLst>
              <a:ext uri="{FF2B5EF4-FFF2-40B4-BE49-F238E27FC236}">
                <a16:creationId xmlns:a16="http://schemas.microsoft.com/office/drawing/2014/main" id="{077999D1-192B-154C-AC4A-62B622EEC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F97F48-74BD-F041-804F-C4C6ACCACA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6BE5B89-A59B-AA43-BC59-2D5FE768FFE6}" type="datetimeFigureOut">
              <a:rPr lang="sk-SK"/>
              <a:pPr>
                <a:defRPr/>
              </a:pPr>
              <a:t>21. 11. 2019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7C848-4E0D-154B-B588-3CDBAF6B8B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94A79-6B55-D948-BA0A-8BD3F27F4B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EEBE5B-DA56-624C-A424-F3D277D4DBA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SC_0014 kopie-prezentace.jpg">
            <a:extLst>
              <a:ext uri="{FF2B5EF4-FFF2-40B4-BE49-F238E27FC236}">
                <a16:creationId xmlns:a16="http://schemas.microsoft.com/office/drawing/2014/main" id="{38A5ED6A-8037-0146-B03F-5CDDB9F047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82636"/>
            <a:ext cx="9144000" cy="3720317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4814" y="2457398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k-SK" sz="3600" dirty="0" smtClean="0"/>
              <a:t> </a:t>
            </a:r>
            <a:r>
              <a:rPr lang="cs-CZ" sz="4400" dirty="0"/>
              <a:t>SW </a:t>
            </a:r>
            <a:r>
              <a:rPr lang="cs-CZ" sz="4400" dirty="0" err="1"/>
              <a:t>Minitab</a:t>
            </a:r>
            <a:r>
              <a:rPr lang="cs-CZ" sz="4400" dirty="0"/>
              <a:t> jako nástroj pro inovaci pedagogické činnosti vybraných </a:t>
            </a:r>
            <a:r>
              <a:rPr lang="cs-CZ" sz="4400" dirty="0"/>
              <a:t>předmětů </a:t>
            </a:r>
            <a:r>
              <a:rPr lang="cs-CZ" sz="4400" dirty="0" smtClean="0"/>
              <a:t>(8110-002)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2050" name="Obrázek 3">
            <a:extLst>
              <a:ext uri="{FF2B5EF4-FFF2-40B4-BE49-F238E27FC236}">
                <a16:creationId xmlns:a16="http://schemas.microsoft.com/office/drawing/2014/main" id="{ABA4BAFA-7BE0-5443-9AD1-02995DFE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103462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467736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 smtClean="0"/>
          </a:p>
          <a:p>
            <a:pPr algn="ctr">
              <a:defRPr/>
            </a:pPr>
            <a:r>
              <a:rPr lang="cs-CZ" dirty="0" smtClean="0"/>
              <a:t>Ing</a:t>
            </a:r>
            <a:r>
              <a:rPr lang="cs-CZ" dirty="0"/>
              <a:t>. Lukáš Polanecký</a:t>
            </a:r>
            <a:r>
              <a:rPr lang="cs-CZ" dirty="0">
                <a:solidFill>
                  <a:srgbClr val="C00000"/>
                </a:solidFill>
              </a:rPr>
              <a:t>	</a:t>
            </a:r>
            <a:r>
              <a:rPr lang="cs-CZ" dirty="0"/>
              <a:t>						www.VSTECB.cz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>
                <a:solidFill>
                  <a:srgbClr val="98141B"/>
                </a:solidFill>
              </a:rPr>
              <a:t>Osnova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r>
              <a:rPr lang="cs-CZ" altLang="cs-CZ" sz="2400" dirty="0" smtClean="0"/>
              <a:t>Úvod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Metody a </a:t>
            </a:r>
            <a:r>
              <a:rPr lang="cs-CZ" altLang="cs-CZ" sz="2400" dirty="0" smtClean="0"/>
              <a:t>metodika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Plánované a dosažené </a:t>
            </a:r>
            <a:r>
              <a:rPr lang="cs-CZ" altLang="cs-CZ" sz="2400" dirty="0" smtClean="0"/>
              <a:t>výsledky</a:t>
            </a:r>
          </a:p>
          <a:p>
            <a:pPr marL="0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Plánovaný a vyčerpaný rozpočet</a:t>
            </a:r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</p:cSld>
  <p:clrMapOvr>
    <a:masterClrMapping/>
  </p:clrMapOvr>
  <p:transition spd="slow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>Úvod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r>
              <a:rPr lang="cs-CZ" sz="2400" dirty="0"/>
              <a:t>ř</a:t>
            </a:r>
            <a:r>
              <a:rPr lang="cs-CZ" sz="2400" dirty="0" smtClean="0"/>
              <a:t>ešitel a spoluřešitelé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rozvoj pedagogické činnosti na VŠTE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err="1" smtClean="0"/>
              <a:t>WoS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prohloubení vyučované látky 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zaměří se na nové přístupy a trendy ve zkoumané oblasti</a:t>
            </a: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4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</p:cSld>
  <p:clrMapOvr>
    <a:masterClrMapping/>
  </p:clrMapOvr>
  <p:transition spd="slow"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/>
            </a:r>
            <a:br>
              <a:rPr lang="cs-CZ" altLang="cs-CZ" sz="3600" b="1" dirty="0" smtClean="0">
                <a:solidFill>
                  <a:srgbClr val="98141B"/>
                </a:solidFill>
              </a:rPr>
            </a:br>
            <a:r>
              <a:rPr lang="cs-CZ" altLang="cs-CZ" sz="3600" b="1" dirty="0" smtClean="0">
                <a:solidFill>
                  <a:srgbClr val="98141B"/>
                </a:solidFill>
              </a:rPr>
              <a:t>Metody a metodika 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r>
              <a:rPr lang="cs-CZ" altLang="cs-CZ" sz="2400" dirty="0" smtClean="0"/>
              <a:t>vyhledávání zdrojů pro publikování</a:t>
            </a:r>
          </a:p>
          <a:p>
            <a:endParaRPr lang="cs-CZ" altLang="cs-CZ" sz="2400" dirty="0"/>
          </a:p>
          <a:p>
            <a:r>
              <a:rPr lang="cs-CZ" altLang="cs-CZ" sz="2400" dirty="0" smtClean="0"/>
              <a:t>zpracování konkrétní publikace </a:t>
            </a:r>
          </a:p>
          <a:p>
            <a:endParaRPr lang="cs-CZ" altLang="cs-CZ" sz="2400" dirty="0"/>
          </a:p>
          <a:p>
            <a:r>
              <a:rPr lang="cs-CZ" altLang="cs-CZ" sz="2400" dirty="0" smtClean="0"/>
              <a:t>zaměření na konkrétní oblast daného předmětu</a:t>
            </a:r>
          </a:p>
          <a:p>
            <a:endParaRPr lang="cs-CZ" altLang="cs-CZ" sz="2400" dirty="0"/>
          </a:p>
          <a:p>
            <a:r>
              <a:rPr lang="cs-CZ" altLang="cs-CZ" sz="2400" dirty="0" smtClean="0"/>
              <a:t>proces podléhající recenznímu řízení</a:t>
            </a:r>
          </a:p>
          <a:p>
            <a:pPr marL="0" indent="0">
              <a:buNone/>
            </a:pPr>
            <a:endParaRPr lang="cs-CZ" altLang="cs-CZ" sz="2400" dirty="0"/>
          </a:p>
          <a:p>
            <a:endParaRPr lang="cs-CZ" alt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2								</a:t>
            </a:r>
            <a:r>
              <a:rPr lang="cs-CZ" dirty="0" err="1"/>
              <a:t>www.VSTECB.cz</a:t>
            </a: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5FEE2A19-85CC-1E47-9A7E-8FFF112AF8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5920874"/>
              </p:ext>
            </p:extLst>
          </p:nvPr>
        </p:nvGraphicFramePr>
        <p:xfrm>
          <a:off x="1222375" y="3479800"/>
          <a:ext cx="6699250" cy="3325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>Plánované a dosažené výsledky</a:t>
            </a:r>
            <a:endParaRPr lang="cs-CZ" altLang="cs-CZ" sz="3600" b="1" dirty="0">
              <a:solidFill>
                <a:srgbClr val="98141B"/>
              </a:solidFill>
            </a:endParaRP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Plán:</a:t>
            </a:r>
          </a:p>
          <a:p>
            <a:r>
              <a:rPr lang="cs-CZ" sz="2400" dirty="0" smtClean="0"/>
              <a:t>Nákup SW </a:t>
            </a:r>
            <a:r>
              <a:rPr lang="cs-CZ" sz="2400" dirty="0" err="1" smtClean="0"/>
              <a:t>Minitab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Výstup </a:t>
            </a:r>
            <a:r>
              <a:rPr lang="cs-CZ" sz="2400" dirty="0" smtClean="0"/>
              <a:t>evidovaný ve </a:t>
            </a:r>
            <a:r>
              <a:rPr lang="cs-CZ" sz="2400" dirty="0" err="1" smtClean="0"/>
              <a:t>WoS</a:t>
            </a:r>
            <a:r>
              <a:rPr lang="cs-CZ" sz="2400" dirty="0" smtClean="0"/>
              <a:t> nebo SCOPUS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Skutečnost:</a:t>
            </a:r>
          </a:p>
          <a:p>
            <a:r>
              <a:rPr lang="cs-CZ" sz="2400" dirty="0"/>
              <a:t>1</a:t>
            </a:r>
            <a:r>
              <a:rPr lang="cs-CZ" sz="2400" dirty="0" smtClean="0"/>
              <a:t>x </a:t>
            </a:r>
            <a:r>
              <a:rPr lang="cs-CZ" sz="2400" dirty="0" smtClean="0"/>
              <a:t>odborný článek </a:t>
            </a:r>
            <a:r>
              <a:rPr lang="cs-CZ" sz="2400" dirty="0" smtClean="0"/>
              <a:t>evidovaný v LS</a:t>
            </a:r>
          </a:p>
          <a:p>
            <a:endParaRPr lang="cs-CZ" sz="2400" dirty="0" smtClean="0"/>
          </a:p>
          <a:p>
            <a:r>
              <a:rPr lang="cs-CZ" sz="2400" dirty="0" smtClean="0"/>
              <a:t>1x konference </a:t>
            </a:r>
            <a:r>
              <a:rPr lang="cs-CZ" sz="2400" dirty="0" err="1" smtClean="0"/>
              <a:t>WoS</a:t>
            </a:r>
            <a:endParaRPr lang="cs-CZ" sz="2400" dirty="0" smtClean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3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Nadpis 1">
            <a:extLst>
              <a:ext uri="{FF2B5EF4-FFF2-40B4-BE49-F238E27FC236}">
                <a16:creationId xmlns:a16="http://schemas.microsoft.com/office/drawing/2014/main" id="{E01879B6-1D86-4246-BF4B-9198A2A0A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77975" y="457200"/>
            <a:ext cx="9090025" cy="1233488"/>
          </a:xfrm>
        </p:spPr>
        <p:txBody>
          <a:bodyPr/>
          <a:lstStyle/>
          <a:p>
            <a:r>
              <a:rPr lang="cs-CZ" altLang="cs-CZ" sz="3600" b="1" dirty="0" smtClean="0">
                <a:solidFill>
                  <a:srgbClr val="98141B"/>
                </a:solidFill>
              </a:rPr>
              <a:t>Plánovaný a vyčerpaný rozpočet</a:t>
            </a:r>
          </a:p>
        </p:txBody>
      </p:sp>
      <p:sp>
        <p:nvSpPr>
          <p:cNvPr id="3074" name="Zástupný symbol pro obsah 2">
            <a:extLst>
              <a:ext uri="{FF2B5EF4-FFF2-40B4-BE49-F238E27FC236}">
                <a16:creationId xmlns:a16="http://schemas.microsoft.com/office/drawing/2014/main" id="{0E28262C-56EA-3D41-9D5A-F80E53C57A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692275"/>
            <a:ext cx="8194716" cy="4351338"/>
          </a:xfrm>
        </p:spPr>
        <p:txBody>
          <a:bodyPr/>
          <a:lstStyle/>
          <a:p>
            <a:r>
              <a:rPr lang="cs-CZ" dirty="0" smtClean="0"/>
              <a:t>Plánovaný = </a:t>
            </a:r>
            <a:r>
              <a:rPr lang="cs-CZ" dirty="0" smtClean="0"/>
              <a:t>40.000 </a:t>
            </a:r>
            <a:r>
              <a:rPr lang="cs-CZ" dirty="0" smtClean="0"/>
              <a:t>Kč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Vyčerpaný 	= </a:t>
            </a:r>
            <a:r>
              <a:rPr lang="cs-CZ" dirty="0" smtClean="0">
                <a:solidFill>
                  <a:srgbClr val="FF0000"/>
                </a:solidFill>
              </a:rPr>
              <a:t>39.204 </a:t>
            </a:r>
            <a:r>
              <a:rPr lang="cs-CZ" dirty="0" smtClean="0">
                <a:solidFill>
                  <a:srgbClr val="FF0000"/>
                </a:solidFill>
              </a:rPr>
              <a:t>Kč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smtClean="0"/>
              <a:t>nákup sw </a:t>
            </a:r>
            <a:r>
              <a:rPr lang="cs-CZ" dirty="0" err="1" smtClean="0"/>
              <a:t>Minitab</a:t>
            </a:r>
            <a:r>
              <a:rPr lang="cs-CZ" dirty="0" smtClean="0"/>
              <a:t> (5 trvalých síťových multilicencí)</a:t>
            </a:r>
            <a:r>
              <a:rPr lang="cs-CZ" dirty="0" smtClean="0"/>
              <a:t> </a:t>
            </a:r>
            <a:r>
              <a:rPr lang="cs-CZ" dirty="0" smtClean="0"/>
              <a:t>- </a:t>
            </a:r>
            <a:r>
              <a:rPr lang="cs-CZ" dirty="0" smtClean="0"/>
              <a:t>vydané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lvl="4" indent="0">
              <a:spcBef>
                <a:spcPts val="1000"/>
              </a:spcBef>
              <a:buNone/>
            </a:pPr>
            <a:endParaRPr lang="cs-CZ" sz="2800" dirty="0" smtClean="0"/>
          </a:p>
          <a:p>
            <a:pPr marL="228600" lvl="4">
              <a:spcBef>
                <a:spcPts val="1000"/>
              </a:spcBef>
            </a:pPr>
            <a:r>
              <a:rPr lang="cs-CZ" sz="2800" dirty="0" smtClean="0"/>
              <a:t>Zbývá 	= </a:t>
            </a:r>
            <a:r>
              <a:rPr lang="cs-CZ" sz="2800" dirty="0" smtClean="0">
                <a:solidFill>
                  <a:srgbClr val="00B050"/>
                </a:solidFill>
              </a:rPr>
              <a:t>796 </a:t>
            </a:r>
            <a:r>
              <a:rPr lang="cs-CZ" sz="2800" dirty="0" smtClean="0">
                <a:solidFill>
                  <a:srgbClr val="00B050"/>
                </a:solidFill>
              </a:rPr>
              <a:t>Kč </a:t>
            </a:r>
            <a:r>
              <a:rPr lang="cs-CZ" sz="2800" dirty="0" smtClean="0">
                <a:solidFill>
                  <a:srgbClr val="00B050"/>
                </a:solidFill>
              </a:rPr>
              <a:t>(případně kancelářské potřeby)</a:t>
            </a:r>
            <a:endParaRPr lang="cs-CZ" sz="2400" dirty="0"/>
          </a:p>
        </p:txBody>
      </p:sp>
      <p:pic>
        <p:nvPicPr>
          <p:cNvPr id="3075" name="Obrázek 2">
            <a:extLst>
              <a:ext uri="{FF2B5EF4-FFF2-40B4-BE49-F238E27FC236}">
                <a16:creationId xmlns:a16="http://schemas.microsoft.com/office/drawing/2014/main" id="{5ABCF3C4-E0BF-2E4C-8ED9-D7B94E14D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" y="2063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97C07646-7446-284E-BAFD-51667D1FF2B8}"/>
              </a:ext>
            </a:extLst>
          </p:cNvPr>
          <p:cNvSpPr/>
          <p:nvPr/>
        </p:nvSpPr>
        <p:spPr>
          <a:xfrm>
            <a:off x="1577975" y="206375"/>
            <a:ext cx="7566025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C0204FA-40AF-7C41-A518-C498BCCE2033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5								</a:t>
            </a:r>
            <a:r>
              <a:rPr lang="cs-CZ" dirty="0" err="1"/>
              <a:t>www.VSTECB.cz</a:t>
            </a:r>
            <a:endParaRPr lang="cs-CZ" dirty="0"/>
          </a:p>
        </p:txBody>
      </p:sp>
    </p:spTree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ADF8B-464A-3F45-B014-7F0CD8566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2825"/>
            <a:ext cx="9144000" cy="23002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Děkuji za pozornost</a:t>
            </a:r>
            <a: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sk-SK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cs-CZ" sz="2400" b="1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12290" name="Obrázek 3">
            <a:extLst>
              <a:ext uri="{FF2B5EF4-FFF2-40B4-BE49-F238E27FC236}">
                <a16:creationId xmlns:a16="http://schemas.microsoft.com/office/drawing/2014/main" id="{D821E6C9-A6C4-FA4F-B59C-4B1B4BCE62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7650" y="1768475"/>
            <a:ext cx="10287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78774FE2-1786-5A47-AF59-59A361EE262A}"/>
              </a:ext>
            </a:extLst>
          </p:cNvPr>
          <p:cNvSpPr/>
          <p:nvPr/>
        </p:nvSpPr>
        <p:spPr>
          <a:xfrm>
            <a:off x="0" y="206375"/>
            <a:ext cx="9144000" cy="250825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0579023-0446-774E-AD99-603CD77DD536}"/>
              </a:ext>
            </a:extLst>
          </p:cNvPr>
          <p:cNvSpPr/>
          <p:nvPr/>
        </p:nvSpPr>
        <p:spPr>
          <a:xfrm>
            <a:off x="0" y="6567488"/>
            <a:ext cx="9144000" cy="290512"/>
          </a:xfrm>
          <a:prstGeom prst="rect">
            <a:avLst/>
          </a:prstGeom>
          <a:solidFill>
            <a:srgbClr val="9814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								</a:t>
            </a:r>
          </a:p>
        </p:txBody>
      </p:sp>
      <p:sp>
        <p:nvSpPr>
          <p:cNvPr id="12293" name="Obdélník 2">
            <a:extLst>
              <a:ext uri="{FF2B5EF4-FFF2-40B4-BE49-F238E27FC236}">
                <a16:creationId xmlns:a16="http://schemas.microsoft.com/office/drawing/2014/main" id="{73229695-8A7F-9A48-B36C-61F6DD80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1250" y="4979988"/>
            <a:ext cx="1841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/>
              <a:t>www.VSTECB.cz</a:t>
            </a:r>
          </a:p>
        </p:txBody>
      </p:sp>
      <p:sp>
        <p:nvSpPr>
          <p:cNvPr id="12294" name="Obdélník 6">
            <a:extLst>
              <a:ext uri="{FF2B5EF4-FFF2-40B4-BE49-F238E27FC236}">
                <a16:creationId xmlns:a16="http://schemas.microsoft.com/office/drawing/2014/main" id="{CA32D294-5702-1A46-8E39-0799E8F81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1050" y="4378325"/>
            <a:ext cx="29081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r>
              <a:rPr lang="cs-CZ" altLang="cs-CZ" dirty="0"/>
              <a:t>polanecky</a:t>
            </a:r>
            <a:r>
              <a:rPr lang="cs-CZ" altLang="cs-CZ" dirty="0" smtClean="0"/>
              <a:t>@mail.vstecb.cz</a:t>
            </a: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1526</TotalTime>
  <Words>116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Trebuchet MS</vt:lpstr>
      <vt:lpstr>Motiv Office</vt:lpstr>
      <vt:lpstr> SW Minitab jako nástroj pro inovaci pedagogické činnosti vybraných předmětů (8110-002) </vt:lpstr>
      <vt:lpstr>Osnova</vt:lpstr>
      <vt:lpstr>Úvod</vt:lpstr>
      <vt:lpstr> Metody a metodika  </vt:lpstr>
      <vt:lpstr>Plánované a dosažené výsledky</vt:lpstr>
      <vt:lpstr>Plánovaný a vyčerpaný rozpočet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Monika</dc:creator>
  <cp:lastModifiedBy>Polanecký Lukáš</cp:lastModifiedBy>
  <cp:revision>103</cp:revision>
  <dcterms:created xsi:type="dcterms:W3CDTF">2015-10-09T09:08:26Z</dcterms:created>
  <dcterms:modified xsi:type="dcterms:W3CDTF">2019-11-21T08:19:52Z</dcterms:modified>
</cp:coreProperties>
</file>