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9"/>
  </p:notesMasterIdLst>
  <p:sldIdLst>
    <p:sldId id="256" r:id="rId2"/>
    <p:sldId id="283" r:id="rId3"/>
    <p:sldId id="301" r:id="rId4"/>
    <p:sldId id="299" r:id="rId5"/>
    <p:sldId id="300" r:id="rId6"/>
    <p:sldId id="302" r:id="rId7"/>
    <p:sldId id="293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9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21.11.2019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2636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4814" y="2457398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600" dirty="0" smtClean="0"/>
              <a:t> </a:t>
            </a:r>
            <a:r>
              <a:rPr lang="cs-CZ" sz="4400" dirty="0"/>
              <a:t>SW </a:t>
            </a:r>
            <a:r>
              <a:rPr lang="cs-CZ" sz="4400" dirty="0" err="1"/>
              <a:t>Minitab</a:t>
            </a:r>
            <a:r>
              <a:rPr lang="cs-CZ" sz="4400" dirty="0"/>
              <a:t> jako nástroj pro inovaci pedagogické činnosti vybraných </a:t>
            </a:r>
            <a:r>
              <a:rPr lang="cs-CZ" sz="4400" dirty="0"/>
              <a:t>předmětů </a:t>
            </a:r>
            <a:r>
              <a:rPr lang="cs-CZ" sz="4400" dirty="0" smtClean="0"/>
              <a:t>(8110-002)</a:t>
            </a: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103462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467736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 smtClean="0"/>
              <a:t>Ing</a:t>
            </a:r>
            <a:r>
              <a:rPr lang="cs-CZ" dirty="0"/>
              <a:t>. Lukáš Polanecký</a:t>
            </a: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/>
              <a:t>						www.VSTECB.cz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Osnova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351338"/>
          </a:xfrm>
        </p:spPr>
        <p:txBody>
          <a:bodyPr/>
          <a:lstStyle/>
          <a:p>
            <a:r>
              <a:rPr lang="cs-CZ" altLang="cs-CZ" sz="2400" dirty="0" smtClean="0"/>
              <a:t>Úvod</a:t>
            </a:r>
          </a:p>
          <a:p>
            <a:pPr marL="0" indent="0">
              <a:buNone/>
            </a:pPr>
            <a:endParaRPr lang="cs-CZ" altLang="cs-CZ" sz="2400" dirty="0"/>
          </a:p>
          <a:p>
            <a:r>
              <a:rPr lang="cs-CZ" altLang="cs-CZ" sz="2400" dirty="0"/>
              <a:t>Metody a </a:t>
            </a:r>
            <a:r>
              <a:rPr lang="cs-CZ" altLang="cs-CZ" sz="2400" dirty="0" smtClean="0"/>
              <a:t>metodika</a:t>
            </a:r>
          </a:p>
          <a:p>
            <a:pPr marL="0" indent="0">
              <a:buNone/>
            </a:pPr>
            <a:endParaRPr lang="cs-CZ" altLang="cs-CZ" sz="2400" dirty="0"/>
          </a:p>
          <a:p>
            <a:r>
              <a:rPr lang="cs-CZ" altLang="cs-CZ" sz="2400" dirty="0"/>
              <a:t>Plánované a dosažené </a:t>
            </a:r>
            <a:r>
              <a:rPr lang="cs-CZ" altLang="cs-CZ" sz="2400" dirty="0" smtClean="0"/>
              <a:t>výsledky</a:t>
            </a:r>
          </a:p>
          <a:p>
            <a:pPr marL="0" indent="0">
              <a:buNone/>
            </a:pPr>
            <a:endParaRPr lang="cs-CZ" altLang="cs-CZ" sz="2400" dirty="0"/>
          </a:p>
          <a:p>
            <a:r>
              <a:rPr lang="cs-CZ" altLang="cs-CZ" sz="2400" dirty="0"/>
              <a:t>Plánovaný a vyčerpaný rozpočet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 smtClean="0">
                <a:solidFill>
                  <a:srgbClr val="98141B"/>
                </a:solidFill>
              </a:rPr>
              <a:t>Úvod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351338"/>
          </a:xfrm>
        </p:spPr>
        <p:txBody>
          <a:bodyPr/>
          <a:lstStyle/>
          <a:p>
            <a:r>
              <a:rPr lang="cs-CZ" sz="2400" dirty="0"/>
              <a:t>ř</a:t>
            </a:r>
            <a:r>
              <a:rPr lang="cs-CZ" sz="2400" dirty="0" smtClean="0"/>
              <a:t>ešitel a spoluřešitelé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rozvoj pedagogické činnosti na VŠTE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err="1" smtClean="0"/>
              <a:t>WoS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prohloubení vyučované látky  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zaměří se na nové přístupy a trendy ve zkoumané oblasti</a:t>
            </a: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 smtClean="0">
                <a:solidFill>
                  <a:srgbClr val="98141B"/>
                </a:solidFill>
              </a:rPr>
              <a:t/>
            </a:r>
            <a:br>
              <a:rPr lang="cs-CZ" altLang="cs-CZ" sz="3600" b="1" dirty="0" smtClean="0">
                <a:solidFill>
                  <a:srgbClr val="98141B"/>
                </a:solidFill>
              </a:rPr>
            </a:br>
            <a:r>
              <a:rPr lang="cs-CZ" altLang="cs-CZ" sz="3600" b="1" dirty="0" smtClean="0">
                <a:solidFill>
                  <a:srgbClr val="98141B"/>
                </a:solidFill>
              </a:rPr>
              <a:t>Metody a metodika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351338"/>
          </a:xfrm>
        </p:spPr>
        <p:txBody>
          <a:bodyPr/>
          <a:lstStyle/>
          <a:p>
            <a:r>
              <a:rPr lang="cs-CZ" altLang="cs-CZ" sz="2400" dirty="0" smtClean="0"/>
              <a:t>vyhledávání zdrojů pro publikování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zpracování konkrétní publikace 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zaměření na konkrétní oblast daného předmětu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proces podléhající recenznímu řízení</a:t>
            </a:r>
          </a:p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								</a:t>
            </a:r>
            <a:r>
              <a:rPr lang="cs-CZ" dirty="0" err="1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920874"/>
              </p:ext>
            </p:extLst>
          </p:nvPr>
        </p:nvGraphicFramePr>
        <p:xfrm>
          <a:off x="1222375" y="3479800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 smtClean="0">
                <a:solidFill>
                  <a:srgbClr val="98141B"/>
                </a:solidFill>
              </a:rPr>
              <a:t>Plánované a dosažené výsledky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Plán:</a:t>
            </a:r>
          </a:p>
          <a:p>
            <a:r>
              <a:rPr lang="cs-CZ" sz="2400" dirty="0" smtClean="0"/>
              <a:t>Nákup SW </a:t>
            </a:r>
            <a:r>
              <a:rPr lang="cs-CZ" sz="2400" dirty="0" err="1" smtClean="0"/>
              <a:t>Minitab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Výstup </a:t>
            </a:r>
            <a:r>
              <a:rPr lang="cs-CZ" sz="2400" dirty="0" smtClean="0"/>
              <a:t>evidovaný ve </a:t>
            </a:r>
            <a:r>
              <a:rPr lang="cs-CZ" sz="2400" dirty="0" err="1" smtClean="0"/>
              <a:t>WoS</a:t>
            </a:r>
            <a:r>
              <a:rPr lang="cs-CZ" sz="2400" dirty="0" smtClean="0"/>
              <a:t> nebo SCOPUS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Skutečnost:</a:t>
            </a:r>
          </a:p>
          <a:p>
            <a:r>
              <a:rPr lang="cs-CZ" sz="2400" dirty="0"/>
              <a:t>1</a:t>
            </a:r>
            <a:r>
              <a:rPr lang="cs-CZ" sz="2400" dirty="0" smtClean="0"/>
              <a:t>x </a:t>
            </a:r>
            <a:r>
              <a:rPr lang="cs-CZ" sz="2400" dirty="0" smtClean="0"/>
              <a:t>odborný článek </a:t>
            </a:r>
            <a:r>
              <a:rPr lang="cs-CZ" sz="2400" dirty="0" smtClean="0"/>
              <a:t>evidovaný v LS</a:t>
            </a:r>
          </a:p>
          <a:p>
            <a:endParaRPr lang="cs-CZ" sz="2400" dirty="0" smtClean="0"/>
          </a:p>
          <a:p>
            <a:r>
              <a:rPr lang="cs-CZ" sz="2400" dirty="0" smtClean="0"/>
              <a:t>1x konference </a:t>
            </a:r>
            <a:r>
              <a:rPr lang="cs-CZ" sz="2400" dirty="0" err="1" smtClean="0"/>
              <a:t>WoS</a:t>
            </a:r>
            <a:endParaRPr lang="cs-CZ" sz="2400" dirty="0" smtClean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 smtClean="0">
                <a:solidFill>
                  <a:srgbClr val="98141B"/>
                </a:solidFill>
              </a:rPr>
              <a:t>Plánovaný a vyčerpaný rozpočet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351338"/>
          </a:xfrm>
        </p:spPr>
        <p:txBody>
          <a:bodyPr/>
          <a:lstStyle/>
          <a:p>
            <a:r>
              <a:rPr lang="cs-CZ" dirty="0" smtClean="0"/>
              <a:t>Plánovaný = </a:t>
            </a:r>
            <a:r>
              <a:rPr lang="cs-CZ" dirty="0" smtClean="0"/>
              <a:t>40.000 </a:t>
            </a:r>
            <a:r>
              <a:rPr lang="cs-CZ" dirty="0" smtClean="0"/>
              <a:t>Kč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Vyčerpaný 	= </a:t>
            </a:r>
            <a:r>
              <a:rPr lang="cs-CZ" dirty="0" smtClean="0">
                <a:solidFill>
                  <a:srgbClr val="FF0000"/>
                </a:solidFill>
              </a:rPr>
              <a:t>39.204 </a:t>
            </a:r>
            <a:r>
              <a:rPr lang="cs-CZ" dirty="0" smtClean="0">
                <a:solidFill>
                  <a:srgbClr val="FF0000"/>
                </a:solidFill>
              </a:rPr>
              <a:t>Kč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smtClean="0"/>
              <a:t>nákup sw </a:t>
            </a:r>
            <a:r>
              <a:rPr lang="cs-CZ" dirty="0" err="1" smtClean="0"/>
              <a:t>Minitab</a:t>
            </a:r>
            <a:r>
              <a:rPr lang="cs-CZ" dirty="0" smtClean="0"/>
              <a:t> (5 trvalých síťových multilicencí)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smtClean="0"/>
              <a:t>vydané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0" lvl="4" indent="0">
              <a:spcBef>
                <a:spcPts val="1000"/>
              </a:spcBef>
              <a:buNone/>
            </a:pPr>
            <a:endParaRPr lang="cs-CZ" sz="2800" dirty="0" smtClean="0"/>
          </a:p>
          <a:p>
            <a:pPr marL="228600" lvl="4">
              <a:spcBef>
                <a:spcPts val="1000"/>
              </a:spcBef>
            </a:pPr>
            <a:r>
              <a:rPr lang="cs-CZ" sz="2800" dirty="0" smtClean="0"/>
              <a:t>Zbývá 	= </a:t>
            </a:r>
            <a:r>
              <a:rPr lang="cs-CZ" sz="2800" dirty="0" smtClean="0">
                <a:solidFill>
                  <a:srgbClr val="00B050"/>
                </a:solidFill>
              </a:rPr>
              <a:t>796 </a:t>
            </a:r>
            <a:r>
              <a:rPr lang="cs-CZ" sz="2800" dirty="0" smtClean="0">
                <a:solidFill>
                  <a:srgbClr val="00B050"/>
                </a:solidFill>
              </a:rPr>
              <a:t>Kč </a:t>
            </a:r>
            <a:r>
              <a:rPr lang="cs-CZ" sz="2800" dirty="0" smtClean="0">
                <a:solidFill>
                  <a:srgbClr val="00B050"/>
                </a:solidFill>
              </a:rPr>
              <a:t>(případně kancelářské potřeby)</a:t>
            </a: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5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8282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4979988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/>
              <a:t>www.VSTECB.cz</a:t>
            </a:r>
          </a:p>
        </p:txBody>
      </p:sp>
      <p:sp>
        <p:nvSpPr>
          <p:cNvPr id="12294" name="Obdélník 6">
            <a:extLst>
              <a:ext uri="{FF2B5EF4-FFF2-40B4-BE49-F238E27FC236}">
                <a16:creationId xmlns:a16="http://schemas.microsoft.com/office/drawing/2014/main" id="{CA32D294-5702-1A46-8E39-0799E8F8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4378325"/>
            <a:ext cx="2908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polanecky</a:t>
            </a:r>
            <a:r>
              <a:rPr lang="cs-CZ" altLang="cs-CZ" dirty="0" smtClean="0"/>
              <a:t>@mail.vstecb.cz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</TotalTime>
  <Words>116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Motiv Office</vt:lpstr>
      <vt:lpstr> SW Minitab jako nástroj pro inovaci pedagogické činnosti vybraných předmětů (8110-002) </vt:lpstr>
      <vt:lpstr>Osnova</vt:lpstr>
      <vt:lpstr>Úvod</vt:lpstr>
      <vt:lpstr> Metody a metodika  </vt:lpstr>
      <vt:lpstr>Plánované a dosažené výsledky</vt:lpstr>
      <vt:lpstr>Plánovaný a vyčerpaný rozpočet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Polanecký Lukáš</cp:lastModifiedBy>
  <cp:revision>103</cp:revision>
  <dcterms:created xsi:type="dcterms:W3CDTF">2015-10-09T09:08:26Z</dcterms:created>
  <dcterms:modified xsi:type="dcterms:W3CDTF">2019-11-21T08:19:52Z</dcterms:modified>
</cp:coreProperties>
</file>