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1" r:id="rId6"/>
    <p:sldId id="266" r:id="rId7"/>
    <p:sldId id="267" r:id="rId8"/>
    <p:sldId id="268" r:id="rId9"/>
    <p:sldId id="270" r:id="rId10"/>
    <p:sldId id="262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5" autoAdjust="0"/>
    <p:restoredTop sz="94660"/>
  </p:normalViewPr>
  <p:slideViewPr>
    <p:cSldViewPr>
      <p:cViewPr varScale="1">
        <p:scale>
          <a:sx n="68" d="100"/>
          <a:sy n="68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 aktivních studentů ve výuce</a:t>
            </a:r>
          </a:p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rich>
      </c:tx>
      <c:layout/>
      <c:spPr>
        <a:noFill/>
        <a:ln>
          <a:noFill/>
        </a:ln>
        <a:effectLst/>
      </c:spPr>
    </c:title>
    <c:view3D>
      <c:rotX val="0"/>
      <c:rotY val="0"/>
      <c:depthPercent val="60"/>
      <c:perspective val="100"/>
    </c:view3D>
    <c:floor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Celkem zapsaných studentů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cat>
            <c:strRef>
              <c:f>List1!$A$2:$A$3</c:f>
              <c:strCache>
                <c:ptCount val="2"/>
                <c:pt idx="0">
                  <c:v>Controlling</c:v>
                </c:pt>
                <c:pt idx="1">
                  <c:v>Finance podniku I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98</c:v>
                </c:pt>
                <c:pt idx="1">
                  <c:v>160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F2-4A5F-B6EE-883DDF1BE15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Přednáška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cat>
            <c:strRef>
              <c:f>List1!$A$2:$A$3</c:f>
              <c:strCache>
                <c:ptCount val="2"/>
                <c:pt idx="0">
                  <c:v>Controlling</c:v>
                </c:pt>
                <c:pt idx="1">
                  <c:v>Finance podniku I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73</c:v>
                </c:pt>
                <c:pt idx="1">
                  <c:v>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F2-4A5F-B6EE-883DDF1BE15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Seminář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cat>
            <c:strRef>
              <c:f>List1!$A$2:$A$3</c:f>
              <c:strCache>
                <c:ptCount val="2"/>
                <c:pt idx="0">
                  <c:v>Controlling</c:v>
                </c:pt>
                <c:pt idx="1">
                  <c:v>Finance podniku I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  <c:pt idx="0">
                  <c:v>85</c:v>
                </c:pt>
                <c:pt idx="1">
                  <c:v>146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F2-4A5F-B6EE-883DDF1BE152}"/>
            </c:ext>
          </c:extLst>
        </c:ser>
        <c:dLbls/>
        <c:gapWidth val="65"/>
        <c:shape val="box"/>
        <c:axId val="149556224"/>
        <c:axId val="149574400"/>
        <c:axId val="0"/>
      </c:bar3DChart>
      <c:catAx>
        <c:axId val="1495562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574400"/>
        <c:crosses val="autoZero"/>
        <c:auto val="1"/>
        <c:lblAlgn val="ctr"/>
        <c:lblOffset val="100"/>
      </c:catAx>
      <c:valAx>
        <c:axId val="1495744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55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11/20/2019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73016"/>
            <a:ext cx="8064896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effectLst/>
              </a:rPr>
              <a:t>Inovativní přístup k výuce předmětů na Ústavu znalectví a oceňování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3403" y="1196751"/>
            <a:ext cx="8579040" cy="1823539"/>
          </a:xfrm>
        </p:spPr>
        <p:txBody>
          <a:bodyPr>
            <a:noAutofit/>
          </a:bodyPr>
          <a:lstStyle/>
          <a:p>
            <a:pPr algn="l"/>
            <a:r>
              <a:rPr lang="cs-CZ" sz="2800" b="1" i="1" u="sng" dirty="0" smtClean="0"/>
              <a:t>Hlavní řešitel</a:t>
            </a:r>
            <a:r>
              <a:rPr lang="cs-CZ" sz="2800" b="1" dirty="0" smtClean="0"/>
              <a:t>: Simona Hašková</a:t>
            </a:r>
          </a:p>
          <a:p>
            <a:pPr algn="l"/>
            <a:endParaRPr lang="cs-CZ" sz="2800" b="1" dirty="0" smtClean="0"/>
          </a:p>
          <a:p>
            <a:pPr algn="l"/>
            <a:r>
              <a:rPr lang="cs-CZ" sz="2800" b="1" i="1" u="sng" dirty="0" smtClean="0"/>
              <a:t>Spoluřešitelé</a:t>
            </a:r>
            <a:r>
              <a:rPr lang="cs-CZ" sz="2800" b="1" dirty="0" smtClean="0"/>
              <a:t>: Pavel Rousek, Marek Vochozka, Veronika Machová, Jakub Horák</a:t>
            </a:r>
            <a:endParaRPr lang="cs-CZ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31648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91264" cy="4544144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/>
              <a:t>Česko-jazyčné materiály předmětů předmětu FIP_1</a:t>
            </a:r>
            <a:r>
              <a:rPr lang="cs-CZ" b="1" dirty="0" smtClean="0"/>
              <a:t>, FIP_2, </a:t>
            </a:r>
            <a:r>
              <a:rPr lang="cs-CZ" b="1" dirty="0"/>
              <a:t>CTR a FTK</a:t>
            </a:r>
            <a:r>
              <a:rPr lang="cs-CZ" dirty="0"/>
              <a:t> byly aktualizovány v souladu s poznatky nabytými z nově pořízené literatury. Prezentace přednášek byly upraveny, aby lépe reflektovaly náplň témat předmětu v souladu s jeho obsahovými částmi.</a:t>
            </a:r>
            <a:endParaRPr lang="cs-CZ" b="1" dirty="0"/>
          </a:p>
          <a:p>
            <a:pPr lvl="0"/>
            <a:r>
              <a:rPr lang="cs-CZ" dirty="0" smtClean="0"/>
              <a:t>Došlo k odstranění formálních chyb a jazykových nedostatků u </a:t>
            </a:r>
            <a:r>
              <a:rPr lang="cs-CZ" dirty="0"/>
              <a:t>čtyř předmětů vyučovaných v anglickém jazyce: </a:t>
            </a:r>
            <a:r>
              <a:rPr lang="cs-CZ" b="1" dirty="0" err="1"/>
              <a:t>Financial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, S_FIA, </a:t>
            </a:r>
            <a:r>
              <a:rPr lang="cs-CZ" b="1" dirty="0" err="1"/>
              <a:t>Corporate</a:t>
            </a:r>
            <a:r>
              <a:rPr lang="cs-CZ" b="1" dirty="0"/>
              <a:t> Finance 1, S_FIP_1, </a:t>
            </a:r>
            <a:r>
              <a:rPr lang="cs-CZ" b="1" dirty="0" err="1"/>
              <a:t>Corporate</a:t>
            </a:r>
            <a:r>
              <a:rPr lang="cs-CZ" b="1" dirty="0"/>
              <a:t> Finance 2, S_FIP_2, Controlling, S_CTR</a:t>
            </a:r>
            <a:r>
              <a:rPr lang="cs-CZ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31648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8291264" cy="4544144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Návrhy na opatření ke zlepšení průchodnosti předmětů lze v současné době vyhodnotit k hlediska </a:t>
            </a:r>
            <a:r>
              <a:rPr lang="cs-CZ" sz="2400" u="sng" dirty="0"/>
              <a:t>růstu aktivity studentů </a:t>
            </a:r>
            <a:r>
              <a:rPr lang="cs-CZ" sz="2400" dirty="0"/>
              <a:t>na seminářích a přednáškách, </a:t>
            </a:r>
            <a:r>
              <a:rPr lang="cs-CZ" sz="2400" u="sng" dirty="0"/>
              <a:t>vyšší </a:t>
            </a:r>
            <a:r>
              <a:rPr lang="cs-CZ" sz="2400" u="sng" dirty="0" smtClean="0"/>
              <a:t>účastí </a:t>
            </a:r>
            <a:r>
              <a:rPr lang="cs-CZ" sz="2400" u="sng" dirty="0"/>
              <a:t>studentů na přednáškách</a:t>
            </a:r>
            <a:r>
              <a:rPr lang="cs-CZ" sz="2400" dirty="0"/>
              <a:t> v porovnání s minulými lety</a:t>
            </a:r>
            <a:endParaRPr lang="cs-CZ" sz="2400" b="1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xmlns="" val="1269609756"/>
              </p:ext>
            </p:extLst>
          </p:nvPr>
        </p:nvGraphicFramePr>
        <p:xfrm>
          <a:off x="1780828" y="3356992"/>
          <a:ext cx="55206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69781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2132856"/>
            <a:ext cx="6480048" cy="230124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36512" y="371868"/>
            <a:ext cx="9489914" cy="439876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011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projektu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19256" cy="44721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ÚZO trvale usiluje o zkvalitnění výuky a zvyšování úspěšnosti studentů v testech a studentského komfortu. </a:t>
            </a:r>
            <a:r>
              <a:rPr lang="cs-CZ" b="1" dirty="0" smtClean="0"/>
              <a:t>K naplnění </a:t>
            </a:r>
            <a:r>
              <a:rPr lang="cs-CZ" b="1" dirty="0"/>
              <a:t>výše zmiňovaného </a:t>
            </a:r>
            <a:r>
              <a:rPr lang="cs-CZ" b="1" dirty="0" smtClean="0"/>
              <a:t>cílil </a:t>
            </a:r>
            <a:r>
              <a:rPr lang="cs-CZ" b="1" dirty="0"/>
              <a:t>projekt </a:t>
            </a:r>
            <a:r>
              <a:rPr lang="cs-CZ" b="1" dirty="0" smtClean="0"/>
              <a:t>konkrétně na:</a:t>
            </a:r>
            <a:endParaRPr lang="cs-CZ" b="1" dirty="0"/>
          </a:p>
          <a:p>
            <a:pPr lvl="0"/>
            <a:endParaRPr lang="cs-CZ" dirty="0" smtClean="0"/>
          </a:p>
          <a:p>
            <a:pPr marL="852678" lvl="1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aktualizovat 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rozšířit vyučovací podklady – materiály využívané při výuce, </a:t>
            </a:r>
          </a:p>
          <a:p>
            <a:pPr marL="852678" lvl="1" indent="-514350">
              <a:buFont typeface="+mj-lt"/>
              <a:buAutoNum type="arabicPeriod"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inovovat přístup k výuce předmětů vyučovaných na ÚZO VŠTE. </a:t>
            </a:r>
          </a:p>
          <a:p>
            <a:endParaRPr lang="cs-C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Smyslem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naplnění uvedených cílů projektu je zvýšení průchodnosti studentů předměty.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6429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projektu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u="sng" dirty="0"/>
              <a:t>Cílová skupina</a:t>
            </a:r>
          </a:p>
          <a:p>
            <a:pPr marL="621792" lvl="2" indent="0">
              <a:buNone/>
            </a:pPr>
            <a:r>
              <a:rPr lang="cs-CZ" sz="2800" dirty="0"/>
              <a:t>Akademičtí pracovníci ÚZO VŠTE</a:t>
            </a:r>
          </a:p>
          <a:p>
            <a:pPr marL="621792" lvl="2" indent="0">
              <a:buNone/>
            </a:pPr>
            <a:r>
              <a:rPr lang="cs-CZ" sz="2800" dirty="0"/>
              <a:t>Studenti VŠTE</a:t>
            </a:r>
          </a:p>
          <a:p>
            <a:pPr marL="621792" lvl="2" indent="0">
              <a:buNone/>
            </a:pPr>
            <a:r>
              <a:rPr lang="cs-CZ" sz="2800" dirty="0"/>
              <a:t>Posluchači CŽV</a:t>
            </a:r>
          </a:p>
          <a:p>
            <a:pPr marL="621792" lvl="2" indent="0">
              <a:buNone/>
            </a:pPr>
            <a:r>
              <a:rPr lang="cs-CZ" sz="2800" dirty="0"/>
              <a:t>Studenti programu Erasmus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6429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projektu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859216" cy="4472136"/>
          </a:xfrm>
        </p:spPr>
        <p:txBody>
          <a:bodyPr>
            <a:normAutofit fontScale="92500" lnSpcReduction="20000"/>
          </a:bodyPr>
          <a:lstStyle/>
          <a:p>
            <a:r>
              <a:rPr lang="cs-CZ" sz="3200" u="sng" dirty="0" smtClean="0"/>
              <a:t>Metodika a řešení</a:t>
            </a:r>
            <a:endParaRPr lang="cs-CZ" sz="3200" u="sng" dirty="0"/>
          </a:p>
          <a:p>
            <a:pPr marL="1078992" lvl="2" indent="-457200">
              <a:buFont typeface="+mj-lt"/>
              <a:buAutoNum type="arabicPeriod"/>
            </a:pPr>
            <a:r>
              <a:rPr lang="cs-CZ" sz="2800" i="1" u="sng" dirty="0"/>
              <a:t>Klíčová aktivita 1</a:t>
            </a:r>
            <a:r>
              <a:rPr lang="cs-CZ" sz="2800" i="1" dirty="0"/>
              <a:t>: Inovace výukových materiálů vybraných česko-jazyčných </a:t>
            </a:r>
            <a:r>
              <a:rPr lang="cs-CZ" sz="2800" i="1" dirty="0" smtClean="0"/>
              <a:t>předmětů</a:t>
            </a:r>
          </a:p>
          <a:p>
            <a:pPr marL="1078992" lvl="2" indent="-457200">
              <a:buFont typeface="+mj-lt"/>
              <a:buAutoNum type="arabicPeriod"/>
            </a:pPr>
            <a:r>
              <a:rPr lang="cs-CZ" sz="2800" i="1" u="sng" dirty="0"/>
              <a:t>Klíčová aktivita 2</a:t>
            </a:r>
            <a:r>
              <a:rPr lang="cs-CZ" sz="2800" i="1" dirty="0"/>
              <a:t>: Inovace výukových materiálů vybraných </a:t>
            </a:r>
            <a:r>
              <a:rPr lang="cs-CZ" sz="2800" i="1" dirty="0" smtClean="0"/>
              <a:t>anglicko-jazyčných předmětů</a:t>
            </a:r>
          </a:p>
          <a:p>
            <a:pPr marL="1078992" lvl="2" indent="-457200">
              <a:buFont typeface="+mj-lt"/>
              <a:buAutoNum type="arabicPeriod"/>
            </a:pPr>
            <a:r>
              <a:rPr lang="cs-CZ" sz="2800" i="1" u="sng" dirty="0"/>
              <a:t>Klíčová aktivita 3</a:t>
            </a:r>
            <a:r>
              <a:rPr lang="cs-CZ" sz="2800" i="1" dirty="0"/>
              <a:t>: Návrh opatření na zlepšení průchodnosti studentů jednotlivými </a:t>
            </a:r>
            <a:r>
              <a:rPr lang="cs-CZ" sz="2800" i="1" dirty="0" smtClean="0"/>
              <a:t>předměty</a:t>
            </a:r>
          </a:p>
          <a:p>
            <a:pPr marL="1078992" lvl="2" indent="-457200">
              <a:buFont typeface="+mj-lt"/>
              <a:buAutoNum type="arabicPeriod"/>
            </a:pPr>
            <a:r>
              <a:rPr lang="cs-CZ" sz="2800" i="1" u="sng" dirty="0"/>
              <a:t>Klíčová aktivita 4</a:t>
            </a:r>
            <a:r>
              <a:rPr lang="cs-CZ" sz="2800" i="1" dirty="0"/>
              <a:t>: Rozšířené materiálové podpory předmětů</a:t>
            </a:r>
            <a:endParaRPr lang="cs-CZ" sz="2800" dirty="0"/>
          </a:p>
          <a:p>
            <a:pPr marL="621792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73497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944" y="1053950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075240" cy="4472136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Klíčová aktivita 1: Inovace výukových materiálů vybraných česko-jazyčných předmětů </a:t>
            </a:r>
            <a:endParaRPr lang="cs-CZ" dirty="0"/>
          </a:p>
          <a:p>
            <a:pPr marL="621792" lvl="2" indent="0">
              <a:buNone/>
            </a:pPr>
            <a:r>
              <a:rPr lang="cs-CZ" dirty="0"/>
              <a:t>Byly aktualizovány </a:t>
            </a:r>
            <a:r>
              <a:rPr lang="cs-CZ" dirty="0" err="1"/>
              <a:t>powerpointové</a:t>
            </a:r>
            <a:r>
              <a:rPr lang="cs-CZ" dirty="0"/>
              <a:t> podklady a využívány k výuce od ZS 2019</a:t>
            </a:r>
            <a:r>
              <a:rPr lang="en-US" dirty="0"/>
              <a:t>/</a:t>
            </a:r>
            <a:r>
              <a:rPr lang="cs-CZ" dirty="0"/>
              <a:t>2020 u předmětů:</a:t>
            </a:r>
          </a:p>
          <a:p>
            <a:pPr marL="621792" lvl="2" indent="0">
              <a:buNone/>
            </a:pPr>
            <a:r>
              <a:rPr lang="cs-CZ" b="1" dirty="0"/>
              <a:t>Finance podniku 1 FIP_1, </a:t>
            </a:r>
          </a:p>
          <a:p>
            <a:pPr marL="621792" lvl="2" indent="0">
              <a:buNone/>
            </a:pPr>
            <a:r>
              <a:rPr lang="cs-CZ" b="1" dirty="0"/>
              <a:t>Finance podniku 2 FIP_2, </a:t>
            </a:r>
          </a:p>
          <a:p>
            <a:pPr marL="621792" lvl="2" indent="0">
              <a:buNone/>
            </a:pPr>
            <a:r>
              <a:rPr lang="cs-CZ" b="1" dirty="0"/>
              <a:t>Controlling CTR</a:t>
            </a:r>
          </a:p>
          <a:p>
            <a:pPr marL="621792" lvl="2" indent="0">
              <a:buNone/>
            </a:pPr>
            <a:r>
              <a:rPr lang="cs-CZ" b="1" dirty="0"/>
              <a:t>Finanční a kapitálové trhy FKT. </a:t>
            </a:r>
          </a:p>
          <a:p>
            <a:pPr marL="621792" lvl="2" indent="0">
              <a:buNone/>
            </a:pPr>
            <a:r>
              <a:rPr lang="cs-CZ" dirty="0"/>
              <a:t>Součástí toho byla ve výukových materiálech využita data finančních závěrek podniků působících v České republice z databáze Albertina.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944" y="1053950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075240" cy="4616152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Klíčová aktivita 2: Inovace výukových materiálů vybraných anglicko-jazyčných předmětů</a:t>
            </a:r>
            <a:endParaRPr lang="cs-CZ" dirty="0"/>
          </a:p>
          <a:p>
            <a:pPr marL="621792" lvl="2" indent="0" fontAlgn="base">
              <a:buNone/>
            </a:pPr>
            <a:r>
              <a:rPr lang="cs-CZ" dirty="0"/>
              <a:t>Pro účely výuky v anglickém jazyce </a:t>
            </a:r>
            <a:r>
              <a:rPr lang="cs-CZ" dirty="0" smtClean="0"/>
              <a:t>byly </a:t>
            </a:r>
            <a:r>
              <a:rPr lang="cs-CZ" dirty="0"/>
              <a:t>provedeny jazykové korektury prezentačních podkladů čtyř vyučovaných předmětů:</a:t>
            </a:r>
          </a:p>
          <a:p>
            <a:pPr marL="621792" lvl="2" indent="0" fontAlgn="base">
              <a:buNone/>
            </a:pPr>
            <a:r>
              <a:rPr lang="cs-CZ" b="1" dirty="0" err="1"/>
              <a:t>Financial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, S_FIA,</a:t>
            </a:r>
          </a:p>
          <a:p>
            <a:pPr marL="621792" lvl="2" indent="0" fontAlgn="base">
              <a:buNone/>
            </a:pPr>
            <a:r>
              <a:rPr lang="cs-CZ" b="1" dirty="0" err="1"/>
              <a:t>Corporate</a:t>
            </a:r>
            <a:r>
              <a:rPr lang="cs-CZ" b="1" dirty="0"/>
              <a:t> Finance 1, S_FIP_1,</a:t>
            </a:r>
          </a:p>
          <a:p>
            <a:pPr marL="621792" lvl="2" indent="0" fontAlgn="base">
              <a:buNone/>
            </a:pPr>
            <a:r>
              <a:rPr lang="cs-CZ" b="1" dirty="0" err="1"/>
              <a:t>Corporate</a:t>
            </a:r>
            <a:r>
              <a:rPr lang="cs-CZ" b="1" dirty="0"/>
              <a:t> Finance 2, S_FIP_2,</a:t>
            </a:r>
          </a:p>
          <a:p>
            <a:pPr marL="621792" lvl="2" indent="0" fontAlgn="base">
              <a:buNone/>
            </a:pPr>
            <a:r>
              <a:rPr lang="cs-CZ" b="1" dirty="0" smtClean="0"/>
              <a:t>Controlling</a:t>
            </a:r>
            <a:r>
              <a:rPr lang="cs-CZ" b="1" dirty="0"/>
              <a:t>, S_CTR.</a:t>
            </a:r>
          </a:p>
        </p:txBody>
      </p:sp>
    </p:spTree>
    <p:extLst>
      <p:ext uri="{BB962C8B-B14F-4D97-AF65-F5344CB8AC3E}">
        <p14:creationId xmlns:p14="http://schemas.microsoft.com/office/powerpoint/2010/main" xmlns="" val="338618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944" y="1053950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075240" cy="4616152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Klíčová aktivita 3: Návrh opatření na zlepšení průchodnosti studentů jednotlivými předměty</a:t>
            </a:r>
            <a:endParaRPr lang="cs-CZ" dirty="0"/>
          </a:p>
          <a:p>
            <a:pPr marL="621792" lvl="2" indent="0">
              <a:buNone/>
            </a:pPr>
            <a:r>
              <a:rPr lang="cs-CZ" dirty="0" smtClean="0"/>
              <a:t>Byly stanoveny a implementovány postupy, které jsou </a:t>
            </a:r>
            <a:r>
              <a:rPr lang="cs-CZ" dirty="0"/>
              <a:t>souhrnem opatření vedoucích ke zvýšení celkového hodnocení </a:t>
            </a:r>
            <a:r>
              <a:rPr lang="cs-CZ" b="1" dirty="0"/>
              <a:t>studentů prezenčního </a:t>
            </a:r>
            <a:r>
              <a:rPr lang="cs-CZ" b="1" dirty="0" smtClean="0"/>
              <a:t>a kombinovaného studia</a:t>
            </a:r>
            <a:r>
              <a:rPr lang="cs-CZ" dirty="0" smtClean="0"/>
              <a:t> </a:t>
            </a:r>
            <a:r>
              <a:rPr lang="cs-CZ" dirty="0"/>
              <a:t>v předmětu FIP_1, CTR a FKT resp. ke zvýšení průchodnosti uvedenými </a:t>
            </a:r>
            <a:r>
              <a:rPr lang="cs-CZ" dirty="0" smtClean="0"/>
              <a:t>předměty.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559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944" y="1053950"/>
            <a:ext cx="3200400" cy="52209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075240" cy="4616152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Klíčová aktivita 4: Rozšířené materiálové podpory předmětů</a:t>
            </a:r>
            <a:endParaRPr lang="cs-CZ" dirty="0"/>
          </a:p>
          <a:p>
            <a:pPr marL="621792" lvl="2" indent="0">
              <a:buNone/>
            </a:pPr>
            <a:r>
              <a:rPr lang="cs-CZ" dirty="0"/>
              <a:t>Tato aktivita vyžadovala pořízení odborných moderních knih pro přípravu výukových materiálů a samotnou výuku a pomůcek k výuce</a:t>
            </a:r>
          </a:p>
        </p:txBody>
      </p:sp>
    </p:spTree>
    <p:extLst>
      <p:ext uri="{BB962C8B-B14F-4D97-AF65-F5344CB8AC3E}">
        <p14:creationId xmlns:p14="http://schemas.microsoft.com/office/powerpoint/2010/main" xmlns="" val="242648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95382"/>
            <a:ext cx="3200400" cy="522094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- skutečnost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1475656" y="0"/>
            <a:ext cx="7668344" cy="653752"/>
          </a:xfrm>
        </p:spPr>
        <p:txBody>
          <a:bodyPr/>
          <a:lstStyle/>
          <a:p>
            <a:pPr algn="ctr"/>
            <a:r>
              <a:rPr lang="cs-CZ" b="1" dirty="0"/>
              <a:t>Inovativní přístup k výuce předmětů na Ústavu znalectví a oceňování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53137685"/>
              </p:ext>
            </p:extLst>
          </p:nvPr>
        </p:nvGraphicFramePr>
        <p:xfrm>
          <a:off x="539552" y="1289142"/>
          <a:ext cx="8280920" cy="548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751">
                  <a:extLst>
                    <a:ext uri="{9D8B030D-6E8A-4147-A177-3AD203B41FA5}">
                      <a16:colId xmlns:a16="http://schemas.microsoft.com/office/drawing/2014/main" xmlns="" val="940931340"/>
                    </a:ext>
                  </a:extLst>
                </a:gridCol>
                <a:gridCol w="3999169">
                  <a:extLst>
                    <a:ext uri="{9D8B030D-6E8A-4147-A177-3AD203B41FA5}">
                      <a16:colId xmlns:a16="http://schemas.microsoft.com/office/drawing/2014/main" xmlns="" val="204001524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Kategorie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rgbClr val="FF0000"/>
                          </a:solidFill>
                          <a:effectLst/>
                        </a:rPr>
                        <a:t>Pročerpaná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 částka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[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Kč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4894764"/>
                  </a:ext>
                </a:extLst>
              </a:tr>
              <a:tr h="459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Dlouhodobý nehmotný majetek	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10503965"/>
                  </a:ext>
                </a:extLst>
              </a:tr>
              <a:tr h="1824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Materiální náklady, včetně drobného majetku: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</a:rPr>
                        <a:t>Literatura</a:t>
                      </a:r>
                      <a:endParaRPr lang="cs-CZ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</a:rPr>
                        <a:t>Notebook</a:t>
                      </a:r>
                      <a:endParaRPr lang="cs-CZ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</a:rPr>
                        <a:t>Tablety, </a:t>
                      </a:r>
                      <a:r>
                        <a:rPr lang="cs-CZ" sz="1800" dirty="0" err="1">
                          <a:effectLst/>
                        </a:rPr>
                        <a:t>flash</a:t>
                      </a:r>
                      <a:r>
                        <a:rPr lang="cs-CZ" sz="1800" dirty="0">
                          <a:effectLst/>
                        </a:rPr>
                        <a:t> disk</a:t>
                      </a:r>
                      <a:endParaRPr lang="cs-CZ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</a:rPr>
                        <a:t>Externí HDD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39 095,82,-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8 463,-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14 591,-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12</a:t>
                      </a:r>
                      <a:r>
                        <a:rPr lang="cs-CZ" sz="1800" dirty="0">
                          <a:effectLst/>
                        </a:rPr>
                        <a:t> 163,82,-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3 878,-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1244842"/>
                  </a:ext>
                </a:extLst>
              </a:tr>
              <a:tr h="1032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Služby a náklady nevýrobní: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000" dirty="0">
                          <a:effectLst/>
                        </a:rPr>
                        <a:t>Korekce knih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2000" dirty="0">
                          <a:effectLst/>
                        </a:rPr>
                        <a:t>Tisk </a:t>
                      </a:r>
                      <a:r>
                        <a:rPr lang="cs-CZ" sz="2000" dirty="0" smtClean="0">
                          <a:effectLst/>
                        </a:rPr>
                        <a:t>skript</a:t>
                      </a:r>
                      <a:endParaRPr lang="cs-CZ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35 730,-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15 730,-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20 000,-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1485994"/>
                  </a:ext>
                </a:extLst>
              </a:tr>
              <a:tr h="9859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Osobní náklady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dirty="0">
                          <a:effectLst/>
                        </a:rPr>
                        <a:t>Hrubé náklady včetně odvodů (SP, ZP, FKSP)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23 400,-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1409210"/>
                  </a:ext>
                </a:extLst>
              </a:tr>
              <a:tr h="304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Cestovné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------------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3984815"/>
                  </a:ext>
                </a:extLst>
              </a:tr>
              <a:tr h="304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78 225,82-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280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022344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195</TotalTime>
  <Words>411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Technic</vt:lpstr>
      <vt:lpstr>Inovativní přístup k výuce předmětů na Ústavu znalectví a oceňování</vt:lpstr>
      <vt:lpstr>Cíl projektu</vt:lpstr>
      <vt:lpstr>Řešení projektu</vt:lpstr>
      <vt:lpstr>Řešení projektu</vt:lpstr>
      <vt:lpstr>Výsledky</vt:lpstr>
      <vt:lpstr>Výsledky</vt:lpstr>
      <vt:lpstr>Výsledky</vt:lpstr>
      <vt:lpstr>Výsledky</vt:lpstr>
      <vt:lpstr>Rozpočet - skutečnost</vt:lpstr>
      <vt:lpstr>Závěry</vt:lpstr>
      <vt:lpstr>Závěry</vt:lpstr>
      <vt:lpstr>Děkuji za pozornost</vt:lpstr>
    </vt:vector>
  </TitlesOfParts>
  <Company>Vysoká škola technická a ekonomická v Č.B.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grantu</dc:title>
  <dc:creator>votavova</dc:creator>
  <cp:lastModifiedBy>Daniel Janouch</cp:lastModifiedBy>
  <cp:revision>24</cp:revision>
  <dcterms:created xsi:type="dcterms:W3CDTF">2011-06-29T08:04:18Z</dcterms:created>
  <dcterms:modified xsi:type="dcterms:W3CDTF">2019-11-20T15:42:42Z</dcterms:modified>
</cp:coreProperties>
</file>