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0"/>
  </p:notesMasterIdLst>
  <p:sldIdLst>
    <p:sldId id="256" r:id="rId2"/>
    <p:sldId id="300" r:id="rId3"/>
    <p:sldId id="317" r:id="rId4"/>
    <p:sldId id="315" r:id="rId5"/>
    <p:sldId id="314" r:id="rId6"/>
    <p:sldId id="313" r:id="rId7"/>
    <p:sldId id="293" r:id="rId8"/>
    <p:sldId id="306" r:id="rId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99" autoAdjust="0"/>
    <p:restoredTop sz="94660"/>
  </p:normalViewPr>
  <p:slideViewPr>
    <p:cSldViewPr snapToGrid="0">
      <p:cViewPr varScale="1">
        <p:scale>
          <a:sx n="71" d="100"/>
          <a:sy n="71" d="100"/>
        </p:scale>
        <p:origin x="8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21.11.2019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9647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2162"/>
            <a:ext cx="9144000" cy="2300288"/>
          </a:xfrm>
        </p:spPr>
        <p:txBody>
          <a:bodyPr rtlCol="0">
            <a:normAutofit/>
          </a:bodyPr>
          <a:lstStyle/>
          <a:p>
            <a:r>
              <a:rPr lang="cs-CZ" sz="3600" b="1" dirty="0"/>
              <a:t>Inovace studijních materiálů pro výuku fyziky v navazujícím studiu</a:t>
            </a:r>
            <a:br>
              <a:rPr lang="cs-CZ" sz="3600" b="1" dirty="0"/>
            </a:br>
            <a:r>
              <a:rPr lang="cs-CZ" sz="3600" b="1" dirty="0" smtClean="0"/>
              <a:t>2019-IGS821000</a:t>
            </a:r>
            <a:r>
              <a:rPr lang="en-US" sz="3600" b="1" dirty="0" smtClean="0"/>
              <a:t>5</a:t>
            </a:r>
            <a:br>
              <a:rPr lang="en-US" sz="3600" b="1" dirty="0" smtClean="0"/>
            </a:br>
            <a:endParaRPr lang="en-US" sz="3600" dirty="0"/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2594343" y="6144768"/>
            <a:ext cx="1876057" cy="71323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100" b="1" dirty="0" smtClean="0"/>
          </a:p>
        </p:txBody>
      </p:sp>
      <p:sp>
        <p:nvSpPr>
          <p:cNvPr id="10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4470401" y="6144768"/>
            <a:ext cx="4673599" cy="729673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cs-CZ" sz="1100" dirty="0" smtClean="0"/>
              <a:t>	</a:t>
            </a:r>
            <a:r>
              <a:rPr lang="cs-CZ" sz="1400" dirty="0" smtClean="0"/>
              <a:t>www.VSTECB.cz</a:t>
            </a:r>
            <a:endParaRPr lang="cs-CZ" sz="14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1" y="6144768"/>
            <a:ext cx="2679404" cy="722901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cs-CZ" sz="1100" b="1" dirty="0" smtClean="0">
                <a:solidFill>
                  <a:schemeClr val="bg1">
                    <a:lumMod val="85000"/>
                  </a:schemeClr>
                </a:solidFill>
              </a:rPr>
              <a:t>Řešitelé AP</a:t>
            </a:r>
            <a:r>
              <a:rPr lang="cs-CZ" sz="1100" b="1" dirty="0">
                <a:solidFill>
                  <a:schemeClr val="bg1">
                    <a:lumMod val="85000"/>
                  </a:schemeClr>
                </a:solidFill>
              </a:rPr>
              <a:t>: </a:t>
            </a:r>
            <a:endParaRPr lang="cs-CZ" sz="11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cs-CZ" sz="1100" b="1" dirty="0" smtClean="0">
                <a:solidFill>
                  <a:schemeClr val="bg1">
                    <a:lumMod val="85000"/>
                  </a:schemeClr>
                </a:solidFill>
              </a:rPr>
              <a:t>RNDr. Ivo </a:t>
            </a:r>
            <a:r>
              <a:rPr lang="cs-CZ" sz="1100" b="1" dirty="0" err="1" smtClean="0">
                <a:solidFill>
                  <a:schemeClr val="bg1">
                    <a:lumMod val="85000"/>
                  </a:schemeClr>
                </a:solidFill>
              </a:rPr>
              <a:t>Opršal</a:t>
            </a:r>
            <a:r>
              <a:rPr lang="cs-CZ" sz="1100" b="1" dirty="0" smtClean="0">
                <a:solidFill>
                  <a:schemeClr val="bg1">
                    <a:lumMod val="85000"/>
                  </a:schemeClr>
                </a:solidFill>
              </a:rPr>
              <a:t>, Ph.D. (KIPV</a:t>
            </a:r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1"/>
            <a:r>
              <a:rPr lang="cs-CZ" sz="1100" b="1" dirty="0">
                <a:solidFill>
                  <a:schemeClr val="bg1">
                    <a:lumMod val="85000"/>
                  </a:schemeClr>
                </a:solidFill>
              </a:rPr>
              <a:t>RNDr. </a:t>
            </a:r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</a:rPr>
              <a:t>Tom</a:t>
            </a:r>
            <a:r>
              <a:rPr lang="cs-CZ" sz="1100" b="1" dirty="0" err="1" smtClean="0">
                <a:solidFill>
                  <a:schemeClr val="bg1">
                    <a:lumMod val="85000"/>
                  </a:schemeClr>
                </a:solidFill>
              </a:rPr>
              <a:t>áš</a:t>
            </a:r>
            <a:r>
              <a:rPr lang="cs-CZ" sz="1100" b="1" dirty="0" smtClean="0">
                <a:solidFill>
                  <a:schemeClr val="bg1">
                    <a:lumMod val="85000"/>
                  </a:schemeClr>
                </a:solidFill>
              </a:rPr>
              <a:t> Náhlík, </a:t>
            </a:r>
            <a:r>
              <a:rPr lang="cs-CZ" sz="1100" b="1" dirty="0">
                <a:solidFill>
                  <a:schemeClr val="bg1">
                    <a:lumMod val="85000"/>
                  </a:schemeClr>
                </a:solidFill>
              </a:rPr>
              <a:t>Ph.D. (KIPV</a:t>
            </a:r>
            <a:r>
              <a:rPr lang="en-US" sz="1100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endParaRPr lang="cs-CZ" sz="11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6032" y="1235074"/>
            <a:ext cx="8554196" cy="533241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 smtClean="0"/>
              <a:t>Projekt </a:t>
            </a:r>
            <a:r>
              <a:rPr lang="cs-CZ" altLang="cs-CZ" sz="2000" dirty="0"/>
              <a:t>navazuje na úspěšně obhájený projekt IGS 2/2018 Inovace výuky fyziky za pomocí fyzikálních experimentů</a:t>
            </a:r>
            <a:endParaRPr lang="en-US" altLang="cs-CZ" sz="2000" dirty="0" smtClean="0"/>
          </a:p>
          <a:p>
            <a:pPr marL="0" indent="0">
              <a:buNone/>
            </a:pPr>
            <a:r>
              <a:rPr lang="en-US" altLang="cs-CZ" sz="2000" dirty="0"/>
              <a:t>C</a:t>
            </a:r>
            <a:r>
              <a:rPr lang="cs-CZ" altLang="cs-CZ" sz="2000" dirty="0" err="1" smtClean="0"/>
              <a:t>íle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projektu:</a:t>
            </a:r>
          </a:p>
          <a:p>
            <a:r>
              <a:rPr lang="cs-CZ" sz="2000" dirty="0"/>
              <a:t>Podpora frontální výuky: </a:t>
            </a:r>
            <a:endParaRPr lang="en-US" sz="2000" b="1" dirty="0"/>
          </a:p>
          <a:p>
            <a:pPr lvl="1"/>
            <a:r>
              <a:rPr lang="cs-CZ" sz="1600" dirty="0"/>
              <a:t>Doplnění soupravy pro názorné experimenty prováděné přímo při výuce. </a:t>
            </a:r>
            <a:endParaRPr lang="en-US" sz="1600" b="1" dirty="0"/>
          </a:p>
          <a:p>
            <a:pPr lvl="1"/>
            <a:r>
              <a:rPr lang="cs-CZ" sz="1600" dirty="0"/>
              <a:t>Usnadnění pochopení vykládané teorie a aplikace v praxi.</a:t>
            </a:r>
            <a:endParaRPr lang="en-US" sz="1600" b="1" dirty="0"/>
          </a:p>
          <a:p>
            <a:pPr lvl="1"/>
            <a:r>
              <a:rPr lang="cs-CZ" sz="1600" dirty="0"/>
              <a:t>Zvýšení úrovně výuky jejím zpestřením, diversifikací metod a použitých pedagogických principů.</a:t>
            </a:r>
            <a:endParaRPr lang="en-US" sz="1600" b="1" dirty="0"/>
          </a:p>
          <a:p>
            <a:r>
              <a:rPr lang="cs-CZ" sz="2000" dirty="0"/>
              <a:t> </a:t>
            </a:r>
            <a:r>
              <a:rPr lang="cs-CZ" sz="2000" dirty="0" smtClean="0"/>
              <a:t>Zlepšení </a:t>
            </a:r>
            <a:r>
              <a:rPr lang="cs-CZ" sz="2000" dirty="0"/>
              <a:t>studijních výsledků:</a:t>
            </a:r>
            <a:endParaRPr lang="en-US" sz="2000" b="1" dirty="0"/>
          </a:p>
          <a:p>
            <a:pPr lvl="1"/>
            <a:r>
              <a:rPr lang="cs-CZ" sz="1600" dirty="0"/>
              <a:t>Vytvoření sbírky příkladů, která poskytne studentům více materiálu k procvičování</a:t>
            </a:r>
            <a:endParaRPr lang="en-US" sz="1600" b="1" dirty="0"/>
          </a:p>
          <a:p>
            <a:pPr lvl="1"/>
            <a:r>
              <a:rPr lang="cs-CZ" sz="1600" dirty="0"/>
              <a:t>Zvýšení možnosti a schopnosti uplatnění absolventů v praktických/technických oborech.</a:t>
            </a:r>
            <a:endParaRPr lang="en-US" sz="1600" b="1" dirty="0"/>
          </a:p>
          <a:p>
            <a:pPr lvl="1"/>
            <a:r>
              <a:rPr lang="cs-CZ" sz="1600" dirty="0"/>
              <a:t>Aktualizace stávajících výukových materiálů </a:t>
            </a:r>
            <a:endParaRPr lang="en-US" sz="1600" b="1" dirty="0"/>
          </a:p>
          <a:p>
            <a:pPr lvl="1"/>
            <a:r>
              <a:rPr lang="cs-CZ" sz="1600" dirty="0"/>
              <a:t>Nákup literatury</a:t>
            </a:r>
            <a:endParaRPr lang="en-US" sz="1600" b="1" dirty="0"/>
          </a:p>
          <a:p>
            <a:pPr lvl="0"/>
            <a:r>
              <a:rPr lang="cs-CZ" sz="2000" dirty="0"/>
              <a:t>Provázanost s plánovaným support centrem materiálně i výukou.</a:t>
            </a:r>
            <a:endParaRPr lang="en-US" sz="2000" b="1" dirty="0"/>
          </a:p>
          <a:p>
            <a:pPr marL="0" indent="0">
              <a:buNone/>
            </a:pPr>
            <a:endParaRPr lang="cs-CZ" altLang="cs-CZ" sz="20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  <a:r>
              <a:rPr lang="cs-CZ" dirty="0" err="1"/>
              <a:t>www.VSTECB.cz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6" y="457200"/>
            <a:ext cx="7402252" cy="55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1600" b="1" dirty="0">
                <a:solidFill>
                  <a:srgbClr val="0070C0"/>
                </a:solidFill>
              </a:rPr>
              <a:t>Inovace studijních materiálů pro výuku fyziky v navazujícím studiu</a:t>
            </a:r>
            <a:br>
              <a:rPr lang="cs-CZ" sz="1600" b="1" dirty="0">
                <a:solidFill>
                  <a:srgbClr val="0070C0"/>
                </a:solidFill>
              </a:rPr>
            </a:br>
            <a:r>
              <a:rPr lang="cs-CZ" sz="1600" b="1" dirty="0">
                <a:solidFill>
                  <a:srgbClr val="0070C0"/>
                </a:solidFill>
              </a:rPr>
              <a:t>2019-IGS8210005</a:t>
            </a:r>
            <a:endParaRPr lang="cs-CZ" altLang="cs-CZ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55649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58679" y="1235074"/>
            <a:ext cx="7380940" cy="5336999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Cíle projektu - plnění</a:t>
            </a:r>
          </a:p>
          <a:p>
            <a:pPr marL="690563" lvl="1" indent="-233363"/>
            <a:r>
              <a:rPr lang="en-US" dirty="0"/>
              <a:t>Do IS VŠTE </a:t>
            </a:r>
            <a:r>
              <a:rPr lang="en-US" dirty="0" err="1"/>
              <a:t>byl</a:t>
            </a:r>
            <a:r>
              <a:rPr lang="en-US" dirty="0"/>
              <a:t> k </a:t>
            </a:r>
            <a:r>
              <a:rPr lang="en-US" dirty="0" err="1"/>
              <a:t>předmětu</a:t>
            </a:r>
            <a:r>
              <a:rPr lang="en-US" dirty="0"/>
              <a:t> </a:t>
            </a:r>
            <a:r>
              <a:rPr lang="en-US" dirty="0" err="1"/>
              <a:t>zaveden</a:t>
            </a:r>
            <a:r>
              <a:rPr lang="en-US" dirty="0"/>
              <a:t> </a:t>
            </a:r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/>
              <a:t>aktualizovaný</a:t>
            </a:r>
            <a:r>
              <a:rPr lang="en-US" dirty="0"/>
              <a:t> </a:t>
            </a:r>
            <a:r>
              <a:rPr lang="en-US" dirty="0" err="1"/>
              <a:t>odpovědník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slouží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výukový</a:t>
            </a:r>
            <a:r>
              <a:rPr lang="en-US" dirty="0"/>
              <a:t> </a:t>
            </a:r>
            <a:r>
              <a:rPr lang="en-US" dirty="0" err="1"/>
              <a:t>prostředek</a:t>
            </a:r>
            <a:r>
              <a:rPr lang="en-US" dirty="0"/>
              <a:t> k </a:t>
            </a:r>
            <a:r>
              <a:rPr lang="en-US" dirty="0" err="1"/>
              <a:t>přípravě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 smtClean="0"/>
              <a:t>závěrečného</a:t>
            </a:r>
            <a:r>
              <a:rPr lang="en-US" dirty="0" smtClean="0"/>
              <a:t> </a:t>
            </a:r>
            <a:r>
              <a:rPr lang="en-US" dirty="0" err="1"/>
              <a:t>testu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457200"/>
            <a:ext cx="7443195" cy="55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1600" b="1" dirty="0">
                <a:solidFill>
                  <a:srgbClr val="0070C0"/>
                </a:solidFill>
              </a:rPr>
              <a:t>Inovace studijních materiálů pro výuku fyziky v navazujícím studiu</a:t>
            </a:r>
            <a:br>
              <a:rPr lang="cs-CZ" sz="1600" b="1" dirty="0">
                <a:solidFill>
                  <a:srgbClr val="0070C0"/>
                </a:solidFill>
              </a:rPr>
            </a:br>
            <a:r>
              <a:rPr lang="cs-CZ" sz="1600" b="1" dirty="0">
                <a:solidFill>
                  <a:srgbClr val="0070C0"/>
                </a:solidFill>
              </a:rPr>
              <a:t>2019-IGS8210005</a:t>
            </a:r>
            <a:endParaRPr lang="cs-CZ" altLang="cs-CZ" sz="1600" b="1" dirty="0">
              <a:solidFill>
                <a:srgbClr val="0070C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36" r="33034"/>
          <a:stretch/>
        </p:blipFill>
        <p:spPr bwMode="auto">
          <a:xfrm>
            <a:off x="1973884" y="2945220"/>
            <a:ext cx="5449433" cy="35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847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58679" y="1235074"/>
            <a:ext cx="7380940" cy="5336999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Cíle projektu - plnění</a:t>
            </a:r>
          </a:p>
          <a:p>
            <a:pPr marL="690563" lvl="1" indent="-233363"/>
            <a:r>
              <a:rPr lang="en-US" dirty="0" err="1" smtClean="0"/>
              <a:t>Vytvoření</a:t>
            </a:r>
            <a:r>
              <a:rPr lang="en-US" dirty="0" smtClean="0"/>
              <a:t> </a:t>
            </a:r>
            <a:r>
              <a:rPr lang="en-US" dirty="0" err="1"/>
              <a:t>sbírky</a:t>
            </a:r>
            <a:r>
              <a:rPr lang="en-US" dirty="0"/>
              <a:t> </a:t>
            </a:r>
            <a:r>
              <a:rPr lang="en-US" dirty="0" err="1"/>
              <a:t>komentovaných</a:t>
            </a:r>
            <a:r>
              <a:rPr lang="en-US" dirty="0"/>
              <a:t> a </a:t>
            </a:r>
            <a:r>
              <a:rPr lang="en-US" dirty="0" err="1"/>
              <a:t>řešených</a:t>
            </a:r>
            <a:r>
              <a:rPr lang="en-US" dirty="0"/>
              <a:t> </a:t>
            </a:r>
            <a:r>
              <a:rPr lang="en-US" dirty="0" err="1"/>
              <a:t>příkladů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poskytne</a:t>
            </a:r>
            <a:r>
              <a:rPr lang="en-US" dirty="0"/>
              <a:t> </a:t>
            </a:r>
            <a:r>
              <a:rPr lang="en-US" dirty="0" err="1"/>
              <a:t>studentům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materiálu</a:t>
            </a:r>
            <a:r>
              <a:rPr lang="en-US" dirty="0"/>
              <a:t> k </a:t>
            </a:r>
            <a:r>
              <a:rPr lang="en-US" dirty="0" err="1"/>
              <a:t>procvičování</a:t>
            </a:r>
            <a:r>
              <a:rPr lang="en-US" dirty="0"/>
              <a:t> – </a:t>
            </a:r>
            <a:r>
              <a:rPr lang="en-US" dirty="0" err="1"/>
              <a:t>sbírka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během</a:t>
            </a:r>
            <a:r>
              <a:rPr lang="en-US" dirty="0"/>
              <a:t> </a:t>
            </a:r>
            <a:r>
              <a:rPr lang="en-US" dirty="0" err="1"/>
              <a:t>výuky</a:t>
            </a:r>
            <a:r>
              <a:rPr lang="en-US" dirty="0"/>
              <a:t> </a:t>
            </a:r>
            <a:r>
              <a:rPr lang="en-US" dirty="0" err="1"/>
              <a:t>testována</a:t>
            </a:r>
            <a:r>
              <a:rPr lang="en-US" dirty="0"/>
              <a:t> a </a:t>
            </a:r>
            <a:r>
              <a:rPr lang="en-US" dirty="0" err="1"/>
              <a:t>neformálně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částech</a:t>
            </a:r>
            <a:r>
              <a:rPr lang="en-US" dirty="0"/>
              <a:t> </a:t>
            </a:r>
            <a:r>
              <a:rPr lang="en-US" dirty="0" err="1"/>
              <a:t>užívána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výuce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zpětné</a:t>
            </a:r>
            <a:r>
              <a:rPr lang="en-US" dirty="0"/>
              <a:t> </a:t>
            </a:r>
            <a:r>
              <a:rPr lang="en-US" dirty="0" err="1"/>
              <a:t>vazbě</a:t>
            </a:r>
            <a:r>
              <a:rPr lang="en-US" dirty="0"/>
              <a:t> od </a:t>
            </a:r>
            <a:r>
              <a:rPr lang="en-US" dirty="0" err="1"/>
              <a:t>studentů</a:t>
            </a:r>
            <a:r>
              <a:rPr lang="en-US" dirty="0"/>
              <a:t> </a:t>
            </a:r>
            <a:r>
              <a:rPr lang="en-US" dirty="0" err="1"/>
              <a:t>přispělo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zvýšení</a:t>
            </a:r>
            <a:r>
              <a:rPr lang="en-US" dirty="0"/>
              <a:t> </a:t>
            </a:r>
            <a:r>
              <a:rPr lang="en-US" dirty="0" err="1"/>
              <a:t>přehlednosti</a:t>
            </a:r>
            <a:r>
              <a:rPr lang="en-US" dirty="0"/>
              <a:t>, </a:t>
            </a:r>
            <a:r>
              <a:rPr lang="en-US" dirty="0" err="1"/>
              <a:t>čtivosti</a:t>
            </a:r>
            <a:r>
              <a:rPr lang="en-US" dirty="0"/>
              <a:t> a </a:t>
            </a:r>
            <a:r>
              <a:rPr lang="en-US" dirty="0" err="1"/>
              <a:t>výukové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materiálu</a:t>
            </a:r>
            <a:r>
              <a:rPr lang="en-US" dirty="0"/>
              <a:t>. </a:t>
            </a:r>
            <a:endParaRPr lang="cs-CZ" dirty="0" smtClean="0"/>
          </a:p>
          <a:p>
            <a:pPr lvl="1"/>
            <a:r>
              <a:rPr lang="en-US" dirty="0" err="1" smtClean="0"/>
              <a:t>Sbírka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vydána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skriptum</a:t>
            </a:r>
            <a:r>
              <a:rPr lang="en-US" dirty="0"/>
              <a:t> </a:t>
            </a:r>
            <a:r>
              <a:rPr lang="en-US" dirty="0" smtClean="0"/>
              <a:t>VŠTE (</a:t>
            </a:r>
            <a:r>
              <a:rPr lang="en-US" dirty="0" err="1" smtClean="0"/>
              <a:t>recenzov</a:t>
            </a:r>
            <a:r>
              <a:rPr lang="cs-CZ" smtClean="0"/>
              <a:t>á</a:t>
            </a:r>
            <a:r>
              <a:rPr lang="en-US" smtClean="0"/>
              <a:t>no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cs-CZ" dirty="0" smtClean="0"/>
          </a:p>
          <a:p>
            <a:pPr lvl="1"/>
            <a:r>
              <a:rPr lang="en-US" sz="2000" dirty="0" err="1" smtClean="0"/>
              <a:t>Náhlík</a:t>
            </a:r>
            <a:r>
              <a:rPr lang="en-US" sz="2000" dirty="0"/>
              <a:t>, T., </a:t>
            </a:r>
            <a:r>
              <a:rPr lang="en-US" sz="2000" dirty="0" err="1"/>
              <a:t>Opršal</a:t>
            </a:r>
            <a:r>
              <a:rPr lang="en-US" sz="2000" dirty="0"/>
              <a:t>, I., 2019. </a:t>
            </a:r>
            <a:r>
              <a:rPr lang="en-US" sz="2000" dirty="0" err="1"/>
              <a:t>Sbírka</a:t>
            </a:r>
            <a:r>
              <a:rPr lang="en-US" sz="2000" dirty="0"/>
              <a:t> </a:t>
            </a:r>
            <a:r>
              <a:rPr lang="en-US" sz="2000" dirty="0" err="1"/>
              <a:t>řešených</a:t>
            </a:r>
            <a:r>
              <a:rPr lang="en-US" sz="2000" dirty="0"/>
              <a:t> a </a:t>
            </a:r>
            <a:r>
              <a:rPr lang="en-US" sz="2000" dirty="0" err="1"/>
              <a:t>komentovaných</a:t>
            </a:r>
            <a:r>
              <a:rPr lang="en-US" sz="2000" dirty="0"/>
              <a:t> </a:t>
            </a:r>
            <a:r>
              <a:rPr lang="en-US" sz="2000" dirty="0" err="1"/>
              <a:t>příkladů</a:t>
            </a:r>
            <a:r>
              <a:rPr lang="en-US" sz="2000" dirty="0"/>
              <a:t> z </a:t>
            </a:r>
            <a:r>
              <a:rPr lang="en-US" sz="2000" dirty="0" err="1"/>
              <a:t>Fyziky</a:t>
            </a:r>
            <a:r>
              <a:rPr lang="en-US" sz="2000" dirty="0"/>
              <a:t> (I), VŠTE České Budějovice 2019, ISBN: 978-80-7468-144-8, 150 </a:t>
            </a:r>
            <a:r>
              <a:rPr lang="en-US" sz="2000" dirty="0" err="1"/>
              <a:t>stran</a:t>
            </a:r>
            <a:r>
              <a:rPr lang="en-US" sz="2000" dirty="0"/>
              <a:t>.</a:t>
            </a:r>
          </a:p>
          <a:p>
            <a:pPr lvl="1"/>
            <a:endParaRPr lang="en-US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457200"/>
            <a:ext cx="7443195" cy="55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1600" b="1" dirty="0">
                <a:solidFill>
                  <a:srgbClr val="0070C0"/>
                </a:solidFill>
              </a:rPr>
              <a:t>Inovace studijních materiálů pro výuku fyziky v navazujícím studiu</a:t>
            </a:r>
            <a:br>
              <a:rPr lang="cs-CZ" sz="1600" b="1" dirty="0">
                <a:solidFill>
                  <a:srgbClr val="0070C0"/>
                </a:solidFill>
              </a:rPr>
            </a:br>
            <a:r>
              <a:rPr lang="cs-CZ" sz="1600" b="1" dirty="0">
                <a:solidFill>
                  <a:srgbClr val="0070C0"/>
                </a:solidFill>
              </a:rPr>
              <a:t>2019-IGS8210005</a:t>
            </a:r>
            <a:endParaRPr lang="cs-CZ" altLang="cs-CZ" sz="1600" b="1" dirty="0">
              <a:solidFill>
                <a:srgbClr val="0070C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7144"/>
            <a:ext cx="2152942" cy="26156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338665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77975" y="1235074"/>
            <a:ext cx="7461644" cy="3847289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Cíle projektu - plnění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Zakoupené pomůcky k experimentům</a:t>
            </a:r>
          </a:p>
          <a:p>
            <a:pPr lvl="1"/>
            <a:endParaRPr lang="cs-CZ" dirty="0" smtClean="0"/>
          </a:p>
          <a:p>
            <a:pPr lvl="1"/>
            <a:r>
              <a:rPr lang="en-US" dirty="0" err="1" smtClean="0"/>
              <a:t>Nakoupená</a:t>
            </a:r>
            <a:r>
              <a:rPr lang="en-US" dirty="0" smtClean="0"/>
              <a:t> </a:t>
            </a:r>
            <a:r>
              <a:rPr lang="en-US" dirty="0" err="1"/>
              <a:t>přehledová</a:t>
            </a:r>
            <a:r>
              <a:rPr lang="en-US" dirty="0"/>
              <a:t> </a:t>
            </a:r>
            <a:r>
              <a:rPr lang="en-US" dirty="0" err="1"/>
              <a:t>literatura</a:t>
            </a:r>
            <a:r>
              <a:rPr lang="en-US" dirty="0"/>
              <a:t> z </a:t>
            </a:r>
            <a:r>
              <a:rPr lang="en-US" dirty="0" err="1"/>
              <a:t>fyziky</a:t>
            </a:r>
            <a:r>
              <a:rPr lang="en-US" dirty="0"/>
              <a:t> a </a:t>
            </a:r>
            <a:r>
              <a:rPr lang="en-US" dirty="0" err="1"/>
              <a:t>vydané</a:t>
            </a:r>
            <a:r>
              <a:rPr lang="en-US" dirty="0"/>
              <a:t> </a:t>
            </a:r>
            <a:r>
              <a:rPr lang="en-US" dirty="0" err="1"/>
              <a:t>skriptum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používány</a:t>
            </a:r>
            <a:r>
              <a:rPr lang="en-US" dirty="0"/>
              <a:t> k </a:t>
            </a:r>
            <a:r>
              <a:rPr lang="en-US" dirty="0" err="1"/>
              <a:t>zopakování</a:t>
            </a:r>
            <a:r>
              <a:rPr lang="en-US" dirty="0"/>
              <a:t> </a:t>
            </a:r>
            <a:r>
              <a:rPr lang="en-US" dirty="0" err="1"/>
              <a:t>přehledu</a:t>
            </a:r>
            <a:r>
              <a:rPr lang="en-US" dirty="0"/>
              <a:t> </a:t>
            </a:r>
            <a:r>
              <a:rPr lang="en-US" dirty="0" err="1"/>
              <a:t>učiva</a:t>
            </a:r>
            <a:r>
              <a:rPr lang="en-US" dirty="0"/>
              <a:t> 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řešený</a:t>
            </a:r>
            <a:r>
              <a:rPr lang="en-US" dirty="0"/>
              <a:t> </a:t>
            </a:r>
            <a:r>
              <a:rPr lang="en-US" dirty="0" err="1"/>
              <a:t>příkladů</a:t>
            </a:r>
            <a:r>
              <a:rPr lang="en-US" dirty="0"/>
              <a:t>.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en-US" dirty="0" err="1" smtClean="0"/>
              <a:t>Spolu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popularizační</a:t>
            </a:r>
            <a:r>
              <a:rPr lang="en-US" dirty="0"/>
              <a:t> </a:t>
            </a:r>
            <a:r>
              <a:rPr lang="en-US" dirty="0" err="1"/>
              <a:t>literaturu</a:t>
            </a:r>
            <a:r>
              <a:rPr lang="en-US" dirty="0"/>
              <a:t> je </a:t>
            </a:r>
            <a:r>
              <a:rPr lang="en-US" b="1" dirty="0" err="1"/>
              <a:t>vše</a:t>
            </a:r>
            <a:r>
              <a:rPr lang="en-US" b="1" dirty="0"/>
              <a:t> </a:t>
            </a:r>
            <a:r>
              <a:rPr lang="en-US" b="1" dirty="0" err="1"/>
              <a:t>využíváno</a:t>
            </a:r>
            <a:r>
              <a:rPr lang="en-US" b="1" dirty="0"/>
              <a:t> v </a:t>
            </a:r>
            <a:r>
              <a:rPr lang="en-US" b="1" dirty="0" err="1"/>
              <a:t>nově</a:t>
            </a:r>
            <a:r>
              <a:rPr lang="en-US" b="1" dirty="0"/>
              <a:t> </a:t>
            </a:r>
            <a:r>
              <a:rPr lang="en-US" b="1" dirty="0" err="1"/>
              <a:t>založeném</a:t>
            </a:r>
            <a:r>
              <a:rPr lang="en-US" b="1" dirty="0"/>
              <a:t> Support </a:t>
            </a:r>
            <a:r>
              <a:rPr lang="en-US" b="1" dirty="0" err="1"/>
              <a:t>centru</a:t>
            </a:r>
            <a:r>
              <a:rPr lang="en-US" b="1" dirty="0"/>
              <a:t> KIPV</a:t>
            </a:r>
            <a:r>
              <a:rPr lang="en-US" dirty="0"/>
              <a:t>, </a:t>
            </a:r>
            <a:r>
              <a:rPr lang="en-US" dirty="0" err="1"/>
              <a:t>během</a:t>
            </a:r>
            <a:r>
              <a:rPr lang="en-US" dirty="0"/>
              <a:t> </a:t>
            </a:r>
            <a:r>
              <a:rPr lang="en-US" dirty="0" err="1"/>
              <a:t>konzultací</a:t>
            </a:r>
            <a:r>
              <a:rPr lang="en-US" dirty="0"/>
              <a:t> a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frontální</a:t>
            </a:r>
            <a:r>
              <a:rPr lang="en-US" dirty="0"/>
              <a:t> </a:t>
            </a:r>
            <a:r>
              <a:rPr lang="en-US" dirty="0" err="1"/>
              <a:t>výuce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sz="16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457200"/>
            <a:ext cx="7443195" cy="55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cs-CZ" sz="1600" b="1" dirty="0">
                <a:solidFill>
                  <a:srgbClr val="0070C0"/>
                </a:solidFill>
              </a:rPr>
              <a:t>Inovace studijních materiálů pro výuku fyziky v navazujícím studiu</a:t>
            </a:r>
            <a:br>
              <a:rPr lang="cs-CZ" sz="1600" b="1" dirty="0">
                <a:solidFill>
                  <a:srgbClr val="0070C0"/>
                </a:solidFill>
              </a:rPr>
            </a:br>
            <a:r>
              <a:rPr lang="cs-CZ" sz="1600" b="1" dirty="0">
                <a:solidFill>
                  <a:srgbClr val="0070C0"/>
                </a:solidFill>
              </a:rPr>
              <a:t>2019-IGS8210005</a:t>
            </a:r>
            <a:endParaRPr lang="cs-CZ" altLang="cs-CZ" sz="1600" b="1" dirty="0">
              <a:solidFill>
                <a:srgbClr val="0070C0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90" y="2211571"/>
            <a:ext cx="1824248" cy="226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99411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7224831" cy="552893"/>
          </a:xfrm>
        </p:spPr>
        <p:txBody>
          <a:bodyPr/>
          <a:lstStyle/>
          <a:p>
            <a:r>
              <a:rPr lang="cs-CZ" sz="1600" b="1" dirty="0">
                <a:solidFill>
                  <a:srgbClr val="0070C0"/>
                </a:solidFill>
              </a:rPr>
              <a:t>Inovace studijních materiálů pro výuku fyziky v navazujícím studiu</a:t>
            </a:r>
            <a:br>
              <a:rPr lang="cs-CZ" sz="1600" b="1" dirty="0">
                <a:solidFill>
                  <a:srgbClr val="0070C0"/>
                </a:solidFill>
              </a:rPr>
            </a:br>
            <a:r>
              <a:rPr lang="cs-CZ" sz="1600" b="1" dirty="0">
                <a:solidFill>
                  <a:srgbClr val="0070C0"/>
                </a:solidFill>
              </a:rPr>
              <a:t>2019-IGS8210005</a:t>
            </a:r>
            <a:endParaRPr lang="cs-CZ" altLang="cs-CZ" sz="1600" b="1" dirty="0">
              <a:solidFill>
                <a:srgbClr val="0070C0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8465" y="1580444"/>
            <a:ext cx="4882522" cy="1471100"/>
          </a:xfrm>
        </p:spPr>
        <p:txBody>
          <a:bodyPr/>
          <a:lstStyle/>
          <a:p>
            <a:r>
              <a:rPr lang="cs-CZ" sz="2400" b="1" dirty="0" smtClean="0"/>
              <a:t>N_FLP inovace - čerpání </a:t>
            </a:r>
          </a:p>
          <a:p>
            <a:pPr lvl="1"/>
            <a:r>
              <a:rPr lang="cs-CZ" sz="2000" dirty="0"/>
              <a:t>Nákup </a:t>
            </a:r>
            <a:r>
              <a:rPr lang="cs-CZ" sz="2000" dirty="0" smtClean="0"/>
              <a:t>pomůcek k experimentům</a:t>
            </a:r>
          </a:p>
          <a:p>
            <a:pPr lvl="1"/>
            <a:r>
              <a:rPr lang="cs-CZ" sz="2000" dirty="0" smtClean="0"/>
              <a:t>Nákup knih</a:t>
            </a:r>
          </a:p>
          <a:p>
            <a:pPr lvl="1"/>
            <a:r>
              <a:rPr lang="cs-CZ" sz="2000" dirty="0" smtClean="0"/>
              <a:t>Tisk skript – řešené příklady 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 smtClean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  <a:r>
              <a:rPr lang="cs-CZ" dirty="0" err="1"/>
              <a:t>www.VSTECB.cz</a:t>
            </a:r>
            <a:endParaRPr lang="cs-CZ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950807"/>
              </p:ext>
            </p:extLst>
          </p:nvPr>
        </p:nvGraphicFramePr>
        <p:xfrm>
          <a:off x="628649" y="3994767"/>
          <a:ext cx="7886701" cy="2072157"/>
        </p:xfrm>
        <a:graphic>
          <a:graphicData uri="http://schemas.openxmlformats.org/drawingml/2006/table">
            <a:tbl>
              <a:tblPr/>
              <a:tblGrid>
                <a:gridCol w="273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3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1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Kategorie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Odsouhlaseno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[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Kč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]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Reálně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čerpáno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[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Kč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]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4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Dlouhodobý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nehmotný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majetek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9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Materiální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náklady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včetně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drobného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majetku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15,000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12,905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5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Služby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a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náklady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nevýrobní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7,000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9,119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Osobní náklady 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Kč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celkem</a:t>
                      </a: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A0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22,000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Kč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22,024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Kč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39" marR="7339" marT="73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135" y="885047"/>
            <a:ext cx="2934587" cy="2779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20299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378325"/>
            <a:ext cx="2492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en-US" altLang="cs-CZ" dirty="0" err="1" smtClean="0"/>
              <a:t>oprsal</a:t>
            </a:r>
            <a:r>
              <a:rPr lang="cs-CZ" altLang="cs-CZ" dirty="0" smtClean="0"/>
              <a:t>@mail.vstecb.cz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58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1439</TotalTime>
  <Words>371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Motiv Office</vt:lpstr>
      <vt:lpstr>Inovace studijních materiálů pro výuku fyziky v navazujícím studiu 2019-IGS8210005 </vt:lpstr>
      <vt:lpstr>Prezentace aplikace PowerPoint</vt:lpstr>
      <vt:lpstr>Prezentace aplikace PowerPoint</vt:lpstr>
      <vt:lpstr>Prezentace aplikace PowerPoint</vt:lpstr>
      <vt:lpstr>Prezentace aplikace PowerPoint</vt:lpstr>
      <vt:lpstr>Inovace studijních materiálů pro výuku fyziky v navazujícím studiu 2019-IGS8210005</vt:lpstr>
      <vt:lpstr>Děkuji za pozornost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Opršal Ivo</cp:lastModifiedBy>
  <cp:revision>115</cp:revision>
  <dcterms:created xsi:type="dcterms:W3CDTF">2015-10-09T09:08:26Z</dcterms:created>
  <dcterms:modified xsi:type="dcterms:W3CDTF">2019-11-21T10:20:43Z</dcterms:modified>
</cp:coreProperties>
</file>