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2"/>
  </p:notesMasterIdLst>
  <p:sldIdLst>
    <p:sldId id="256" r:id="rId2"/>
    <p:sldId id="283" r:id="rId3"/>
    <p:sldId id="300" r:id="rId4"/>
    <p:sldId id="313" r:id="rId5"/>
    <p:sldId id="315" r:id="rId6"/>
    <p:sldId id="314" r:id="rId7"/>
    <p:sldId id="316" r:id="rId8"/>
    <p:sldId id="304" r:id="rId9"/>
    <p:sldId id="293" r:id="rId10"/>
    <p:sldId id="306" r:id="rId1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99" autoAdjust="0"/>
    <p:restoredTop sz="94660"/>
  </p:normalViewPr>
  <p:slideViewPr>
    <p:cSldViewPr snapToGrid="0">
      <p:cViewPr>
        <p:scale>
          <a:sx n="90" d="100"/>
          <a:sy n="90" d="100"/>
        </p:scale>
        <p:origin x="-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=""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=""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=""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=""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=""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9647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 smtClean="0"/>
              <a:pPr>
                <a:defRPr/>
              </a:pPr>
              <a:t>20. 11. 2019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 smtClean="0"/>
              <a:pPr>
                <a:defRPr/>
              </a:pPr>
              <a:t>20. 11. 2019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 smtClean="0"/>
              <a:pPr>
                <a:defRPr/>
              </a:pPr>
              <a:t>20. 11. 2019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 smtClean="0"/>
              <a:pPr>
                <a:defRPr/>
              </a:pPr>
              <a:t>20. 11. 2019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 smtClean="0"/>
              <a:pPr>
                <a:defRPr/>
              </a:pPr>
              <a:t>20. 11. 2019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 smtClean="0"/>
              <a:pPr>
                <a:defRPr/>
              </a:pPr>
              <a:t>20. 11. 2019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 smtClean="0"/>
              <a:pPr>
                <a:defRPr/>
              </a:pPr>
              <a:t>20. 11. 2019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 smtClean="0"/>
              <a:pPr>
                <a:defRPr/>
              </a:pPr>
              <a:t>20. 11. 2019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 smtClean="0"/>
              <a:pPr>
                <a:defRPr/>
              </a:pPr>
              <a:t>20. 11. 2019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 smtClean="0"/>
              <a:pPr>
                <a:defRPr/>
              </a:pPr>
              <a:t>20. 11. 2019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 smtClean="0"/>
              <a:pPr>
                <a:defRPr/>
              </a:pPr>
              <a:t>20. 11. 2019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=""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=""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 smtClean="0"/>
              <a:pPr>
                <a:defRPr/>
              </a:pPr>
              <a:t>20. 11. 2019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=""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68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2162"/>
            <a:ext cx="9144000" cy="2300288"/>
          </a:xfrm>
        </p:spPr>
        <p:txBody>
          <a:bodyPr rtlCol="0">
            <a:normAutofit/>
          </a:bodyPr>
          <a:lstStyle/>
          <a:p>
            <a:r>
              <a:rPr lang="cs-CZ" sz="3600" b="1" dirty="0"/>
              <a:t>EEG BF laboratoř VŠTE - Trénink špičkových </a:t>
            </a:r>
            <a:r>
              <a:rPr lang="cs-CZ" sz="3600" b="1" dirty="0" smtClean="0"/>
              <a:t>výkonů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>2019-IGS8210004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dirty="0"/>
          </a:p>
        </p:txBody>
      </p:sp>
      <p:pic>
        <p:nvPicPr>
          <p:cNvPr id="2050" name="Obrázek 3">
            <a:extLst>
              <a:ext uri="{FF2B5EF4-FFF2-40B4-BE49-F238E27FC236}">
                <a16:creationId xmlns=""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103462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1" y="6144768"/>
            <a:ext cx="2235200" cy="722901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cs-CZ" sz="1100" b="1" dirty="0" smtClean="0">
                <a:solidFill>
                  <a:schemeClr val="bg1">
                    <a:lumMod val="85000"/>
                  </a:schemeClr>
                </a:solidFill>
              </a:rPr>
              <a:t>Řešitel AP</a:t>
            </a:r>
            <a:r>
              <a:rPr lang="cs-CZ" sz="1100" b="1" dirty="0">
                <a:solidFill>
                  <a:schemeClr val="bg1">
                    <a:lumMod val="85000"/>
                  </a:schemeClr>
                </a:solidFill>
              </a:rPr>
              <a:t>: </a:t>
            </a:r>
          </a:p>
          <a:p>
            <a:pPr lvl="1"/>
            <a:r>
              <a:rPr lang="cs-CZ" sz="1100" b="1" dirty="0">
                <a:solidFill>
                  <a:schemeClr val="bg1">
                    <a:lumMod val="85000"/>
                  </a:schemeClr>
                </a:solidFill>
              </a:rPr>
              <a:t>RNDr. Ivo </a:t>
            </a:r>
            <a:r>
              <a:rPr lang="cs-CZ" sz="1100" b="1" dirty="0" err="1">
                <a:solidFill>
                  <a:schemeClr val="bg1">
                    <a:lumMod val="85000"/>
                  </a:schemeClr>
                </a:solidFill>
              </a:rPr>
              <a:t>Opršal</a:t>
            </a:r>
            <a:r>
              <a:rPr lang="cs-CZ" sz="1100" b="1" dirty="0">
                <a:solidFill>
                  <a:schemeClr val="bg1">
                    <a:lumMod val="85000"/>
                  </a:schemeClr>
                </a:solidFill>
              </a:rPr>
              <a:t>, Ph.D</a:t>
            </a:r>
            <a:r>
              <a:rPr lang="cs-CZ" sz="1100" b="1" dirty="0" smtClean="0">
                <a:solidFill>
                  <a:schemeClr val="bg1">
                    <a:lumMod val="85000"/>
                  </a:schemeClr>
                </a:solidFill>
              </a:rPr>
              <a:t>. (KIPV)</a:t>
            </a:r>
            <a:endParaRPr lang="cs-CZ" sz="11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Obdélník 5">
            <a:extLst>
              <a:ext uri="{FF2B5EF4-FFF2-40B4-BE49-F238E27FC236}">
                <a16:creationId xmlns=""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2235201" y="6144768"/>
            <a:ext cx="2235200" cy="71323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100" b="1" dirty="0" smtClean="0"/>
          </a:p>
        </p:txBody>
      </p:sp>
      <p:sp>
        <p:nvSpPr>
          <p:cNvPr id="10" name="Obdélník 5">
            <a:extLst>
              <a:ext uri="{FF2B5EF4-FFF2-40B4-BE49-F238E27FC236}">
                <a16:creationId xmlns=""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4470401" y="6144768"/>
            <a:ext cx="4673599" cy="729673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cs-CZ" sz="1100" dirty="0" smtClean="0"/>
              <a:t>	</a:t>
            </a:r>
            <a:r>
              <a:rPr lang="cs-CZ" sz="1400" dirty="0" smtClean="0"/>
              <a:t>www.VSTECB.cz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5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obsah 2">
            <a:extLst>
              <a:ext uri="{FF2B5EF4-FFF2-40B4-BE49-F238E27FC236}">
                <a16:creationId xmlns=""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54667"/>
            <a:ext cx="8194716" cy="5057422"/>
          </a:xfrm>
        </p:spPr>
        <p:txBody>
          <a:bodyPr/>
          <a:lstStyle/>
          <a:p>
            <a:r>
              <a:rPr lang="cs-CZ" sz="2000" dirty="0" smtClean="0"/>
              <a:t>EEG </a:t>
            </a:r>
            <a:r>
              <a:rPr lang="cs-CZ" sz="2000" dirty="0"/>
              <a:t>BF, nebo </a:t>
            </a:r>
            <a:r>
              <a:rPr lang="cs-CZ" sz="2000" dirty="0" err="1"/>
              <a:t>neurofeedback</a:t>
            </a:r>
            <a:r>
              <a:rPr lang="cs-CZ" sz="2000" dirty="0"/>
              <a:t> (NF), je instrumentální BF, kdy je měřenou veličinou elektrický potenciál vytvářený mozkem</a:t>
            </a:r>
            <a:r>
              <a:rPr lang="cs-CZ" sz="2000" dirty="0" smtClean="0"/>
              <a:t>. Proband svou mozkovou aktivitou </a:t>
            </a:r>
            <a:r>
              <a:rPr lang="cs-CZ" sz="2000" dirty="0"/>
              <a:t>provádí pokyny zaznamenané na úrovni rozhodování mozku.</a:t>
            </a:r>
            <a:endParaRPr lang="en-US" sz="2000" dirty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000" dirty="0" smtClean="0"/>
              <a:t>Trénink</a:t>
            </a:r>
            <a:r>
              <a:rPr lang="cs-CZ" sz="2400" dirty="0" smtClean="0"/>
              <a:t> </a:t>
            </a:r>
          </a:p>
          <a:p>
            <a:pPr lvl="1"/>
            <a:r>
              <a:rPr lang="cs-CZ" sz="2000" dirty="0" smtClean="0"/>
              <a:t>terapeutický </a:t>
            </a:r>
            <a:r>
              <a:rPr lang="cs-CZ" sz="2000" dirty="0"/>
              <a:t>s desítkami indikací </a:t>
            </a:r>
            <a:r>
              <a:rPr lang="cs-CZ" sz="2000" dirty="0" smtClean="0"/>
              <a:t>(ADD, ADHD, epilepsie, nespavost,…)</a:t>
            </a:r>
          </a:p>
          <a:p>
            <a:pPr lvl="1"/>
            <a:r>
              <a:rPr lang="cs-CZ" sz="2000" b="1" dirty="0" smtClean="0"/>
              <a:t>výkonový - rozvoj </a:t>
            </a:r>
            <a:r>
              <a:rPr lang="cs-CZ" sz="2000" b="1" dirty="0"/>
              <a:t>kognitivních schopností, posílení koncentrace, udržení pozornosti a soustředění, sebekontroly, zlepšení intelektuálních schopností, </a:t>
            </a:r>
            <a:r>
              <a:rPr lang="cs-CZ" sz="2000" b="1" dirty="0" smtClean="0"/>
              <a:t>operační </a:t>
            </a:r>
            <a:r>
              <a:rPr lang="cs-CZ" sz="2000" b="1" dirty="0"/>
              <a:t>i dlouhodobé </a:t>
            </a:r>
            <a:r>
              <a:rPr lang="cs-CZ" sz="2000" b="1" dirty="0" smtClean="0"/>
              <a:t>paměti</a:t>
            </a:r>
          </a:p>
          <a:p>
            <a:endParaRPr lang="cs-CZ" altLang="cs-CZ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55" y="2652374"/>
            <a:ext cx="1778428" cy="171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" name="Nadpis 1">
            <a:extLst>
              <a:ext uri="{FF2B5EF4-FFF2-40B4-BE49-F238E27FC236}">
                <a16:creationId xmlns=""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44278"/>
            <a:ext cx="7487966" cy="552893"/>
          </a:xfrm>
        </p:spPr>
        <p:txBody>
          <a:bodyPr/>
          <a:lstStyle/>
          <a:p>
            <a:r>
              <a:rPr lang="cs-CZ" sz="1600" b="1" dirty="0">
                <a:solidFill>
                  <a:srgbClr val="0070C0"/>
                </a:solidFill>
              </a:rPr>
              <a:t>EEG BF laboratoř VŠTE - Trénink špičkových výkonů 2019-IGS8210004</a:t>
            </a:r>
            <a:endParaRPr lang="cs-CZ" altLang="cs-CZ" sz="1600" b="1" dirty="0">
              <a:solidFill>
                <a:srgbClr val="0070C0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=""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54" y="2413697"/>
            <a:ext cx="3807816" cy="219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55" y="2970822"/>
            <a:ext cx="1444437" cy="107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obsah 2">
            <a:extLst>
              <a:ext uri="{FF2B5EF4-FFF2-40B4-BE49-F238E27FC236}">
                <a16:creationId xmlns=""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9667" y="1767125"/>
            <a:ext cx="8554196" cy="439950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EEG BF laboratoř při VŠTE PC</a:t>
            </a:r>
            <a:r>
              <a:rPr lang="en-US" sz="2000" dirty="0"/>
              <a:t> – </a:t>
            </a:r>
            <a:r>
              <a:rPr lang="cs-CZ" sz="2000" dirty="0"/>
              <a:t>komerční projekt s výzkumným potenciálem </a:t>
            </a:r>
            <a:endParaRPr lang="en-US" sz="2000" dirty="0"/>
          </a:p>
          <a:p>
            <a:pPr marL="0" indent="0">
              <a:buNone/>
            </a:pPr>
            <a:r>
              <a:rPr lang="cs-CZ" altLang="cs-CZ" sz="2400" dirty="0" smtClean="0"/>
              <a:t>Cíl </a:t>
            </a:r>
            <a:r>
              <a:rPr lang="cs-CZ" altLang="cs-CZ" sz="2400" dirty="0" smtClean="0"/>
              <a:t>projektu:</a:t>
            </a:r>
          </a:p>
          <a:p>
            <a:pPr marL="0" indent="0">
              <a:buNone/>
            </a:pPr>
            <a:r>
              <a:rPr lang="cs-CZ" dirty="0"/>
              <a:t>Vybavení EEG BF laboratoře při VŠTE PC laptopem a </a:t>
            </a:r>
            <a:r>
              <a:rPr lang="cs-CZ" dirty="0" err="1"/>
              <a:t>videomodulem</a:t>
            </a:r>
            <a:r>
              <a:rPr lang="cs-CZ" dirty="0"/>
              <a:t> s následujícími </a:t>
            </a:r>
            <a:r>
              <a:rPr lang="cs-CZ" dirty="0" smtClean="0"/>
              <a:t>benefity</a:t>
            </a:r>
          </a:p>
          <a:p>
            <a:pPr lvl="0"/>
            <a:r>
              <a:rPr lang="cs-CZ" sz="2000" dirty="0"/>
              <a:t>Rozšíření nabídky služeb a projektových možností v oblasti EEG BF </a:t>
            </a:r>
            <a:endParaRPr lang="cs-CZ" sz="2000" dirty="0" smtClean="0"/>
          </a:p>
          <a:p>
            <a:pPr lvl="1"/>
            <a:r>
              <a:rPr lang="cs-CZ" sz="1600" dirty="0" smtClean="0"/>
              <a:t>trénink </a:t>
            </a:r>
            <a:r>
              <a:rPr lang="cs-CZ" sz="1600" dirty="0"/>
              <a:t>špičkových </a:t>
            </a:r>
            <a:r>
              <a:rPr lang="cs-CZ" sz="1600" dirty="0" smtClean="0"/>
              <a:t>výkonů</a:t>
            </a:r>
          </a:p>
          <a:p>
            <a:pPr lvl="1"/>
            <a:r>
              <a:rPr lang="cs-CZ" sz="1600" dirty="0" smtClean="0"/>
              <a:t>terapie </a:t>
            </a:r>
            <a:r>
              <a:rPr lang="cs-CZ" sz="1600" dirty="0"/>
              <a:t>mozkových traumat a poruch autistického spektra</a:t>
            </a:r>
            <a:endParaRPr lang="en-US" sz="1600" b="1" dirty="0"/>
          </a:p>
          <a:p>
            <a:pPr lvl="0"/>
            <a:r>
              <a:rPr lang="cs-CZ" sz="2000" dirty="0"/>
              <a:t>Mobilita EEG BF </a:t>
            </a:r>
            <a:r>
              <a:rPr lang="cs-CZ" sz="2000" dirty="0" smtClean="0"/>
              <a:t>laboratoře</a:t>
            </a:r>
          </a:p>
          <a:p>
            <a:pPr lvl="1"/>
            <a:r>
              <a:rPr lang="cs-CZ" sz="1600" dirty="0"/>
              <a:t>Možnost realizace externích projektů ve firmách </a:t>
            </a:r>
            <a:endParaRPr lang="en-US" sz="1600" b="1" dirty="0"/>
          </a:p>
          <a:p>
            <a:pPr lvl="0"/>
            <a:r>
              <a:rPr lang="cs-CZ" sz="2000" dirty="0" smtClean="0"/>
              <a:t>Umístění </a:t>
            </a:r>
            <a:r>
              <a:rPr lang="cs-CZ" sz="2000" dirty="0"/>
              <a:t>tematických posterů a odborné literatury do EEG BF laboratoře</a:t>
            </a:r>
            <a:endParaRPr lang="en-US" sz="2000" b="1" dirty="0"/>
          </a:p>
          <a:p>
            <a:pPr lvl="0"/>
            <a:r>
              <a:rPr lang="cs-CZ" sz="2000" dirty="0" smtClean="0"/>
              <a:t>Další </a:t>
            </a:r>
            <a:r>
              <a:rPr lang="cs-CZ" sz="2000" dirty="0"/>
              <a:t>profesionalizace týmu EEG BF laboratoře</a:t>
            </a:r>
            <a:endParaRPr lang="en-US" sz="2000" b="1" dirty="0"/>
          </a:p>
          <a:p>
            <a:pPr marL="0" indent="0">
              <a:buNone/>
            </a:pPr>
            <a:endParaRPr lang="cs-CZ" alt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=""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="" xmlns:a16="http://schemas.microsoft.com/office/drawing/2014/main" id="{E01879B6-1D86-4246-BF4B-9198A2A0A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6" y="457200"/>
            <a:ext cx="7402252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sz="1600" b="1" dirty="0" smtClean="0">
                <a:solidFill>
                  <a:srgbClr val="0070C0"/>
                </a:solidFill>
              </a:rPr>
              <a:t>EEG BF laboratoř VŠTE - Trénink špičkových výkonů 2019-IGS8210004</a:t>
            </a:r>
            <a:endParaRPr lang="cs-CZ" altLang="cs-CZ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5564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Obrázek 2">
            <a:extLst>
              <a:ext uri="{FF2B5EF4-FFF2-40B4-BE49-F238E27FC236}">
                <a16:creationId xmlns=""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17" name="Nadpis 1">
            <a:extLst>
              <a:ext uri="{FF2B5EF4-FFF2-40B4-BE49-F238E27FC236}">
                <a16:creationId xmlns="" xmlns:a16="http://schemas.microsoft.com/office/drawing/2014/main" id="{E01879B6-1D86-4246-BF4B-9198A2A0A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457200"/>
            <a:ext cx="7443195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sz="1600" b="1" dirty="0" smtClean="0">
                <a:solidFill>
                  <a:srgbClr val="0070C0"/>
                </a:solidFill>
              </a:rPr>
              <a:t>EEG BF laboratoř VŠTE - Trénink špičkových výkonů 2019-IGS8210004</a:t>
            </a:r>
            <a:endParaRPr lang="cs-CZ" altLang="cs-CZ" sz="16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1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20" y="1616147"/>
            <a:ext cx="3271314" cy="250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5" y="3831670"/>
            <a:ext cx="2760959" cy="260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84" y="4226180"/>
            <a:ext cx="3079287" cy="220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Zástupný symbol pro obsah 2">
            <a:extLst>
              <a:ext uri="{FF2B5EF4-FFF2-40B4-BE49-F238E27FC236}">
                <a16:creationId xmlns=""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5423" y="1235074"/>
            <a:ext cx="8554196" cy="5336999"/>
          </a:xfrm>
        </p:spPr>
        <p:txBody>
          <a:bodyPr/>
          <a:lstStyle/>
          <a:p>
            <a:r>
              <a:rPr lang="cs-CZ" altLang="cs-CZ" sz="2400" b="1" dirty="0" smtClean="0"/>
              <a:t>Cíle projektu a jejich plnění</a:t>
            </a:r>
          </a:p>
          <a:p>
            <a:pPr marL="0" indent="0">
              <a:buNone/>
            </a:pPr>
            <a:r>
              <a:rPr lang="cs-CZ" dirty="0"/>
              <a:t>Vybavení EEG BF laboratoře při VŠTE PC laptopem a </a:t>
            </a:r>
            <a:r>
              <a:rPr lang="cs-CZ" dirty="0" err="1" smtClean="0"/>
              <a:t>videomodulem</a:t>
            </a:r>
            <a:endParaRPr lang="cs-CZ" dirty="0"/>
          </a:p>
          <a:p>
            <a:pPr marL="0" indent="0">
              <a:buNone/>
            </a:pPr>
            <a:endParaRPr lang="cs-CZ" altLang="cs-CZ" sz="2400" b="1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331734" y="3019647"/>
            <a:ext cx="611326" cy="11057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01209" y="2725888"/>
            <a:ext cx="2565128" cy="10167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34951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obsah 2">
            <a:extLst>
              <a:ext uri="{FF2B5EF4-FFF2-40B4-BE49-F238E27FC236}">
                <a16:creationId xmlns=""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5423" y="1235074"/>
            <a:ext cx="8554196" cy="5336999"/>
          </a:xfrm>
        </p:spPr>
        <p:txBody>
          <a:bodyPr/>
          <a:lstStyle/>
          <a:p>
            <a:r>
              <a:rPr lang="cs-CZ" altLang="cs-CZ" sz="2400" b="1" dirty="0" smtClean="0"/>
              <a:t>Cíle projektu a jejich plnění</a:t>
            </a:r>
          </a:p>
          <a:p>
            <a:pPr marL="0" indent="0">
              <a:buNone/>
            </a:pPr>
            <a:r>
              <a:rPr lang="cs-CZ" dirty="0"/>
              <a:t>Vybavení EEG BF laboratoře při VŠTE PC laptopem a </a:t>
            </a:r>
            <a:r>
              <a:rPr lang="cs-CZ" dirty="0" err="1"/>
              <a:t>videomodulem</a:t>
            </a:r>
            <a:r>
              <a:rPr lang="cs-CZ" dirty="0"/>
              <a:t> s následujícími </a:t>
            </a:r>
            <a:r>
              <a:rPr lang="cs-CZ" dirty="0" smtClean="0"/>
              <a:t>benefity</a:t>
            </a:r>
          </a:p>
          <a:p>
            <a:pPr lvl="0"/>
            <a:r>
              <a:rPr lang="cs-CZ" sz="2000" dirty="0" smtClean="0"/>
              <a:t>Rozšíření nabídky služeb a projektových možností v oblasti EEG BF </a:t>
            </a:r>
          </a:p>
          <a:p>
            <a:pPr lvl="1"/>
            <a:r>
              <a:rPr lang="cs-CZ" sz="1600" dirty="0" smtClean="0"/>
              <a:t>trénink špičkových výkonů</a:t>
            </a:r>
          </a:p>
          <a:p>
            <a:pPr lvl="1"/>
            <a:r>
              <a:rPr lang="cs-CZ" sz="1600" dirty="0" smtClean="0"/>
              <a:t>terapie mozkových traumat a poruch autistického spektra</a:t>
            </a:r>
          </a:p>
          <a:p>
            <a:r>
              <a:rPr lang="cs-CZ" sz="2000" dirty="0">
                <a:solidFill>
                  <a:srgbClr val="0070C0"/>
                </a:solidFill>
              </a:rPr>
              <a:t>možnosti terapie jsou také aktivně nabízeny a od začátku používání </a:t>
            </a:r>
            <a:r>
              <a:rPr lang="cs-CZ" sz="2000" dirty="0" err="1">
                <a:solidFill>
                  <a:srgbClr val="0070C0"/>
                </a:solidFill>
              </a:rPr>
              <a:t>videomodulu</a:t>
            </a:r>
            <a:r>
              <a:rPr lang="cs-CZ" sz="2000" dirty="0">
                <a:solidFill>
                  <a:srgbClr val="0070C0"/>
                </a:solidFill>
              </a:rPr>
              <a:t> má laboratoř 4 nové dlouhodobé klienty s poraněním mozku a 2 nové klienty s poruchou autistického </a:t>
            </a:r>
            <a:r>
              <a:rPr lang="cs-CZ" sz="2000" dirty="0" smtClean="0">
                <a:solidFill>
                  <a:srgbClr val="0070C0"/>
                </a:solidFill>
              </a:rPr>
              <a:t>spektra</a:t>
            </a:r>
          </a:p>
          <a:p>
            <a:pPr marL="0" indent="0">
              <a:buNone/>
            </a:pPr>
            <a:endParaRPr lang="cs-CZ" sz="2000" dirty="0" smtClean="0">
              <a:solidFill>
                <a:srgbClr val="0070C0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=""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17" name="Nadpis 1">
            <a:extLst>
              <a:ext uri="{FF2B5EF4-FFF2-40B4-BE49-F238E27FC236}">
                <a16:creationId xmlns="" xmlns:a16="http://schemas.microsoft.com/office/drawing/2014/main" id="{E01879B6-1D86-4246-BF4B-9198A2A0A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457200"/>
            <a:ext cx="7443195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sz="1600" b="1" dirty="0" smtClean="0">
                <a:solidFill>
                  <a:srgbClr val="0070C0"/>
                </a:solidFill>
              </a:rPr>
              <a:t>EEG BF laboratoř VŠTE - Trénink špičkových výkonů 2019-IGS8210004</a:t>
            </a:r>
            <a:endParaRPr lang="cs-CZ" altLang="cs-CZ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0167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obsah 2">
            <a:extLst>
              <a:ext uri="{FF2B5EF4-FFF2-40B4-BE49-F238E27FC236}">
                <a16:creationId xmlns=""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5423" y="1235074"/>
            <a:ext cx="8554196" cy="5336999"/>
          </a:xfrm>
        </p:spPr>
        <p:txBody>
          <a:bodyPr/>
          <a:lstStyle/>
          <a:p>
            <a:r>
              <a:rPr lang="cs-CZ" altLang="cs-CZ" sz="2400" b="1" dirty="0" smtClean="0"/>
              <a:t>Cíle projektu a jejich plnění</a:t>
            </a:r>
          </a:p>
          <a:p>
            <a:pPr lvl="0"/>
            <a:r>
              <a:rPr lang="cs-CZ" sz="2000" dirty="0" smtClean="0"/>
              <a:t>Umístění </a:t>
            </a:r>
            <a:r>
              <a:rPr lang="cs-CZ" sz="2000" dirty="0"/>
              <a:t>tematických posterů a odborné literatury do EEG BF laboratoře</a:t>
            </a:r>
            <a:endParaRPr lang="en-US" sz="2000" b="1" dirty="0"/>
          </a:p>
          <a:p>
            <a:pPr marL="0" indent="0">
              <a:buNone/>
            </a:pPr>
            <a:endParaRPr lang="cs-CZ" altLang="cs-CZ" sz="2400" b="1" dirty="0" smtClean="0"/>
          </a:p>
        </p:txBody>
      </p:sp>
      <p:pic>
        <p:nvPicPr>
          <p:cNvPr id="3075" name="Obrázek 2">
            <a:extLst>
              <a:ext uri="{FF2B5EF4-FFF2-40B4-BE49-F238E27FC236}">
                <a16:creationId xmlns=""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17" name="Nadpis 1">
            <a:extLst>
              <a:ext uri="{FF2B5EF4-FFF2-40B4-BE49-F238E27FC236}">
                <a16:creationId xmlns="" xmlns:a16="http://schemas.microsoft.com/office/drawing/2014/main" id="{E01879B6-1D86-4246-BF4B-9198A2A0A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457200"/>
            <a:ext cx="7443195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sz="1600" b="1" dirty="0" smtClean="0">
                <a:solidFill>
                  <a:srgbClr val="0070C0"/>
                </a:solidFill>
              </a:rPr>
              <a:t>EEG BF laboratoř VŠTE - Trénink špičkových výkonů 2019-IGS8210004</a:t>
            </a:r>
            <a:endParaRPr lang="cs-CZ" altLang="cs-CZ" sz="1600" b="1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305">
            <a:off x="968345" y="2401298"/>
            <a:ext cx="2996445" cy="376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541">
            <a:off x="4834756" y="2393456"/>
            <a:ext cx="2960382" cy="37567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15455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obsah 2">
            <a:extLst>
              <a:ext uri="{FF2B5EF4-FFF2-40B4-BE49-F238E27FC236}">
                <a16:creationId xmlns=""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5423" y="1235074"/>
            <a:ext cx="8554196" cy="5336999"/>
          </a:xfrm>
        </p:spPr>
        <p:txBody>
          <a:bodyPr/>
          <a:lstStyle/>
          <a:p>
            <a:r>
              <a:rPr lang="cs-CZ" altLang="cs-CZ" sz="2400" b="1" dirty="0" smtClean="0"/>
              <a:t>Cíle projektu a jejich plnění</a:t>
            </a:r>
          </a:p>
          <a:p>
            <a:pPr marL="0" indent="0">
              <a:buNone/>
            </a:pPr>
            <a:r>
              <a:rPr lang="cs-CZ" dirty="0"/>
              <a:t>Vybavení EEG BF laboratoře při VŠTE PC laptopem a </a:t>
            </a:r>
            <a:r>
              <a:rPr lang="cs-CZ" dirty="0" err="1"/>
              <a:t>videomodulem</a:t>
            </a:r>
            <a:r>
              <a:rPr lang="cs-CZ" dirty="0"/>
              <a:t> s následujícími benefity</a:t>
            </a:r>
          </a:p>
          <a:p>
            <a:pPr lvl="0"/>
            <a:r>
              <a:rPr lang="cs-CZ" sz="2000" dirty="0"/>
              <a:t>Rozšíření nabídky služeb a projektových možností v oblasti EEG BF </a:t>
            </a:r>
          </a:p>
          <a:p>
            <a:pPr lvl="1"/>
            <a:r>
              <a:rPr lang="cs-CZ" sz="1600" dirty="0"/>
              <a:t>trénink špičkových výkonů</a:t>
            </a:r>
          </a:p>
          <a:p>
            <a:pPr lvl="1"/>
            <a:r>
              <a:rPr lang="cs-CZ" sz="1600" dirty="0"/>
              <a:t>terapie mozkových traumat a poruch autistického spektra</a:t>
            </a:r>
            <a:endParaRPr lang="en-US" sz="1600" b="1" dirty="0"/>
          </a:p>
          <a:p>
            <a:pPr lvl="0"/>
            <a:r>
              <a:rPr lang="cs-CZ" sz="2000" dirty="0"/>
              <a:t>Mobilita EEG BF laboratoře</a:t>
            </a:r>
          </a:p>
          <a:p>
            <a:pPr lvl="1"/>
            <a:r>
              <a:rPr lang="cs-CZ" sz="1600" b="1" dirty="0">
                <a:solidFill>
                  <a:srgbClr val="0070C0"/>
                </a:solidFill>
              </a:rPr>
              <a:t>Možnost realizace externích projektů ve </a:t>
            </a:r>
            <a:r>
              <a:rPr lang="cs-CZ" sz="1600" b="1" dirty="0" smtClean="0">
                <a:solidFill>
                  <a:srgbClr val="0070C0"/>
                </a:solidFill>
              </a:rPr>
              <a:t>firmách</a:t>
            </a:r>
            <a:endParaRPr lang="en-US" sz="1600" b="1" dirty="0">
              <a:solidFill>
                <a:srgbClr val="0070C0"/>
              </a:solidFill>
            </a:endParaRPr>
          </a:p>
          <a:p>
            <a:pPr lvl="0"/>
            <a:r>
              <a:rPr lang="cs-CZ" sz="2000" dirty="0"/>
              <a:t>Umístění tematických posterů a odborné literatury do EEG BF laboratoře</a:t>
            </a:r>
            <a:endParaRPr lang="en-US" sz="2000" b="1" dirty="0"/>
          </a:p>
          <a:p>
            <a:pPr lvl="0"/>
            <a:r>
              <a:rPr lang="cs-CZ" sz="2000" dirty="0"/>
              <a:t>Další profesionalizace týmu EEG BF laboratoře</a:t>
            </a:r>
            <a:endParaRPr lang="en-US" sz="2000" b="1" dirty="0"/>
          </a:p>
          <a:p>
            <a:pPr marL="0" indent="0">
              <a:buNone/>
            </a:pPr>
            <a:endParaRPr lang="cs-CZ" altLang="cs-CZ" sz="2400" b="1" dirty="0" smtClean="0"/>
          </a:p>
        </p:txBody>
      </p:sp>
      <p:pic>
        <p:nvPicPr>
          <p:cNvPr id="3075" name="Obrázek 2">
            <a:extLst>
              <a:ext uri="{FF2B5EF4-FFF2-40B4-BE49-F238E27FC236}">
                <a16:creationId xmlns=""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17" name="Nadpis 1">
            <a:extLst>
              <a:ext uri="{FF2B5EF4-FFF2-40B4-BE49-F238E27FC236}">
                <a16:creationId xmlns="" xmlns:a16="http://schemas.microsoft.com/office/drawing/2014/main" id="{E01879B6-1D86-4246-BF4B-9198A2A0A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457200"/>
            <a:ext cx="7443195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sz="1600" b="1" dirty="0" smtClean="0">
                <a:solidFill>
                  <a:srgbClr val="0070C0"/>
                </a:solidFill>
              </a:rPr>
              <a:t>EEG BF laboratoř VŠTE - Trénink špičkových výkonů 2019-IGS8210004</a:t>
            </a:r>
            <a:endParaRPr lang="cs-CZ" altLang="cs-CZ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3136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=""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224831" cy="552893"/>
          </a:xfrm>
        </p:spPr>
        <p:txBody>
          <a:bodyPr/>
          <a:lstStyle/>
          <a:p>
            <a:r>
              <a:rPr lang="cs-CZ" sz="1600" b="1" dirty="0">
                <a:solidFill>
                  <a:srgbClr val="0070C0"/>
                </a:solidFill>
              </a:rPr>
              <a:t>EEG BF laboratoř VŠTE - Trénink špičkových výkonů 2019-IGS8210004</a:t>
            </a:r>
            <a:endParaRPr lang="cs-CZ" altLang="cs-CZ" sz="1600" b="1" dirty="0">
              <a:solidFill>
                <a:srgbClr val="0070C0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=""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5423" y="1580444"/>
            <a:ext cx="8554196" cy="4991629"/>
          </a:xfrm>
        </p:spPr>
        <p:txBody>
          <a:bodyPr/>
          <a:lstStyle/>
          <a:p>
            <a:r>
              <a:rPr lang="cs-CZ" sz="2400" b="1" dirty="0" smtClean="0"/>
              <a:t>EEG BF laboratoř - čerpání </a:t>
            </a:r>
          </a:p>
          <a:p>
            <a:pPr lvl="1"/>
            <a:r>
              <a:rPr lang="cs-CZ" sz="2000" dirty="0" smtClean="0"/>
              <a:t>Nákup zařízení</a:t>
            </a:r>
            <a:r>
              <a:rPr lang="en-US" sz="2000" dirty="0" smtClean="0"/>
              <a:t>, </a:t>
            </a:r>
            <a:r>
              <a:rPr lang="cs-CZ" sz="2000" dirty="0" smtClean="0"/>
              <a:t>knih, posteru</a:t>
            </a:r>
            <a:endParaRPr lang="en-US" sz="2000" dirty="0" smtClean="0"/>
          </a:p>
          <a:p>
            <a:pPr lvl="1"/>
            <a:r>
              <a:rPr lang="en-US" sz="2000" dirty="0" err="1" smtClean="0"/>
              <a:t>Sl</a:t>
            </a:r>
            <a:r>
              <a:rPr lang="cs-CZ" sz="2000" dirty="0" err="1" smtClean="0"/>
              <a:t>užby</a:t>
            </a:r>
            <a:r>
              <a:rPr lang="cs-CZ" sz="2000" dirty="0" smtClean="0"/>
              <a:t> (poštovné)</a:t>
            </a:r>
          </a:p>
          <a:p>
            <a:pPr lvl="1"/>
            <a:endParaRPr lang="cs-CZ" sz="2000" dirty="0" smtClean="0"/>
          </a:p>
        </p:txBody>
      </p:sp>
      <p:pic>
        <p:nvPicPr>
          <p:cNvPr id="3075" name="Obrázek 2">
            <a:extLst>
              <a:ext uri="{FF2B5EF4-FFF2-40B4-BE49-F238E27FC236}">
                <a16:creationId xmlns=""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						</a:t>
            </a:r>
            <a:r>
              <a:rPr lang="cs-CZ" dirty="0" err="1"/>
              <a:t>www.VSTECB.cz</a:t>
            </a:r>
            <a:endParaRPr lang="cs-CZ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734768"/>
              </p:ext>
            </p:extLst>
          </p:nvPr>
        </p:nvGraphicFramePr>
        <p:xfrm>
          <a:off x="826061" y="3104706"/>
          <a:ext cx="7491877" cy="2517837"/>
        </p:xfrm>
        <a:graphic>
          <a:graphicData uri="http://schemas.openxmlformats.org/drawingml/2006/table">
            <a:tbl>
              <a:tblPr/>
              <a:tblGrid>
                <a:gridCol w="2593343"/>
                <a:gridCol w="2435324"/>
                <a:gridCol w="2463210"/>
              </a:tblGrid>
              <a:tr h="266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Kategorie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Odsouhlaseno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[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Kč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]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Reálně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čerpáno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[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Kč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]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</a:tr>
              <a:tr h="5242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Dlouhodobý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nehmotný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majetek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Kč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Kč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</a:tr>
              <a:tr h="5305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Materiální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náklady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včetně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drobného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majetku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18,946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Kč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18,739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Kč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</a:tr>
              <a:tr h="5242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Služby a náklady nevýrobní 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Kč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209 </a:t>
                      </a:r>
                      <a:r>
                        <a:rPr lang="en-US" sz="16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Kč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</a:tr>
              <a:tr h="3031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Osobní náklady 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Kč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Kč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2"/>
                    </a:solidFill>
                  </a:tcPr>
                </a:tc>
              </a:tr>
              <a:tr h="3695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celkem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18,946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Kč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18,948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Kč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94" y="1100657"/>
            <a:ext cx="2828735" cy="172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43113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=""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=""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979988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="" xmlns:a16="http://schemas.microsoft.com/office/drawing/2014/main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4378325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en-US" altLang="cs-CZ" dirty="0" err="1" smtClean="0"/>
              <a:t>oprsal</a:t>
            </a:r>
            <a:r>
              <a:rPr lang="cs-CZ" altLang="cs-CZ" dirty="0" smtClean="0"/>
              <a:t>@mail.vstecb.cz</a:t>
            </a:r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416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Motiv Office</vt:lpstr>
      <vt:lpstr>EEG BF laboratoř VŠTE - Trénink špičkových výkonů 2019-IGS8210004 </vt:lpstr>
      <vt:lpstr>EEG BF laboratoř VŠTE - Trénink špičkových výkonů 2019-IGS8210004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EEG BF laboratoř VŠTE - Trénink špičkových výkonů 2019-IGS8210004</vt:lpstr>
      <vt:lpstr>Děkuji za pozornost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io</cp:lastModifiedBy>
  <cp:revision>114</cp:revision>
  <dcterms:created xsi:type="dcterms:W3CDTF">2015-10-09T09:08:26Z</dcterms:created>
  <dcterms:modified xsi:type="dcterms:W3CDTF">2019-11-20T20:45:53Z</dcterms:modified>
</cp:coreProperties>
</file>