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30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7" r:id="rId22"/>
    <p:sldId id="30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FFD77A0-80B9-43BB-87DA-80DA7720C3C2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02649-1AE6-4152-9F50-CB87AF5C2D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proquest.com/docview/1417580195?accountid=13344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Predikce vývoje tržeb pomocí neuronových sítí jako nástroj k optimalizaci pracovního kapitálu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Výsledky neuronových sítí - tržby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02530306"/>
              </p:ext>
            </p:extLst>
          </p:nvPr>
        </p:nvGraphicFramePr>
        <p:xfrm>
          <a:off x="301752" y="1628796"/>
          <a:ext cx="8534404" cy="468052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53036"/>
                <a:gridCol w="1396253"/>
                <a:gridCol w="753036"/>
                <a:gridCol w="753036"/>
                <a:gridCol w="753036"/>
                <a:gridCol w="753036"/>
                <a:gridCol w="753036"/>
                <a:gridCol w="753036"/>
                <a:gridCol w="705970"/>
                <a:gridCol w="502023"/>
                <a:gridCol w="329453"/>
                <a:gridCol w="329453"/>
              </a:tblGrid>
              <a:tr h="33528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100" b="1" u="none" strike="noStrike" dirty="0">
                          <a:effectLst/>
                        </a:rPr>
                        <a:t>Index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>
                          <a:effectLst/>
                        </a:rPr>
                        <a:t>Profile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 err="1">
                          <a:effectLst/>
                        </a:rPr>
                        <a:t>Train</a:t>
                      </a:r>
                      <a:r>
                        <a:rPr lang="cs-CZ" sz="1000" b="1" u="none" strike="noStrike" dirty="0">
                          <a:effectLst/>
                        </a:rPr>
                        <a:t> </a:t>
                      </a:r>
                      <a:r>
                        <a:rPr lang="cs-CZ" sz="1000" b="1" u="none" strike="noStrike" dirty="0" err="1">
                          <a:effectLst/>
                        </a:rPr>
                        <a:t>Perf</a:t>
                      </a:r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 err="1">
                          <a:effectLst/>
                        </a:rPr>
                        <a:t>Select</a:t>
                      </a:r>
                      <a:r>
                        <a:rPr lang="cs-CZ" sz="1000" b="1" u="none" strike="noStrike" dirty="0">
                          <a:effectLst/>
                        </a:rPr>
                        <a:t> </a:t>
                      </a:r>
                      <a:r>
                        <a:rPr lang="cs-CZ" sz="1000" b="1" u="none" strike="noStrike" dirty="0" err="1">
                          <a:effectLst/>
                        </a:rPr>
                        <a:t>Perf</a:t>
                      </a:r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>
                          <a:effectLst/>
                        </a:rPr>
                        <a:t>Test </a:t>
                      </a:r>
                      <a:r>
                        <a:rPr lang="cs-CZ" sz="1000" b="1" u="none" strike="noStrike" dirty="0" err="1">
                          <a:effectLst/>
                        </a:rPr>
                        <a:t>Perf</a:t>
                      </a:r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 err="1">
                          <a:effectLst/>
                        </a:rPr>
                        <a:t>Train</a:t>
                      </a:r>
                      <a:r>
                        <a:rPr lang="cs-CZ" sz="1000" b="1" u="none" strike="noStrike" dirty="0">
                          <a:effectLst/>
                        </a:rPr>
                        <a:t> </a:t>
                      </a:r>
                      <a:r>
                        <a:rPr lang="cs-CZ" sz="1000" b="1" u="none" strike="noStrike" dirty="0" err="1">
                          <a:effectLst/>
                        </a:rPr>
                        <a:t>Error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 err="1">
                          <a:effectLst/>
                        </a:rPr>
                        <a:t>Select</a:t>
                      </a:r>
                      <a:r>
                        <a:rPr lang="cs-CZ" sz="1000" b="1" u="none" strike="noStrike" dirty="0">
                          <a:effectLst/>
                        </a:rPr>
                        <a:t> </a:t>
                      </a:r>
                      <a:r>
                        <a:rPr lang="cs-CZ" sz="1000" b="1" u="none" strike="noStrike" dirty="0" err="1">
                          <a:effectLst/>
                        </a:rPr>
                        <a:t>Error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>
                          <a:effectLst/>
                        </a:rPr>
                        <a:t>Test </a:t>
                      </a:r>
                      <a:r>
                        <a:rPr lang="cs-CZ" sz="1000" b="1" u="none" strike="noStrike" dirty="0" err="1">
                          <a:effectLst/>
                        </a:rPr>
                        <a:t>Error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 err="1">
                          <a:effectLst/>
                        </a:rPr>
                        <a:t>Training</a:t>
                      </a:r>
                      <a:r>
                        <a:rPr lang="cs-CZ" sz="1000" b="1" u="none" strike="noStrike" dirty="0">
                          <a:effectLst/>
                        </a:rPr>
                        <a:t>/</a:t>
                      </a:r>
                      <a:r>
                        <a:rPr lang="cs-CZ" sz="1000" b="1" u="none" strike="noStrike" dirty="0" err="1">
                          <a:effectLst/>
                        </a:rPr>
                        <a:t>Members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 err="1">
                          <a:effectLst/>
                        </a:rPr>
                        <a:t>Inputs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 err="1">
                          <a:effectLst/>
                        </a:rPr>
                        <a:t>Hidden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82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2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Linear 1:1-2:2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0,436345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1,058705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0,514560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0,154965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0,284073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0,176401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98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1:1-7-2:2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0,650544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0,934265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0,621075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0,214010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0,242931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0,203111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BP100 CG22b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98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1:1-23-2:2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0,700595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0,970929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0,580379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0,210824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0,237856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0,210244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BP100 CG23b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2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1:1-100-2:2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0,584141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0,935805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0,599171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0,246833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0,216754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0,265265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BP33b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98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1:1-1-2:2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0,957019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0,931449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0,749033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 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364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1:1-2-2:2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0,385367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1,095058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0,299339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 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98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1:1-2-2:2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0,385367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1,095058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0,299339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 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2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1:1-10-3-2:2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0,455842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1,029933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0,359062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2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1:1-10-3-2:2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0,464860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1,024553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0,372400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2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1:1-10-3-2:2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0,461503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1,026571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0,367476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707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Diagram umělé neuronové sítě </a:t>
            </a:r>
            <a:r>
              <a:rPr lang="cs-CZ" dirty="0" err="1" smtClean="0"/>
              <a:t>Linear</a:t>
            </a:r>
            <a:r>
              <a:rPr lang="cs-CZ" dirty="0" smtClean="0"/>
              <a:t> 1:1-2:2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9169" y="2065337"/>
            <a:ext cx="4629150" cy="3495675"/>
          </a:xfrm>
        </p:spPr>
      </p:pic>
    </p:spTree>
    <p:extLst>
      <p:ext uri="{BB962C8B-B14F-4D97-AF65-F5344CB8AC3E}">
        <p14:creationId xmlns:p14="http://schemas.microsoft.com/office/powerpoint/2010/main" xmlns="" val="377798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MLP 1:1-7-2:2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098675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xmlns="" val="13576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MLP 1:1-23-2:2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794" y="2117725"/>
            <a:ext cx="4533900" cy="3390900"/>
          </a:xfrm>
        </p:spPr>
      </p:pic>
    </p:spTree>
    <p:extLst>
      <p:ext uri="{BB962C8B-B14F-4D97-AF65-F5344CB8AC3E}">
        <p14:creationId xmlns:p14="http://schemas.microsoft.com/office/powerpoint/2010/main" xmlns="" val="144797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MLP 1:1-100-2:2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794" y="2103437"/>
            <a:ext cx="4533900" cy="3419475"/>
          </a:xfrm>
        </p:spPr>
      </p:pic>
    </p:spTree>
    <p:extLst>
      <p:ext uri="{BB962C8B-B14F-4D97-AF65-F5344CB8AC3E}">
        <p14:creationId xmlns:p14="http://schemas.microsoft.com/office/powerpoint/2010/main" xmlns="" val="386585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smtClean="0"/>
              <a:t>1:1-1-2:2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319" y="2117725"/>
            <a:ext cx="4514850" cy="3390900"/>
          </a:xfrm>
        </p:spPr>
      </p:pic>
    </p:spTree>
    <p:extLst>
      <p:ext uri="{BB962C8B-B14F-4D97-AF65-F5344CB8AC3E}">
        <p14:creationId xmlns:p14="http://schemas.microsoft.com/office/powerpoint/2010/main" xmlns="" val="171354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RBF 1:1-2-2:2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319" y="2127250"/>
            <a:ext cx="4514850" cy="3371850"/>
          </a:xfrm>
        </p:spPr>
      </p:pic>
    </p:spTree>
    <p:extLst>
      <p:ext uri="{BB962C8B-B14F-4D97-AF65-F5344CB8AC3E}">
        <p14:creationId xmlns:p14="http://schemas.microsoft.com/office/powerpoint/2010/main" xmlns="" val="325277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umělé neuronové sítě RBF 1:1-2-2:2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556" y="2103437"/>
            <a:ext cx="4524375" cy="3419475"/>
          </a:xfrm>
        </p:spPr>
      </p:pic>
    </p:spTree>
    <p:extLst>
      <p:ext uri="{BB962C8B-B14F-4D97-AF65-F5344CB8AC3E}">
        <p14:creationId xmlns:p14="http://schemas.microsoft.com/office/powerpoint/2010/main" xmlns="" val="74874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256" y="260648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Diagram umělé neuronové </a:t>
            </a:r>
            <a:r>
              <a:rPr lang="cs-CZ" dirty="0" smtClean="0"/>
              <a:t>sítě GRNN 1:1-10-3-2:2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269" y="2103437"/>
            <a:ext cx="4552950" cy="3419475"/>
          </a:xfrm>
        </p:spPr>
      </p:pic>
    </p:spTree>
    <p:extLst>
      <p:ext uri="{BB962C8B-B14F-4D97-AF65-F5344CB8AC3E}">
        <p14:creationId xmlns:p14="http://schemas.microsoft.com/office/powerpoint/2010/main" xmlns="" val="171662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Diagram umělé neuronové </a:t>
            </a:r>
            <a:r>
              <a:rPr lang="cs-CZ" dirty="0" smtClean="0"/>
              <a:t>sítě </a:t>
            </a:r>
            <a:r>
              <a:rPr lang="cs-CZ" dirty="0"/>
              <a:t>GRNN 1:1-10-3-2:2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031" y="2093912"/>
            <a:ext cx="4543425" cy="3438525"/>
          </a:xfrm>
        </p:spPr>
      </p:pic>
    </p:spTree>
    <p:extLst>
      <p:ext uri="{BB962C8B-B14F-4D97-AF65-F5344CB8AC3E}">
        <p14:creationId xmlns:p14="http://schemas.microsoft.com/office/powerpoint/2010/main" xmlns="" val="187406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Umělé neuronové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smtClean="0"/>
              <a:t>„Za umělou neuronovou síť se obecně považuje taková struktura pro distribuované paralelní zpracování dat, která se skládá z jistého, obvykle velmi vysokého, počtu vzájemně propojených výkonných prvků. Každý z nich může současně přijímat libovolný konečný počet různých vstupních dat. Na další výkonné prvky může předávat libovolný konečný počet shodných informací o stavu jediného, avšak velmi rozvětveného výstupu. Každý výkonný prvek transformuje vstupní data na výstupní podle jisté přenosové funkce. Přitom se též může uplatnit obsah jeho lokální paměti.“</a:t>
            </a:r>
            <a:r>
              <a:rPr lang="cs-CZ" dirty="0" smtClean="0"/>
              <a:t> (</a:t>
            </a:r>
            <a:r>
              <a:rPr lang="cs-CZ" dirty="0" err="1" smtClean="0"/>
              <a:t>Šnorek</a:t>
            </a:r>
            <a:r>
              <a:rPr lang="cs-CZ" dirty="0" smtClean="0"/>
              <a:t>, 2002)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Diagram umělé neuronové sítě GRNN 1:1-10-3-2:2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269" y="2108200"/>
            <a:ext cx="4552950" cy="3409950"/>
          </a:xfrm>
        </p:spPr>
      </p:pic>
    </p:spTree>
    <p:extLst>
      <p:ext uri="{BB962C8B-B14F-4D97-AF65-F5344CB8AC3E}">
        <p14:creationId xmlns:p14="http://schemas.microsoft.com/office/powerpoint/2010/main" xmlns="" val="203780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Výsledný graf - tržby za zboží</a:t>
            </a:r>
            <a:endParaRPr lang="cs-CZ" dirty="0"/>
          </a:p>
        </p:txBody>
      </p:sp>
      <p:pic>
        <p:nvPicPr>
          <p:cNvPr id="4" name="Zástupný symbol pro obsah 3" descr="T zboz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4438" y="1527175"/>
            <a:ext cx="6118611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Výsledný graf - tržby za výrobky</a:t>
            </a:r>
            <a:endParaRPr lang="cs-CZ" dirty="0"/>
          </a:p>
        </p:txBody>
      </p:sp>
      <p:pic>
        <p:nvPicPr>
          <p:cNvPr id="4" name="Zástupný symbol pro obsah 3" descr="T vyr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10273" y="1527175"/>
            <a:ext cx="6086942" cy="457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Výsledky neuronových sítí - </a:t>
            </a:r>
            <a:r>
              <a:rPr lang="cs-CZ" dirty="0" smtClean="0"/>
              <a:t>náklady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87833911"/>
              </p:ext>
            </p:extLst>
          </p:nvPr>
        </p:nvGraphicFramePr>
        <p:xfrm>
          <a:off x="395536" y="1628798"/>
          <a:ext cx="8352929" cy="468051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6616"/>
                <a:gridCol w="1480066"/>
                <a:gridCol w="755779"/>
                <a:gridCol w="755779"/>
                <a:gridCol w="755779"/>
                <a:gridCol w="755779"/>
                <a:gridCol w="755779"/>
                <a:gridCol w="755779"/>
                <a:gridCol w="755779"/>
                <a:gridCol w="503852"/>
                <a:gridCol w="314907"/>
                <a:gridCol w="307035"/>
              </a:tblGrid>
              <a:tr h="4121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Index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Profile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effectLst/>
                        </a:rPr>
                        <a:t>Train</a:t>
                      </a:r>
                      <a:r>
                        <a:rPr lang="cs-CZ" sz="1000" b="1" u="none" strike="noStrike" dirty="0">
                          <a:effectLst/>
                        </a:rPr>
                        <a:t> </a:t>
                      </a:r>
                      <a:r>
                        <a:rPr lang="cs-CZ" sz="1000" b="1" u="none" strike="noStrike" dirty="0" err="1">
                          <a:effectLst/>
                        </a:rPr>
                        <a:t>Perf</a:t>
                      </a:r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effectLst/>
                        </a:rPr>
                        <a:t>Select</a:t>
                      </a:r>
                      <a:r>
                        <a:rPr lang="cs-CZ" sz="1000" b="1" u="none" strike="noStrike" dirty="0">
                          <a:effectLst/>
                        </a:rPr>
                        <a:t> </a:t>
                      </a:r>
                      <a:r>
                        <a:rPr lang="cs-CZ" sz="1000" b="1" u="none" strike="noStrike" dirty="0" err="1">
                          <a:effectLst/>
                        </a:rPr>
                        <a:t>Perf</a:t>
                      </a:r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Test </a:t>
                      </a:r>
                      <a:r>
                        <a:rPr lang="cs-CZ" sz="1000" b="1" u="none" strike="noStrike" dirty="0" err="1">
                          <a:effectLst/>
                        </a:rPr>
                        <a:t>Perf</a:t>
                      </a:r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>
                          <a:effectLst/>
                        </a:rPr>
                        <a:t>Train Error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>
                          <a:effectLst/>
                        </a:rPr>
                        <a:t>Select Error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Test </a:t>
                      </a:r>
                      <a:r>
                        <a:rPr lang="cs-CZ" sz="1000" b="1" u="none" strike="noStrike" dirty="0" err="1">
                          <a:effectLst/>
                        </a:rPr>
                        <a:t>Error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effectLst/>
                        </a:rPr>
                        <a:t>Training</a:t>
                      </a:r>
                      <a:r>
                        <a:rPr lang="cs-CZ" sz="1000" b="1" u="none" strike="noStrike" dirty="0">
                          <a:effectLst/>
                        </a:rPr>
                        <a:t>/</a:t>
                      </a:r>
                      <a:r>
                        <a:rPr lang="cs-CZ" sz="1000" b="1" u="none" strike="noStrike" dirty="0" err="1">
                          <a:effectLst/>
                        </a:rPr>
                        <a:t>Members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effectLst/>
                        </a:rPr>
                        <a:t>Inputs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effectLst/>
                        </a:rPr>
                        <a:t>Hidden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3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43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Linear 1:1-5:5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0,833191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0,393701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0,820251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0,233655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0,198636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0,390816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04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1:1-10-5:5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0,679621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0,391897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0,453422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0,210873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0,143387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0,324315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BP100, CG40b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04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1:1-10-9-5:5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0,650831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0,435074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0,450669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0,183808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0,140649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0,301812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BP100, CG54b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43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1:1-10-10-5:5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0,840045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0,381813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0,828505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0,231474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0,134359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0,363719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BP56b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04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1:1-2-5:5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0,739811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0,864778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0,728497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0,000410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0,000484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0,000957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04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1:1-3-5:5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0,731129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0,803077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0,695638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0,000405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0,000449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0,000907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04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1:1-4-5:5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0,672863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0,609496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0,516654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0,000373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0,000341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0,000754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43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1:1-10-6-5:5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0,005297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0,508025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0,506184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0,000279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0,000643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43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1:1-10-6-5:5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0,000137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0,508025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0,506184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0,000279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0,000643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43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1:1-10-6-5:5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0,508025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0,530973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0,000279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0,000690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803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umělé neuronové sítě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smtClean="0"/>
              <a:t>1:1-5:5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031" y="2084387"/>
            <a:ext cx="4543425" cy="3457575"/>
          </a:xfrm>
        </p:spPr>
      </p:pic>
    </p:spTree>
    <p:extLst>
      <p:ext uri="{BB962C8B-B14F-4D97-AF65-F5344CB8AC3E}">
        <p14:creationId xmlns:p14="http://schemas.microsoft.com/office/powerpoint/2010/main" xmlns="" val="1727579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MLP 1:1-10-5:5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108200"/>
            <a:ext cx="4572000" cy="3409950"/>
          </a:xfrm>
        </p:spPr>
      </p:pic>
    </p:spTree>
    <p:extLst>
      <p:ext uri="{BB962C8B-B14F-4D97-AF65-F5344CB8AC3E}">
        <p14:creationId xmlns:p14="http://schemas.microsoft.com/office/powerpoint/2010/main" xmlns="" val="161791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MLP </a:t>
            </a:r>
            <a:r>
              <a:rPr lang="cs-CZ" dirty="0" smtClean="0"/>
              <a:t>1:1-10-9-5:5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031" y="2112962"/>
            <a:ext cx="4543425" cy="3400425"/>
          </a:xfrm>
        </p:spPr>
      </p:pic>
    </p:spTree>
    <p:extLst>
      <p:ext uri="{BB962C8B-B14F-4D97-AF65-F5344CB8AC3E}">
        <p14:creationId xmlns:p14="http://schemas.microsoft.com/office/powerpoint/2010/main" xmlns="" val="2505283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MLP </a:t>
            </a:r>
            <a:r>
              <a:rPr lang="cs-CZ" dirty="0" smtClean="0"/>
              <a:t>1:1-10-10-5:5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269" y="2084387"/>
            <a:ext cx="4552950" cy="3457575"/>
          </a:xfrm>
        </p:spPr>
      </p:pic>
    </p:spTree>
    <p:extLst>
      <p:ext uri="{BB962C8B-B14F-4D97-AF65-F5344CB8AC3E}">
        <p14:creationId xmlns:p14="http://schemas.microsoft.com/office/powerpoint/2010/main" xmlns="" val="2565384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RBF 1:1-2-5:5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506" y="2093912"/>
            <a:ext cx="4562475" cy="3438525"/>
          </a:xfrm>
        </p:spPr>
      </p:pic>
    </p:spTree>
    <p:extLst>
      <p:ext uri="{BB962C8B-B14F-4D97-AF65-F5344CB8AC3E}">
        <p14:creationId xmlns:p14="http://schemas.microsoft.com/office/powerpoint/2010/main" xmlns="" val="3382864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umělé neuronové sítě RBF </a:t>
            </a:r>
            <a:r>
              <a:rPr lang="cs-CZ" dirty="0" smtClean="0"/>
              <a:t>1:1-3-5:5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556" y="2103437"/>
            <a:ext cx="4524375" cy="3419475"/>
          </a:xfrm>
        </p:spPr>
      </p:pic>
    </p:spTree>
    <p:extLst>
      <p:ext uri="{BB962C8B-B14F-4D97-AF65-F5344CB8AC3E}">
        <p14:creationId xmlns:p14="http://schemas.microsoft.com/office/powerpoint/2010/main" xmlns="" val="133518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Neuronová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Neuronová síť se skládá ze spojení několika nervových neuronů, kdy neuron je procesorová jednotka, která hraje důležitou úlohu pro fungující umělé neuronové sítě. </a:t>
            </a:r>
          </a:p>
          <a:p>
            <a:pPr marL="0" indent="0">
              <a:buNone/>
            </a:pPr>
            <a:r>
              <a:rPr lang="cs-CZ" dirty="0" smtClean="0"/>
              <a:t>Výstup neuronu: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Kde </a:t>
            </a:r>
            <a:r>
              <a:rPr lang="cs-CZ" i="1" dirty="0" smtClean="0"/>
              <a:t>p</a:t>
            </a:r>
            <a:r>
              <a:rPr lang="cs-CZ" dirty="0" smtClean="0"/>
              <a:t> je vstupní vektor, </a:t>
            </a:r>
            <a:r>
              <a:rPr lang="cs-CZ" i="1" dirty="0" smtClean="0"/>
              <a:t>w</a:t>
            </a:r>
            <a:r>
              <a:rPr lang="cs-CZ" dirty="0" smtClean="0"/>
              <a:t> je řádkový vektor váhy, </a:t>
            </a:r>
            <a:r>
              <a:rPr lang="cs-CZ" i="1" dirty="0" smtClean="0"/>
              <a:t>b</a:t>
            </a:r>
            <a:r>
              <a:rPr lang="cs-CZ" dirty="0" smtClean="0"/>
              <a:t> je množství zkreslení, </a:t>
            </a:r>
            <a:r>
              <a:rPr lang="cs-CZ" i="1" dirty="0" smtClean="0"/>
              <a:t>⨍ </a:t>
            </a:r>
            <a:r>
              <a:rPr lang="cs-CZ" dirty="0" smtClean="0"/>
              <a:t>funkce aktivace a</a:t>
            </a:r>
            <a:r>
              <a:rPr lang="cs-CZ" i="1" dirty="0" smtClean="0"/>
              <a:t> </a:t>
            </a:r>
            <a:r>
              <a:rPr lang="cs-CZ" i="1" dirty="0" err="1" smtClean="0"/>
              <a:t>a</a:t>
            </a:r>
            <a:r>
              <a:rPr lang="cs-CZ" i="1" dirty="0" smtClean="0"/>
              <a:t> </a:t>
            </a:r>
            <a:r>
              <a:rPr lang="cs-CZ" dirty="0" smtClean="0"/>
              <a:t>je výstupní neuron. </a:t>
            </a:r>
            <a:endParaRPr lang="cs-CZ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005064"/>
            <a:ext cx="2376264" cy="58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umělé neuronové sítě RBF </a:t>
            </a:r>
            <a:r>
              <a:rPr lang="cs-CZ" dirty="0" smtClean="0"/>
              <a:t>1:1-4-5:5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794" y="2103437"/>
            <a:ext cx="4533900" cy="3419475"/>
          </a:xfrm>
        </p:spPr>
      </p:pic>
    </p:spTree>
    <p:extLst>
      <p:ext uri="{BB962C8B-B14F-4D97-AF65-F5344CB8AC3E}">
        <p14:creationId xmlns:p14="http://schemas.microsoft.com/office/powerpoint/2010/main" xmlns="" val="3764869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/>
              <a:t>Diagram umělé neuronové sítě </a:t>
            </a:r>
            <a:r>
              <a:rPr lang="cs-CZ" dirty="0" smtClean="0"/>
              <a:t>GRNN 1:1-10-6-5:5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319" y="2103437"/>
            <a:ext cx="4514850" cy="3419475"/>
          </a:xfrm>
        </p:spPr>
      </p:pic>
    </p:spTree>
    <p:extLst>
      <p:ext uri="{BB962C8B-B14F-4D97-AF65-F5344CB8AC3E}">
        <p14:creationId xmlns:p14="http://schemas.microsoft.com/office/powerpoint/2010/main" xmlns="" val="4166122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Diagram umělé neuronové sítě GRNN 1:1-10-6-5:5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794" y="2093912"/>
            <a:ext cx="4533900" cy="3438525"/>
          </a:xfrm>
        </p:spPr>
      </p:pic>
    </p:spTree>
    <p:extLst>
      <p:ext uri="{BB962C8B-B14F-4D97-AF65-F5344CB8AC3E}">
        <p14:creationId xmlns:p14="http://schemas.microsoft.com/office/powerpoint/2010/main" xmlns="" val="3174103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Diagram umělé neuronové sítě GRNN 1:1-10-6-5:5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031" y="2093912"/>
            <a:ext cx="4543425" cy="3438525"/>
          </a:xfrm>
        </p:spPr>
      </p:pic>
    </p:spTree>
    <p:extLst>
      <p:ext uri="{BB962C8B-B14F-4D97-AF65-F5344CB8AC3E}">
        <p14:creationId xmlns:p14="http://schemas.microsoft.com/office/powerpoint/2010/main" xmlns="" val="1424917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Výsledný graf - </a:t>
            </a:r>
            <a:r>
              <a:rPr lang="cs-CZ" dirty="0" smtClean="0"/>
              <a:t>náklady na materiál</a:t>
            </a:r>
            <a:endParaRPr lang="cs-CZ" dirty="0"/>
          </a:p>
        </p:txBody>
      </p:sp>
      <p:pic>
        <p:nvPicPr>
          <p:cNvPr id="6" name="Zástupný symbol pro obsah 5" descr="N mat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089227" cy="4572000"/>
          </a:xfrm>
        </p:spPr>
      </p:pic>
    </p:spTree>
    <p:extLst>
      <p:ext uri="{BB962C8B-B14F-4D97-AF65-F5344CB8AC3E}">
        <p14:creationId xmlns:p14="http://schemas.microsoft.com/office/powerpoint/2010/main" xmlns="" val="1925809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Výsledný graf </a:t>
            </a:r>
            <a:r>
              <a:rPr lang="cs-CZ" dirty="0" smtClean="0"/>
              <a:t>– ostatní náklady</a:t>
            </a:r>
            <a:endParaRPr lang="cs-CZ" dirty="0"/>
          </a:p>
        </p:txBody>
      </p:sp>
      <p:pic>
        <p:nvPicPr>
          <p:cNvPr id="6" name="Zástupný symbol pro obsah 5" descr="N ost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8940" y="1527175"/>
            <a:ext cx="6109607" cy="4572000"/>
          </a:xfrm>
        </p:spPr>
      </p:pic>
    </p:spTree>
    <p:extLst>
      <p:ext uri="{BB962C8B-B14F-4D97-AF65-F5344CB8AC3E}">
        <p14:creationId xmlns:p14="http://schemas.microsoft.com/office/powerpoint/2010/main" xmlns="" val="2665450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Výsledný graf - náklady na </a:t>
            </a:r>
            <a:r>
              <a:rPr lang="cs-CZ" dirty="0" err="1" smtClean="0"/>
              <a:t>prod</a:t>
            </a:r>
            <a:r>
              <a:rPr lang="cs-CZ" dirty="0" smtClean="0"/>
              <a:t>. zboží</a:t>
            </a:r>
            <a:endParaRPr lang="cs-CZ" dirty="0"/>
          </a:p>
        </p:txBody>
      </p:sp>
      <p:pic>
        <p:nvPicPr>
          <p:cNvPr id="6" name="Zástupný symbol pro obsah 5" descr="N zboz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2357" y="1527175"/>
            <a:ext cx="6102773" cy="4572000"/>
          </a:xfrm>
        </p:spPr>
      </p:pic>
    </p:spTree>
    <p:extLst>
      <p:ext uri="{BB962C8B-B14F-4D97-AF65-F5344CB8AC3E}">
        <p14:creationId xmlns:p14="http://schemas.microsoft.com/office/powerpoint/2010/main" xmlns="" val="3394719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Výsledný graf </a:t>
            </a:r>
            <a:r>
              <a:rPr lang="cs-CZ" dirty="0" smtClean="0"/>
              <a:t>– spotřební náklady</a:t>
            </a:r>
            <a:endParaRPr lang="cs-CZ" dirty="0"/>
          </a:p>
        </p:txBody>
      </p:sp>
      <p:pic>
        <p:nvPicPr>
          <p:cNvPr id="6" name="Zástupný symbol pro obsah 5" descr="N spot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12517" y="1527175"/>
            <a:ext cx="6082453" cy="4572000"/>
          </a:xfrm>
        </p:spPr>
      </p:pic>
    </p:spTree>
    <p:extLst>
      <p:ext uri="{BB962C8B-B14F-4D97-AF65-F5344CB8AC3E}">
        <p14:creationId xmlns:p14="http://schemas.microsoft.com/office/powerpoint/2010/main" xmlns="" val="3681250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Výsledný graf - náklady na služby</a:t>
            </a:r>
            <a:endParaRPr lang="cs-CZ" dirty="0"/>
          </a:p>
        </p:txBody>
      </p:sp>
      <p:pic>
        <p:nvPicPr>
          <p:cNvPr id="6" name="Zástupný symbol pro obsah 5" descr="N zboz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2357" y="1527175"/>
            <a:ext cx="6102773" cy="4572000"/>
          </a:xfrm>
        </p:spPr>
      </p:pic>
    </p:spTree>
    <p:extLst>
      <p:ext uri="{BB962C8B-B14F-4D97-AF65-F5344CB8AC3E}">
        <p14:creationId xmlns:p14="http://schemas.microsoft.com/office/powerpoint/2010/main" xmlns="" val="2464497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Výsledky neuronové sítě - VH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13568908"/>
              </p:ext>
            </p:extLst>
          </p:nvPr>
        </p:nvGraphicFramePr>
        <p:xfrm>
          <a:off x="395539" y="1628801"/>
          <a:ext cx="8352924" cy="460851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34996"/>
                <a:gridCol w="1362807"/>
                <a:gridCol w="734996"/>
                <a:gridCol w="734996"/>
                <a:gridCol w="734996"/>
                <a:gridCol w="734996"/>
                <a:gridCol w="734996"/>
                <a:gridCol w="734996"/>
                <a:gridCol w="734996"/>
                <a:gridCol w="489997"/>
                <a:gridCol w="310076"/>
                <a:gridCol w="310076"/>
              </a:tblGrid>
              <a:tr h="354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Index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Profile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>
                          <a:effectLst/>
                        </a:rPr>
                        <a:t>Train Perf.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>
                          <a:effectLst/>
                        </a:rPr>
                        <a:t>Select Perf.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Test </a:t>
                      </a:r>
                      <a:r>
                        <a:rPr lang="cs-CZ" sz="1000" b="1" u="none" strike="noStrike" dirty="0" err="1">
                          <a:effectLst/>
                        </a:rPr>
                        <a:t>Perf</a:t>
                      </a:r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>
                          <a:effectLst/>
                        </a:rPr>
                        <a:t>Train Error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effectLst/>
                        </a:rPr>
                        <a:t>Select</a:t>
                      </a:r>
                      <a:r>
                        <a:rPr lang="cs-CZ" sz="1000" b="1" u="none" strike="noStrike" dirty="0">
                          <a:effectLst/>
                        </a:rPr>
                        <a:t> </a:t>
                      </a:r>
                      <a:r>
                        <a:rPr lang="cs-CZ" sz="1000" b="1" u="none" strike="noStrike" dirty="0" err="1">
                          <a:effectLst/>
                        </a:rPr>
                        <a:t>Error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>
                          <a:effectLst/>
                        </a:rPr>
                        <a:t>Test Error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effectLst/>
                        </a:rPr>
                        <a:t>Training</a:t>
                      </a:r>
                      <a:r>
                        <a:rPr lang="cs-CZ" sz="1000" b="1" u="none" strike="noStrike" dirty="0">
                          <a:effectLst/>
                        </a:rPr>
                        <a:t>/</a:t>
                      </a:r>
                      <a:r>
                        <a:rPr lang="cs-CZ" sz="1000" b="1" u="none" strike="noStrike" dirty="0" err="1">
                          <a:effectLst/>
                        </a:rPr>
                        <a:t>Members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effectLst/>
                        </a:rPr>
                        <a:t>Inputs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 err="1">
                          <a:effectLst/>
                        </a:rPr>
                        <a:t>Hidden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82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>
                          <a:effectLst/>
                        </a:rPr>
                        <a:t>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1" u="none" strike="noStrike" dirty="0">
                          <a:effectLst/>
                        </a:rPr>
                        <a:t>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082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Linear 1:1-1:1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0,914818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2,150177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1,686873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0,239003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0,129247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0,059270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240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1:1-1-2-1:1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0,999727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1,000089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0,999651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0,269288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0,051190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0,041757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BP100, CG20b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82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1:1-8-1:1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1,028058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0,848269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0,998042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0,273580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0,045685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0,030441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BP5b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82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MLP 1:1-8-8-1:1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1,069127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0,746826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1,007328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0,288470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0,038139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0,030651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BP2b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240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1:1-2-1:1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0,883220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2,001821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1,287523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0,000101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0,000036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240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1:1-2-1:1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0,883220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2,001821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1,287523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0,000101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0,000036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240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RBF 1:1-1-1:1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0,988441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1,744862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1,709698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0,000113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0,000045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0,000023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KM,KN,PI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82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1:1-10-2-1:1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0,937928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1,312678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1,106164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0,000107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0,000040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82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1:1-10-2-1:1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0,967716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1,093204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1,009467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0,000111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0,000036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82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GRNN 1:1-10-2-1:1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1,000000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1,000000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0,000035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0,000021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SS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273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Nervový neuron</a:t>
            </a:r>
            <a:endParaRPr lang="cs-CZ" dirty="0"/>
          </a:p>
        </p:txBody>
      </p:sp>
      <p:pic>
        <p:nvPicPr>
          <p:cNvPr id="4" name="Obrázek 2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125" y="1717382"/>
            <a:ext cx="5495238" cy="419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Diagram umělé neuronové sítě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smtClean="0"/>
              <a:t>1:1-1:1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794" y="2093912"/>
            <a:ext cx="4533900" cy="3438525"/>
          </a:xfrm>
        </p:spPr>
      </p:pic>
    </p:spTree>
    <p:extLst>
      <p:ext uri="{BB962C8B-B14F-4D97-AF65-F5344CB8AC3E}">
        <p14:creationId xmlns:p14="http://schemas.microsoft.com/office/powerpoint/2010/main" xmlns="" val="499612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MLP 1:1-1-2-1:1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269" y="2098675"/>
            <a:ext cx="4552950" cy="3429000"/>
          </a:xfrm>
        </p:spPr>
      </p:pic>
    </p:spTree>
    <p:extLst>
      <p:ext uri="{BB962C8B-B14F-4D97-AF65-F5344CB8AC3E}">
        <p14:creationId xmlns:p14="http://schemas.microsoft.com/office/powerpoint/2010/main" xmlns="" val="2971163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Diagram umělé neuronové sítě MLP </a:t>
            </a:r>
            <a:r>
              <a:rPr lang="cs-CZ" dirty="0" smtClean="0"/>
              <a:t>1:1-8-1:1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506" y="2084387"/>
            <a:ext cx="4562475" cy="3457575"/>
          </a:xfrm>
        </p:spPr>
      </p:pic>
    </p:spTree>
    <p:extLst>
      <p:ext uri="{BB962C8B-B14F-4D97-AF65-F5344CB8AC3E}">
        <p14:creationId xmlns:p14="http://schemas.microsoft.com/office/powerpoint/2010/main" xmlns="" val="1456754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Diagram umělé neuronové sítě MLP </a:t>
            </a:r>
            <a:r>
              <a:rPr lang="cs-CZ" dirty="0" smtClean="0"/>
              <a:t>1:1-8-8-1:1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031" y="2108200"/>
            <a:ext cx="4543425" cy="3409950"/>
          </a:xfrm>
        </p:spPr>
      </p:pic>
    </p:spTree>
    <p:extLst>
      <p:ext uri="{BB962C8B-B14F-4D97-AF65-F5344CB8AC3E}">
        <p14:creationId xmlns:p14="http://schemas.microsoft.com/office/powerpoint/2010/main" xmlns="" val="976726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RBF 1:1-2-1:1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031" y="2089150"/>
            <a:ext cx="4543425" cy="3448050"/>
          </a:xfrm>
        </p:spPr>
      </p:pic>
    </p:spTree>
    <p:extLst>
      <p:ext uri="{BB962C8B-B14F-4D97-AF65-F5344CB8AC3E}">
        <p14:creationId xmlns:p14="http://schemas.microsoft.com/office/powerpoint/2010/main" xmlns="" val="2481427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umělé neuronové sítě RBF 1:1-2-1:1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556" y="2103437"/>
            <a:ext cx="4524375" cy="3419475"/>
          </a:xfrm>
        </p:spPr>
      </p:pic>
    </p:spTree>
    <p:extLst>
      <p:ext uri="{BB962C8B-B14F-4D97-AF65-F5344CB8AC3E}">
        <p14:creationId xmlns:p14="http://schemas.microsoft.com/office/powerpoint/2010/main" xmlns="" val="1470308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 umělé neuronové sítě RBF </a:t>
            </a:r>
            <a:r>
              <a:rPr lang="cs-CZ" dirty="0" smtClean="0"/>
              <a:t>1:1-1-1:1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794" y="2098675"/>
            <a:ext cx="4533900" cy="3429000"/>
          </a:xfrm>
        </p:spPr>
      </p:pic>
    </p:spTree>
    <p:extLst>
      <p:ext uri="{BB962C8B-B14F-4D97-AF65-F5344CB8AC3E}">
        <p14:creationId xmlns:p14="http://schemas.microsoft.com/office/powerpoint/2010/main" xmlns="" val="285033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Diagram umělé neuronové sítě </a:t>
            </a:r>
            <a:r>
              <a:rPr lang="cs-CZ" dirty="0" smtClean="0"/>
              <a:t>GRNN 1:1-10-2-1:1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506" y="2098675"/>
            <a:ext cx="4562475" cy="3429000"/>
          </a:xfrm>
        </p:spPr>
      </p:pic>
    </p:spTree>
    <p:extLst>
      <p:ext uri="{BB962C8B-B14F-4D97-AF65-F5344CB8AC3E}">
        <p14:creationId xmlns:p14="http://schemas.microsoft.com/office/powerpoint/2010/main" xmlns="" val="2732500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Diagram umělé neuronové sítě GRNN 1:1-10-2-1:1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981" y="2084387"/>
            <a:ext cx="4581525" cy="3457575"/>
          </a:xfrm>
        </p:spPr>
      </p:pic>
    </p:spTree>
    <p:extLst>
      <p:ext uri="{BB962C8B-B14F-4D97-AF65-F5344CB8AC3E}">
        <p14:creationId xmlns:p14="http://schemas.microsoft.com/office/powerpoint/2010/main" xmlns="" val="1762651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Diagram umělé neuronové sítě GRNN 1:1-10-2-1:1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506" y="2103437"/>
            <a:ext cx="4562475" cy="3419475"/>
          </a:xfrm>
        </p:spPr>
      </p:pic>
    </p:spTree>
    <p:extLst>
      <p:ext uri="{BB962C8B-B14F-4D97-AF65-F5344CB8AC3E}">
        <p14:creationId xmlns:p14="http://schemas.microsoft.com/office/powerpoint/2010/main" xmlns="" val="59513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Proč použít umělé neuronové sítě k predikci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t"/>
          <a:lstStyle/>
          <a:p>
            <a:pPr marL="0" lvl="0" indent="0">
              <a:buNone/>
            </a:pPr>
            <a:r>
              <a:rPr lang="cs-CZ" dirty="0" smtClean="0"/>
              <a:t>Umělé neuronové sítě jsou systémy pro zpracování informací, který se používá k napodobení lidské úvahy. Tyto úvahy jsou postaveny na funkci a činnosti lidského mozku, kdy používají historické údaje k učení.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Výsledný graf - </a:t>
            </a:r>
            <a:r>
              <a:rPr lang="cs-CZ" dirty="0" smtClean="0"/>
              <a:t>VH</a:t>
            </a:r>
            <a:endParaRPr lang="cs-CZ" dirty="0"/>
          </a:p>
        </p:txBody>
      </p:sp>
      <p:pic>
        <p:nvPicPr>
          <p:cNvPr id="6" name="Zástupný symbol pro obsah 5" descr="V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5474" y="1527175"/>
            <a:ext cx="6396540" cy="4572000"/>
          </a:xfrm>
        </p:spPr>
      </p:pic>
    </p:spTree>
    <p:extLst>
      <p:ext uri="{BB962C8B-B14F-4D97-AF65-F5344CB8AC3E}">
        <p14:creationId xmlns:p14="http://schemas.microsoft.com/office/powerpoint/2010/main" xmlns="" val="2863821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err="1"/>
              <a:t>Abdipour</a:t>
            </a:r>
            <a:r>
              <a:rPr lang="cs-CZ" dirty="0"/>
              <a:t>, S., </a:t>
            </a:r>
            <a:r>
              <a:rPr lang="cs-CZ" dirty="0" err="1"/>
              <a:t>Nasseri</a:t>
            </a:r>
            <a:r>
              <a:rPr lang="cs-CZ" dirty="0"/>
              <a:t>, A., </a:t>
            </a:r>
            <a:r>
              <a:rPr lang="cs-CZ" dirty="0" err="1"/>
              <a:t>Akbarpour</a:t>
            </a:r>
            <a:r>
              <a:rPr lang="cs-CZ" dirty="0"/>
              <a:t>, M., </a:t>
            </a:r>
            <a:r>
              <a:rPr lang="cs-CZ" dirty="0" err="1"/>
              <a:t>Parsian</a:t>
            </a:r>
            <a:r>
              <a:rPr lang="cs-CZ" dirty="0"/>
              <a:t>, H., &amp; </a:t>
            </a:r>
            <a:r>
              <a:rPr lang="cs-CZ" dirty="0" err="1"/>
              <a:t>Zamani</a:t>
            </a:r>
            <a:r>
              <a:rPr lang="cs-CZ" dirty="0"/>
              <a:t>, S. (2013). </a:t>
            </a:r>
            <a:r>
              <a:rPr lang="cs-CZ" i="1" dirty="0" err="1"/>
              <a:t>Integrating</a:t>
            </a:r>
            <a:r>
              <a:rPr lang="cs-CZ" i="1" dirty="0"/>
              <a:t> </a:t>
            </a:r>
            <a:r>
              <a:rPr lang="cs-CZ" i="1" dirty="0" err="1"/>
              <a:t>neural</a:t>
            </a:r>
            <a:r>
              <a:rPr lang="cs-CZ" i="1" dirty="0"/>
              <a:t> network and </a:t>
            </a:r>
            <a:r>
              <a:rPr lang="cs-CZ" i="1" dirty="0" err="1"/>
              <a:t>colonial</a:t>
            </a:r>
            <a:r>
              <a:rPr lang="cs-CZ" i="1" dirty="0"/>
              <a:t> </a:t>
            </a:r>
            <a:r>
              <a:rPr lang="cs-CZ" i="1" dirty="0" err="1"/>
              <a:t>competitive</a:t>
            </a:r>
            <a:r>
              <a:rPr lang="cs-CZ" i="1" dirty="0"/>
              <a:t> </a:t>
            </a:r>
            <a:r>
              <a:rPr lang="cs-CZ" i="1" dirty="0" err="1"/>
              <a:t>algorithm</a:t>
            </a:r>
            <a:r>
              <a:rPr lang="cs-CZ" i="1" dirty="0"/>
              <a:t>: A </a:t>
            </a:r>
            <a:r>
              <a:rPr lang="cs-CZ" i="1" dirty="0" err="1"/>
              <a:t>new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predicting</a:t>
            </a:r>
            <a:r>
              <a:rPr lang="cs-CZ" i="1" dirty="0"/>
              <a:t> </a:t>
            </a:r>
            <a:r>
              <a:rPr lang="cs-CZ" i="1" dirty="0" err="1"/>
              <a:t>bankruptcy</a:t>
            </a:r>
            <a:r>
              <a:rPr lang="cs-CZ" i="1" dirty="0"/>
              <a:t> in </a:t>
            </a:r>
            <a:r>
              <a:rPr lang="cs-CZ" i="1" dirty="0" err="1"/>
              <a:t>tehran</a:t>
            </a:r>
            <a:r>
              <a:rPr lang="cs-CZ" i="1" dirty="0"/>
              <a:t> </a:t>
            </a:r>
            <a:r>
              <a:rPr lang="cs-CZ" i="1" dirty="0" err="1"/>
              <a:t>security</a:t>
            </a:r>
            <a:r>
              <a:rPr lang="cs-CZ" i="1" dirty="0"/>
              <a:t> </a:t>
            </a:r>
            <a:r>
              <a:rPr lang="cs-CZ" i="1" dirty="0" err="1"/>
              <a:t>exchange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and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, 3(11), 1528. </a:t>
            </a:r>
            <a:r>
              <a:rPr lang="cs-CZ" dirty="0" err="1"/>
              <a:t>Retrieved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u="sng" dirty="0">
                <a:hlinkClick r:id="rId2"/>
              </a:rPr>
              <a:t>http://</a:t>
            </a:r>
            <a:r>
              <a:rPr lang="cs-CZ" u="sng" dirty="0" smtClean="0">
                <a:hlinkClick r:id="rId2"/>
              </a:rPr>
              <a:t>search.proquest.com/docview/1417580195?accountid=133446</a:t>
            </a:r>
            <a:endParaRPr lang="cs-CZ" u="sng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Lipmann</a:t>
            </a:r>
            <a:r>
              <a:rPr lang="cs-CZ" dirty="0"/>
              <a:t>, R.P. (1987)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Introduction</a:t>
            </a:r>
            <a:r>
              <a:rPr lang="cs-CZ" i="1" dirty="0"/>
              <a:t> to </a:t>
            </a:r>
            <a:r>
              <a:rPr lang="cs-CZ" i="1" dirty="0" err="1"/>
              <a:t>Computing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Neural</a:t>
            </a:r>
            <a:r>
              <a:rPr lang="cs-CZ" i="1" dirty="0"/>
              <a:t> </a:t>
            </a:r>
            <a:r>
              <a:rPr lang="cs-CZ" i="1" dirty="0" err="1"/>
              <a:t>Nets</a:t>
            </a:r>
            <a:r>
              <a:rPr lang="cs-CZ" dirty="0"/>
              <a:t>, IEEE ASSP </a:t>
            </a:r>
            <a:r>
              <a:rPr lang="cs-CZ" dirty="0" err="1"/>
              <a:t>Magazine</a:t>
            </a:r>
            <a:r>
              <a:rPr lang="cs-CZ" dirty="0"/>
              <a:t>, </a:t>
            </a:r>
            <a:r>
              <a:rPr lang="cs-CZ" dirty="0" err="1"/>
              <a:t>April</a:t>
            </a:r>
            <a:r>
              <a:rPr lang="cs-CZ" dirty="0"/>
              <a:t>, pp.4-22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ŠNOREK, Miroslav. </a:t>
            </a:r>
            <a:r>
              <a:rPr lang="cs-CZ" i="1" dirty="0"/>
              <a:t>Neuronové sítě a neuropočítače</a:t>
            </a:r>
            <a:r>
              <a:rPr lang="cs-CZ" dirty="0"/>
              <a:t>. Vyd. 1. Praha: Vydavatelství ČVUT, 2002, 156 s. ISBN 80-01-02549-7.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951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/>
          </a:bodyPr>
          <a:lstStyle/>
          <a:p>
            <a:r>
              <a:rPr lang="cs-CZ" b="1" dirty="0" smtClean="0"/>
              <a:t>Vlastnosti umělých neuronových sítí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Učí se vztahy mezi vstupy a výstupy.</a:t>
            </a:r>
          </a:p>
          <a:p>
            <a:pPr lvl="0"/>
            <a:r>
              <a:rPr lang="cs-CZ" dirty="0" smtClean="0"/>
              <a:t>Jsou natolik odolné, v tom, že se </a:t>
            </a:r>
            <a:r>
              <a:rPr lang="cs-CZ" dirty="0" err="1" smtClean="0"/>
              <a:t>dokáží</a:t>
            </a:r>
            <a:r>
              <a:rPr lang="cs-CZ" dirty="0" smtClean="0"/>
              <a:t> vyrovnat s datovými šumy.</a:t>
            </a:r>
          </a:p>
          <a:p>
            <a:pPr lvl="0"/>
            <a:r>
              <a:rPr lang="cs-CZ" dirty="0" smtClean="0"/>
              <a:t>Mají dobrou schopnost zobecňovat. Pokud se dosud nesetkaly s přesným příkladem, </a:t>
            </a:r>
            <a:r>
              <a:rPr lang="cs-CZ" dirty="0" err="1" smtClean="0"/>
              <a:t>dokáží</a:t>
            </a:r>
            <a:r>
              <a:rPr lang="cs-CZ" dirty="0" smtClean="0"/>
              <a:t> dobře odhadovat.</a:t>
            </a:r>
          </a:p>
          <a:p>
            <a:pPr lvl="0"/>
            <a:r>
              <a:rPr lang="cs-CZ" dirty="0" smtClean="0"/>
              <a:t>Jsou schopni se učit vysoce nelineární vztahy.</a:t>
            </a:r>
          </a:p>
          <a:p>
            <a:pPr lvl="0"/>
            <a:r>
              <a:rPr lang="cs-CZ" dirty="0" smtClean="0"/>
              <a:t>Nevytvářejí žádné předpoklady k dalšímu přerozdělování trénujících dat.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neuronové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 err="1" smtClean="0"/>
              <a:t>McCulloch</a:t>
            </a:r>
            <a:r>
              <a:rPr lang="cs-CZ" dirty="0" smtClean="0"/>
              <a:t>, </a:t>
            </a:r>
            <a:r>
              <a:rPr lang="cs-CZ" dirty="0" err="1" smtClean="0"/>
              <a:t>Pitts</a:t>
            </a:r>
            <a:r>
              <a:rPr lang="cs-CZ" dirty="0" smtClean="0"/>
              <a:t> (1943) - </a:t>
            </a:r>
            <a:r>
              <a:rPr lang="cs-CZ" dirty="0" err="1" smtClean="0"/>
              <a:t>Perceptron</a:t>
            </a:r>
            <a:r>
              <a:rPr lang="cs-CZ" dirty="0" smtClean="0"/>
              <a:t>, formální neuron.</a:t>
            </a:r>
          </a:p>
          <a:p>
            <a:pPr lvl="0"/>
            <a:r>
              <a:rPr lang="cs-CZ" dirty="0" err="1" smtClean="0"/>
              <a:t>Hebb</a:t>
            </a:r>
            <a:r>
              <a:rPr lang="cs-CZ" dirty="0" smtClean="0"/>
              <a:t> (1948) - </a:t>
            </a:r>
            <a:r>
              <a:rPr lang="cs-CZ" dirty="0" err="1" smtClean="0"/>
              <a:t>Hebbovské</a:t>
            </a:r>
            <a:r>
              <a:rPr lang="cs-CZ" dirty="0" smtClean="0"/>
              <a:t> učení.</a:t>
            </a:r>
          </a:p>
          <a:p>
            <a:pPr lvl="0"/>
            <a:r>
              <a:rPr lang="cs-CZ" dirty="0" err="1" smtClean="0"/>
              <a:t>Rosenblatt</a:t>
            </a:r>
            <a:r>
              <a:rPr lang="cs-CZ" dirty="0" smtClean="0"/>
              <a:t> (1958)- </a:t>
            </a:r>
            <a:r>
              <a:rPr lang="cs-CZ" dirty="0" err="1" smtClean="0"/>
              <a:t>Rosenblattův</a:t>
            </a:r>
            <a:r>
              <a:rPr lang="cs-CZ" dirty="0" smtClean="0"/>
              <a:t> </a:t>
            </a:r>
            <a:r>
              <a:rPr lang="cs-CZ" dirty="0" err="1" smtClean="0"/>
              <a:t>perceptron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Widrow</a:t>
            </a:r>
            <a:r>
              <a:rPr lang="cs-CZ" dirty="0" smtClean="0"/>
              <a:t>, </a:t>
            </a:r>
            <a:r>
              <a:rPr lang="cs-CZ" dirty="0" err="1" smtClean="0"/>
              <a:t>Hoff</a:t>
            </a:r>
            <a:r>
              <a:rPr lang="cs-CZ" dirty="0" smtClean="0"/>
              <a:t> (1960) - ADALINE (</a:t>
            </a:r>
            <a:r>
              <a:rPr lang="cs-CZ" dirty="0" err="1" smtClean="0"/>
              <a:t>Adaptive</a:t>
            </a:r>
            <a:r>
              <a:rPr lang="cs-CZ" dirty="0" smtClean="0"/>
              <a:t> </a:t>
            </a:r>
            <a:r>
              <a:rPr lang="cs-CZ" dirty="0" err="1" smtClean="0"/>
              <a:t>Linear</a:t>
            </a:r>
            <a:r>
              <a:rPr lang="cs-CZ" dirty="0" smtClean="0"/>
              <a:t> Neuron).</a:t>
            </a:r>
          </a:p>
          <a:p>
            <a:pPr lvl="0"/>
            <a:r>
              <a:rPr lang="cs-CZ" dirty="0" err="1" smtClean="0"/>
              <a:t>Widrow</a:t>
            </a:r>
            <a:r>
              <a:rPr lang="cs-CZ" dirty="0" smtClean="0"/>
              <a:t> (1962) - MADALINE (Multiple </a:t>
            </a:r>
            <a:r>
              <a:rPr lang="cs-CZ" dirty="0" err="1" smtClean="0"/>
              <a:t>Adaptive</a:t>
            </a:r>
            <a:r>
              <a:rPr lang="cs-CZ" dirty="0" smtClean="0"/>
              <a:t> </a:t>
            </a:r>
            <a:r>
              <a:rPr lang="cs-CZ" dirty="0" err="1" smtClean="0"/>
              <a:t>Linear</a:t>
            </a:r>
            <a:r>
              <a:rPr lang="cs-CZ" dirty="0" smtClean="0"/>
              <a:t> Element).</a:t>
            </a:r>
          </a:p>
          <a:p>
            <a:pPr lvl="0"/>
            <a:r>
              <a:rPr lang="cs-CZ" dirty="0" err="1" smtClean="0"/>
              <a:t>Ivachněnko</a:t>
            </a:r>
            <a:r>
              <a:rPr lang="cs-CZ" dirty="0" smtClean="0"/>
              <a:t> (1968) - GMDH (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Data </a:t>
            </a:r>
            <a:r>
              <a:rPr lang="cs-CZ" dirty="0" err="1" smtClean="0"/>
              <a:t>Handling</a:t>
            </a:r>
            <a:r>
              <a:rPr lang="cs-CZ" dirty="0" smtClean="0"/>
              <a:t>).</a:t>
            </a:r>
          </a:p>
          <a:p>
            <a:pPr lvl="0"/>
            <a:r>
              <a:rPr lang="cs-CZ" dirty="0" smtClean="0"/>
              <a:t>Minsky, </a:t>
            </a:r>
            <a:r>
              <a:rPr lang="cs-CZ" dirty="0" err="1" smtClean="0"/>
              <a:t>Papert</a:t>
            </a:r>
            <a:r>
              <a:rPr lang="cs-CZ" dirty="0" smtClean="0"/>
              <a:t> (1969) - kniha: </a:t>
            </a:r>
            <a:r>
              <a:rPr lang="cs-CZ" dirty="0" err="1" smtClean="0"/>
              <a:t>Perceptrony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Fukushima</a:t>
            </a:r>
            <a:r>
              <a:rPr lang="cs-CZ" dirty="0" smtClean="0"/>
              <a:t> (1978) - </a:t>
            </a:r>
            <a:r>
              <a:rPr lang="cs-CZ" dirty="0" err="1" smtClean="0"/>
              <a:t>Neocognitron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Grossberg</a:t>
            </a:r>
            <a:r>
              <a:rPr lang="cs-CZ" dirty="0" smtClean="0"/>
              <a:t> (1980) - ART (</a:t>
            </a:r>
            <a:r>
              <a:rPr lang="cs-CZ" dirty="0" err="1" smtClean="0"/>
              <a:t>Adaptive</a:t>
            </a:r>
            <a:r>
              <a:rPr lang="cs-CZ" dirty="0" smtClean="0"/>
              <a:t> Resonance </a:t>
            </a:r>
            <a:r>
              <a:rPr lang="cs-CZ" dirty="0" err="1" smtClean="0"/>
              <a:t>Theory</a:t>
            </a:r>
            <a:r>
              <a:rPr lang="cs-CZ" dirty="0" smtClean="0"/>
              <a:t>).</a:t>
            </a:r>
          </a:p>
          <a:p>
            <a:pPr lvl="0"/>
            <a:r>
              <a:rPr lang="cs-CZ" dirty="0" err="1" smtClean="0"/>
              <a:t>Hopfield</a:t>
            </a:r>
            <a:r>
              <a:rPr lang="cs-CZ" dirty="0" smtClean="0"/>
              <a:t> (1982) - </a:t>
            </a:r>
            <a:r>
              <a:rPr lang="cs-CZ" dirty="0" err="1" smtClean="0"/>
              <a:t>Hopfieldova</a:t>
            </a:r>
            <a:r>
              <a:rPr lang="cs-CZ" dirty="0" smtClean="0"/>
              <a:t> síť, energetická funkce.</a:t>
            </a:r>
          </a:p>
          <a:p>
            <a:pPr lvl="0"/>
            <a:r>
              <a:rPr lang="cs-CZ" dirty="0" err="1" smtClean="0"/>
              <a:t>Kohonen</a:t>
            </a:r>
            <a:r>
              <a:rPr lang="cs-CZ" dirty="0" smtClean="0"/>
              <a:t> (1982) - SOM (</a:t>
            </a:r>
            <a:r>
              <a:rPr lang="cs-CZ" dirty="0" err="1" smtClean="0"/>
              <a:t>samoorganizující</a:t>
            </a:r>
            <a:r>
              <a:rPr lang="cs-CZ" dirty="0" smtClean="0"/>
              <a:t> se mapy).</a:t>
            </a:r>
          </a:p>
          <a:p>
            <a:pPr lvl="0"/>
            <a:r>
              <a:rPr lang="cs-CZ" dirty="0" err="1" smtClean="0"/>
              <a:t>Kirkpatrick</a:t>
            </a:r>
            <a:r>
              <a:rPr lang="cs-CZ" dirty="0" smtClean="0"/>
              <a:t> (1983) - Simulované žíhání.</a:t>
            </a:r>
          </a:p>
          <a:p>
            <a:pPr lvl="0"/>
            <a:r>
              <a:rPr lang="cs-CZ" dirty="0" err="1" smtClean="0"/>
              <a:t>Ackley</a:t>
            </a:r>
            <a:r>
              <a:rPr lang="cs-CZ" dirty="0" smtClean="0"/>
              <a:t>, </a:t>
            </a:r>
            <a:r>
              <a:rPr lang="cs-CZ" dirty="0" err="1" smtClean="0"/>
              <a:t>Hinton</a:t>
            </a:r>
            <a:r>
              <a:rPr lang="cs-CZ" dirty="0" smtClean="0"/>
              <a:t>, </a:t>
            </a:r>
            <a:r>
              <a:rPr lang="cs-CZ" dirty="0" err="1" smtClean="0"/>
              <a:t>Sejnovski</a:t>
            </a:r>
            <a:r>
              <a:rPr lang="cs-CZ" dirty="0" smtClean="0"/>
              <a:t> (1985) - </a:t>
            </a:r>
            <a:r>
              <a:rPr lang="cs-CZ" dirty="0" err="1" smtClean="0"/>
              <a:t>Boltzmannův</a:t>
            </a:r>
            <a:r>
              <a:rPr lang="cs-CZ" dirty="0" smtClean="0"/>
              <a:t> stroj.</a:t>
            </a:r>
          </a:p>
          <a:p>
            <a:pPr lvl="0"/>
            <a:r>
              <a:rPr lang="cs-CZ" dirty="0" err="1" smtClean="0"/>
              <a:t>Parker</a:t>
            </a:r>
            <a:r>
              <a:rPr lang="cs-CZ" dirty="0" smtClean="0"/>
              <a:t>,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Cun</a:t>
            </a:r>
            <a:r>
              <a:rPr lang="cs-CZ" dirty="0" smtClean="0"/>
              <a:t> (1985) - </a:t>
            </a:r>
            <a:r>
              <a:rPr lang="cs-CZ" dirty="0" err="1" smtClean="0"/>
              <a:t>Backpropagation</a:t>
            </a:r>
            <a:r>
              <a:rPr lang="cs-CZ" dirty="0" smtClean="0"/>
              <a:t> - zpětné šíření.</a:t>
            </a:r>
          </a:p>
          <a:p>
            <a:pPr lvl="0"/>
            <a:r>
              <a:rPr lang="cs-CZ" dirty="0" err="1" smtClean="0"/>
              <a:t>Bromhead</a:t>
            </a:r>
            <a:r>
              <a:rPr lang="cs-CZ" dirty="0" smtClean="0"/>
              <a:t>, </a:t>
            </a:r>
            <a:r>
              <a:rPr lang="cs-CZ" dirty="0" err="1" smtClean="0"/>
              <a:t>Lowe</a:t>
            </a:r>
            <a:r>
              <a:rPr lang="cs-CZ" dirty="0" smtClean="0"/>
              <a:t> (1988) - RBF (</a:t>
            </a:r>
            <a:r>
              <a:rPr lang="cs-CZ" dirty="0" err="1" smtClean="0"/>
              <a:t>Radial</a:t>
            </a:r>
            <a:r>
              <a:rPr lang="cs-CZ" dirty="0" smtClean="0"/>
              <a:t> Basis </a:t>
            </a:r>
            <a:r>
              <a:rPr lang="cs-CZ" dirty="0" err="1" smtClean="0"/>
              <a:t>Function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Modelace v softwaru STATISTIKA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Data budou zpracována pomocí Inteligent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Vyberete označení pro </a:t>
            </a:r>
            <a:r>
              <a:rPr lang="cs-CZ" dirty="0" err="1" smtClean="0"/>
              <a:t>Regression</a:t>
            </a:r>
            <a:r>
              <a:rPr lang="cs-CZ" dirty="0" smtClean="0"/>
              <a:t> (</a:t>
            </a:r>
            <a:r>
              <a:rPr lang="cs-CZ" dirty="0" err="1" smtClean="0"/>
              <a:t>Problem</a:t>
            </a:r>
            <a:r>
              <a:rPr lang="cs-CZ" dirty="0" smtClean="0"/>
              <a:t> Type) pomocí Inteligent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a opět potvrdíte výběr.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Výstupy budou 2-3, vstup 1.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Typy sítí k testování: </a:t>
            </a:r>
            <a:r>
              <a:rPr lang="cs-CZ" dirty="0" err="1" smtClean="0"/>
              <a:t>Linear</a:t>
            </a:r>
            <a:r>
              <a:rPr lang="cs-CZ" dirty="0" smtClean="0"/>
              <a:t>, PNN </a:t>
            </a:r>
            <a:r>
              <a:rPr lang="cs-CZ" dirty="0" err="1" smtClean="0"/>
              <a:t>or</a:t>
            </a:r>
            <a:r>
              <a:rPr lang="cs-CZ" dirty="0" smtClean="0"/>
              <a:t> GRNN, RBF, TLP a FLP.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Následně bude generováno náhodných </a:t>
            </a:r>
            <a:r>
              <a:rPr lang="cs-CZ" dirty="0" smtClean="0"/>
              <a:t>1 000 </a:t>
            </a:r>
            <a:r>
              <a:rPr lang="cs-CZ" dirty="0"/>
              <a:t>umělých neuronových struktur, z nichž uchováme 10 nejlepších výsledků.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Modelace v softwaru STATISTIKA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cs-CZ" dirty="0"/>
              <a:t>V případě radiální základních neuronových sítě použijeme </a:t>
            </a:r>
            <a:r>
              <a:rPr lang="cs-CZ" dirty="0" smtClean="0"/>
              <a:t>0 - 9 </a:t>
            </a:r>
            <a:r>
              <a:rPr lang="cs-CZ" dirty="0"/>
              <a:t>skrytých neuronů. Druhá vrstva třívrstvé </a:t>
            </a:r>
            <a:r>
              <a:rPr lang="cs-CZ" dirty="0" err="1"/>
              <a:t>perceptronové</a:t>
            </a:r>
            <a:r>
              <a:rPr lang="cs-CZ" dirty="0"/>
              <a:t> sítě bude obsahovat 1 </a:t>
            </a:r>
            <a:r>
              <a:rPr lang="cs-CZ" dirty="0" smtClean="0"/>
              <a:t>- </a:t>
            </a:r>
            <a:r>
              <a:rPr lang="cs-CZ" dirty="0"/>
              <a:t>100 skrytých neuronů. Druhá a třetí vrstva čtyřvrstvé </a:t>
            </a:r>
            <a:r>
              <a:rPr lang="cs-CZ" dirty="0" err="1"/>
              <a:t>perceptronové</a:t>
            </a:r>
            <a:r>
              <a:rPr lang="cs-CZ" dirty="0"/>
              <a:t> sítě budou obsahovat vždy 1 </a:t>
            </a:r>
            <a:r>
              <a:rPr lang="cs-CZ" dirty="0" smtClean="0"/>
              <a:t>- </a:t>
            </a:r>
            <a:r>
              <a:rPr lang="cs-CZ" dirty="0"/>
              <a:t>100 skrytých neuronů. </a:t>
            </a:r>
            <a:endParaRPr lang="cs-CZ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cs-CZ" dirty="0" err="1"/>
              <a:t>Perceptronové</a:t>
            </a:r>
            <a:r>
              <a:rPr lang="cs-CZ" dirty="0"/>
              <a:t> sítě budou klasifikovat jednotlivé podniky na základě entropie. </a:t>
            </a:r>
            <a:r>
              <a:rPr lang="cs-CZ" dirty="0" smtClean="0"/>
              <a:t>Regresní kódové výstupy budou lineární a logistické.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1592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</TotalTime>
  <Words>1191</Words>
  <Application>Microsoft Office PowerPoint</Application>
  <PresentationFormat>Předvádění na obrazovce (4:3)</PresentationFormat>
  <Paragraphs>490</Paragraphs>
  <Slides>51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Administrativní</vt:lpstr>
      <vt:lpstr>Predikce vývoje tržeb pomocí neuronových sítí jako nástroj k optimalizaci pracovního kapitálu</vt:lpstr>
      <vt:lpstr>Umělé neuronové sítě</vt:lpstr>
      <vt:lpstr>Neuronová síť</vt:lpstr>
      <vt:lpstr>Nervový neuron</vt:lpstr>
      <vt:lpstr>Proč použít umělé neuronové sítě k predikci </vt:lpstr>
      <vt:lpstr>Vlastnosti umělých neuronových sítí </vt:lpstr>
      <vt:lpstr>Základní neuronové sítě</vt:lpstr>
      <vt:lpstr>Modelace v softwaru STATISTIKA</vt:lpstr>
      <vt:lpstr>Modelace v softwaru STATISTIKA</vt:lpstr>
      <vt:lpstr>Výsledky neuronových sítí - tržby</vt:lpstr>
      <vt:lpstr>Diagram umělé neuronové sítě Linear 1:1-2:2</vt:lpstr>
      <vt:lpstr>Diagram umělé neuronové sítě MLP 1:1-7-2:2</vt:lpstr>
      <vt:lpstr>Diagram umělé neuronové sítě MLP 1:1-23-2:2</vt:lpstr>
      <vt:lpstr>Diagram umělé neuronové sítě MLP 1:1-100-2:2</vt:lpstr>
      <vt:lpstr>Diagram umělé neuronové sítě Linear 1:1-1-2:2</vt:lpstr>
      <vt:lpstr>Diagram umělé neuronové sítě RBF 1:1-2-2:2</vt:lpstr>
      <vt:lpstr>Diagram umělé neuronové sítě RBF 1:1-2-2:2</vt:lpstr>
      <vt:lpstr>Diagram umělé neuronové sítě GRNN 1:1-10-3-2:2</vt:lpstr>
      <vt:lpstr>Diagram umělé neuronové sítě GRNN 1:1-10-3-2:2</vt:lpstr>
      <vt:lpstr>Diagram umělé neuronové sítě GRNN 1:1-10-3-2:2</vt:lpstr>
      <vt:lpstr>Výsledný graf - tržby za zboží</vt:lpstr>
      <vt:lpstr>Výsledný graf - tržby za výrobky</vt:lpstr>
      <vt:lpstr>Výsledky neuronových sítí - náklady</vt:lpstr>
      <vt:lpstr>Diagram umělé neuronové sítě Linear 1:1-5:5</vt:lpstr>
      <vt:lpstr>Diagram umělé neuronové sítě MLP 1:1-10-5:5</vt:lpstr>
      <vt:lpstr>Diagram umělé neuronové sítě MLP 1:1-10-9-5:5</vt:lpstr>
      <vt:lpstr>Diagram umělé neuronové sítě MLP 1:1-10-10-5:5</vt:lpstr>
      <vt:lpstr>Diagram umělé neuronové sítě RBF 1:1-2-5:5</vt:lpstr>
      <vt:lpstr>Diagram umělé neuronové sítě RBF 1:1-3-5:5</vt:lpstr>
      <vt:lpstr>Diagram umělé neuronové sítě RBF 1:1-4-5:5</vt:lpstr>
      <vt:lpstr>Diagram umělé neuronové sítě GRNN 1:1-10-6-5:5</vt:lpstr>
      <vt:lpstr>Diagram umělé neuronové sítě GRNN 1:1-10-6-5:5</vt:lpstr>
      <vt:lpstr>Diagram umělé neuronové sítě GRNN 1:1-10-6-5:5</vt:lpstr>
      <vt:lpstr>Výsledný graf - náklady na materiál</vt:lpstr>
      <vt:lpstr>Výsledný graf – ostatní náklady</vt:lpstr>
      <vt:lpstr>Výsledný graf - náklady na prod. zboží</vt:lpstr>
      <vt:lpstr>Výsledný graf – spotřební náklady</vt:lpstr>
      <vt:lpstr>Výsledný graf - náklady na služby</vt:lpstr>
      <vt:lpstr>Výsledky neuronové sítě - VH</vt:lpstr>
      <vt:lpstr>Diagram umělé neuronové sítě Linear 1:1-1:1</vt:lpstr>
      <vt:lpstr>Diagram umělé neuronové sítě MLP 1:1-1-2-1:1</vt:lpstr>
      <vt:lpstr>Diagram umělé neuronové sítě MLP 1:1-8-1:1</vt:lpstr>
      <vt:lpstr>Diagram umělé neuronové sítě MLP 1:1-8-8-1:1</vt:lpstr>
      <vt:lpstr>Diagram umělé neuronové sítě RBF 1:1-2-1:1</vt:lpstr>
      <vt:lpstr>Diagram umělé neuronové sítě RBF 1:1-2-1:1</vt:lpstr>
      <vt:lpstr>Diagram umělé neuronové sítě RBF 1:1-1-1:1</vt:lpstr>
      <vt:lpstr>Diagram umělé neuronové sítě GRNN 1:1-10-2-1:1</vt:lpstr>
      <vt:lpstr>Diagram umělé neuronové sítě GRNN 1:1-10-2-1:1</vt:lpstr>
      <vt:lpstr>Diagram umělé neuronové sítě GRNN 1:1-10-2-1:1</vt:lpstr>
      <vt:lpstr>Výsledný graf - VH</vt:lpstr>
      <vt:lpstr>Literatura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Predikce vývoje tržeb pomocí neuronových sítí jako nástroj k optimalizaci pracovního kapitálu</dc:title>
  <dc:creator>Lenka Dvořáková</dc:creator>
  <cp:lastModifiedBy>Lenka Dvořáková</cp:lastModifiedBy>
  <cp:revision>27</cp:revision>
  <dcterms:created xsi:type="dcterms:W3CDTF">2015-11-18T20:28:11Z</dcterms:created>
  <dcterms:modified xsi:type="dcterms:W3CDTF">2015-11-19T19:37:52Z</dcterms:modified>
</cp:coreProperties>
</file>