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2" r:id="rId5"/>
    <p:sldId id="276" r:id="rId6"/>
    <p:sldId id="278" r:id="rId7"/>
    <p:sldId id="279" r:id="rId8"/>
    <p:sldId id="280" r:id="rId9"/>
    <p:sldId id="259" r:id="rId10"/>
    <p:sldId id="273" r:id="rId11"/>
    <p:sldId id="260" r:id="rId12"/>
    <p:sldId id="261" r:id="rId13"/>
    <p:sldId id="270" r:id="rId14"/>
    <p:sldId id="262" r:id="rId15"/>
    <p:sldId id="263" r:id="rId16"/>
    <p:sldId id="271" r:id="rId17"/>
    <p:sldId id="264" r:id="rId18"/>
    <p:sldId id="265" r:id="rId19"/>
    <p:sldId id="266" r:id="rId20"/>
    <p:sldId id="267" r:id="rId21"/>
    <p:sldId id="268" r:id="rId22"/>
    <p:sldId id="269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EBF7-1091-4650-ABAA-28CFFF6D842C}" type="datetimeFigureOut">
              <a:rPr lang="cs-CZ" smtClean="0"/>
              <a:t>18. 11. 2015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BEE5-631A-44AB-9BD5-9A66BFA91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62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EBF7-1091-4650-ABAA-28CFFF6D842C}" type="datetimeFigureOut">
              <a:rPr lang="cs-CZ" smtClean="0"/>
              <a:t>18. 11. 2015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BEE5-631A-44AB-9BD5-9A66BFA91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28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EBF7-1091-4650-ABAA-28CFFF6D842C}" type="datetimeFigureOut">
              <a:rPr lang="cs-CZ" smtClean="0"/>
              <a:t>18. 11. 2015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BEE5-631A-44AB-9BD5-9A66BFA91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8597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EBF7-1091-4650-ABAA-28CFFF6D842C}" type="datetimeFigureOut">
              <a:rPr lang="cs-CZ" smtClean="0"/>
              <a:t>18. 11. 2015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BEE5-631A-44AB-9BD5-9A66BFA91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440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EBF7-1091-4650-ABAA-28CFFF6D842C}" type="datetimeFigureOut">
              <a:rPr lang="cs-CZ" smtClean="0"/>
              <a:t>18. 11. 2015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BEE5-631A-44AB-9BD5-9A66BFA91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9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EBF7-1091-4650-ABAA-28CFFF6D842C}" type="datetimeFigureOut">
              <a:rPr lang="cs-CZ" smtClean="0"/>
              <a:t>18. 11. 2015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BEE5-631A-44AB-9BD5-9A66BFA91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439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EBF7-1091-4650-ABAA-28CFFF6D842C}" type="datetimeFigureOut">
              <a:rPr lang="cs-CZ" smtClean="0"/>
              <a:t>18. 11. 2015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BEE5-631A-44AB-9BD5-9A66BFA91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85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EBF7-1091-4650-ABAA-28CFFF6D842C}" type="datetimeFigureOut">
              <a:rPr lang="cs-CZ" smtClean="0"/>
              <a:t>18. 11. 2015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BEE5-631A-44AB-9BD5-9A66BFA91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65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EBF7-1091-4650-ABAA-28CFFF6D842C}" type="datetimeFigureOut">
              <a:rPr lang="cs-CZ" smtClean="0"/>
              <a:t>18. 11. 2015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BEE5-631A-44AB-9BD5-9A66BFA91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21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EBF7-1091-4650-ABAA-28CFFF6D842C}" type="datetimeFigureOut">
              <a:rPr lang="cs-CZ" smtClean="0"/>
              <a:t>18. 11. 2015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BEE5-631A-44AB-9BD5-9A66BFA91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591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EBF7-1091-4650-ABAA-28CFFF6D842C}" type="datetimeFigureOut">
              <a:rPr lang="cs-CZ" smtClean="0"/>
              <a:t>18. 11. 2015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BEE5-631A-44AB-9BD5-9A66BFA91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39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2EBF7-1091-4650-ABAA-28CFFF6D842C}" type="datetimeFigureOut">
              <a:rPr lang="cs-CZ" smtClean="0"/>
              <a:t>18. 11. 2015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4BEE5-631A-44AB-9BD5-9A66BFA91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741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vrbka@mail.vstecb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400" b="1" cap="all" dirty="0" smtClean="0"/>
              <a:t>Hodnocení kredibility stavebních podniků v Jihočeském regionu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921014"/>
            <a:ext cx="6858000" cy="1655762"/>
          </a:xfrm>
        </p:spPr>
        <p:txBody>
          <a:bodyPr/>
          <a:lstStyle/>
          <a:p>
            <a:r>
              <a:rPr lang="cs-CZ" dirty="0" smtClean="0"/>
              <a:t>Finanční řízení podniku </a:t>
            </a:r>
            <a:r>
              <a:rPr lang="cs-CZ" dirty="0" smtClean="0"/>
              <a:t>I </a:t>
            </a:r>
            <a:r>
              <a:rPr lang="cs-CZ" dirty="0" smtClean="0"/>
              <a:t>(</a:t>
            </a:r>
            <a:r>
              <a:rPr lang="cs-CZ" dirty="0" smtClean="0"/>
              <a:t>FRI_1)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Případová studie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09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Methods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857" y="1562986"/>
            <a:ext cx="8995144" cy="520995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Následně </a:t>
            </a:r>
            <a:r>
              <a:rPr lang="cs-CZ" dirty="0"/>
              <a:t>bude generováno náhodných 10,000 umělých neuronových </a:t>
            </a:r>
            <a:r>
              <a:rPr lang="cs-CZ" dirty="0" smtClean="0"/>
              <a:t>struktur.</a:t>
            </a:r>
          </a:p>
          <a:p>
            <a:r>
              <a:rPr lang="cs-CZ" dirty="0" smtClean="0"/>
              <a:t>Uchováme </a:t>
            </a:r>
            <a:r>
              <a:rPr lang="cs-CZ" dirty="0"/>
              <a:t>5 nejvhodnějších výsledků. </a:t>
            </a:r>
            <a:endParaRPr lang="cs-CZ" dirty="0" smtClean="0"/>
          </a:p>
          <a:p>
            <a:r>
              <a:rPr lang="cs-CZ" dirty="0" smtClean="0"/>
              <a:t>Budou použity:</a:t>
            </a:r>
          </a:p>
          <a:p>
            <a:pPr lvl="1"/>
            <a:r>
              <a:rPr lang="cs-CZ" dirty="0" smtClean="0"/>
              <a:t>lineární </a:t>
            </a:r>
            <a:r>
              <a:rPr lang="cs-CZ" dirty="0"/>
              <a:t>neuronové sítě (</a:t>
            </a:r>
            <a:r>
              <a:rPr lang="cs-CZ" dirty="0" err="1" smtClean="0"/>
              <a:t>Linerar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probabilistické </a:t>
            </a:r>
            <a:r>
              <a:rPr lang="cs-CZ" dirty="0"/>
              <a:t>neuronové sítě (</a:t>
            </a:r>
            <a:r>
              <a:rPr lang="cs-CZ" dirty="0" smtClean="0"/>
              <a:t>PNN)</a:t>
            </a:r>
          </a:p>
          <a:p>
            <a:pPr lvl="1"/>
            <a:r>
              <a:rPr lang="cs-CZ" dirty="0" smtClean="0"/>
              <a:t>radiální </a:t>
            </a:r>
            <a:r>
              <a:rPr lang="cs-CZ" dirty="0"/>
              <a:t>základní neuronové sítě (</a:t>
            </a:r>
            <a:r>
              <a:rPr lang="cs-CZ" dirty="0" smtClean="0"/>
              <a:t>RBF)</a:t>
            </a:r>
          </a:p>
          <a:p>
            <a:pPr lvl="1"/>
            <a:r>
              <a:rPr lang="cs-CZ" dirty="0" smtClean="0"/>
              <a:t>třívrstvé </a:t>
            </a:r>
            <a:r>
              <a:rPr lang="cs-CZ" dirty="0" err="1"/>
              <a:t>perceptronové</a:t>
            </a:r>
            <a:r>
              <a:rPr lang="cs-CZ" dirty="0"/>
              <a:t> sítě (</a:t>
            </a:r>
            <a:r>
              <a:rPr lang="cs-CZ" dirty="0" smtClean="0"/>
              <a:t>TLP)</a:t>
            </a:r>
          </a:p>
          <a:p>
            <a:pPr lvl="1"/>
            <a:r>
              <a:rPr lang="cs-CZ" dirty="0" smtClean="0"/>
              <a:t>čtyřvrstvé </a:t>
            </a:r>
            <a:r>
              <a:rPr lang="cs-CZ" dirty="0" err="1"/>
              <a:t>perceptronové</a:t>
            </a:r>
            <a:r>
              <a:rPr lang="cs-CZ" dirty="0"/>
              <a:t> sítě (FLP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V případě radiální základních neuronových sítě použijeme od 1 až do 300 skrytých neuronů.</a:t>
            </a:r>
          </a:p>
          <a:p>
            <a:r>
              <a:rPr lang="cs-CZ" dirty="0"/>
              <a:t>Druhá vrstva třívrstvé </a:t>
            </a:r>
            <a:r>
              <a:rPr lang="cs-CZ" dirty="0" err="1"/>
              <a:t>perceptronové</a:t>
            </a:r>
            <a:r>
              <a:rPr lang="cs-CZ" dirty="0"/>
              <a:t> sítě bude obsahovat 1 až 150 skrytých neuronů.</a:t>
            </a:r>
          </a:p>
          <a:p>
            <a:r>
              <a:rPr lang="cs-CZ" dirty="0"/>
              <a:t>Druhá a třetí vrstva čtyřvrstvé </a:t>
            </a:r>
            <a:r>
              <a:rPr lang="cs-CZ" dirty="0" err="1"/>
              <a:t>perceptronové</a:t>
            </a:r>
            <a:r>
              <a:rPr lang="cs-CZ" dirty="0"/>
              <a:t> sítě budou obsahovat vždy 1 až 150 skrytých neuronů. </a:t>
            </a:r>
          </a:p>
          <a:p>
            <a:r>
              <a:rPr lang="cs-CZ" dirty="0"/>
              <a:t>Pokud nebude zlepšení jednotlivých trénovaných sítí významné, je možné trénink neuronových sítí zkrátit. </a:t>
            </a:r>
          </a:p>
        </p:txBody>
      </p:sp>
    </p:spTree>
    <p:extLst>
      <p:ext uri="{BB962C8B-B14F-4D97-AF65-F5344CB8AC3E}">
        <p14:creationId xmlns:p14="http://schemas.microsoft.com/office/powerpoint/2010/main" val="18632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Results</a:t>
            </a:r>
            <a:r>
              <a:rPr lang="cs-CZ" dirty="0" smtClean="0"/>
              <a:t> – </a:t>
            </a:r>
            <a:r>
              <a:rPr lang="cs-CZ" dirty="0" err="1" smtClean="0"/>
              <a:t>retained</a:t>
            </a:r>
            <a:r>
              <a:rPr lang="cs-CZ" dirty="0" smtClean="0"/>
              <a:t> </a:t>
            </a:r>
            <a:r>
              <a:rPr lang="cs-CZ" dirty="0" err="1" smtClean="0"/>
              <a:t>artificail</a:t>
            </a:r>
            <a:r>
              <a:rPr lang="cs-CZ" dirty="0" smtClean="0"/>
              <a:t> </a:t>
            </a:r>
            <a:r>
              <a:rPr lang="cs-CZ" dirty="0" err="1" smtClean="0"/>
              <a:t>neural</a:t>
            </a:r>
            <a:r>
              <a:rPr lang="cs-CZ" dirty="0" smtClean="0"/>
              <a:t> </a:t>
            </a:r>
            <a:r>
              <a:rPr lang="cs-CZ" dirty="0" err="1" smtClean="0"/>
              <a:t>networks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355766"/>
              </p:ext>
            </p:extLst>
          </p:nvPr>
        </p:nvGraphicFramePr>
        <p:xfrm>
          <a:off x="0" y="2747998"/>
          <a:ext cx="9144003" cy="319687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57045">
                  <a:extLst>
                    <a:ext uri="{9D8B030D-6E8A-4147-A177-3AD203B41FA5}">
                      <a16:colId xmlns:a16="http://schemas.microsoft.com/office/drawing/2014/main" xmlns="" val="3658710280"/>
                    </a:ext>
                  </a:extLst>
                </a:gridCol>
                <a:gridCol w="1923393">
                  <a:extLst>
                    <a:ext uri="{9D8B030D-6E8A-4147-A177-3AD203B41FA5}">
                      <a16:colId xmlns:a16="http://schemas.microsoft.com/office/drawing/2014/main" xmlns="" val="140230854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32081202"/>
                    </a:ext>
                  </a:extLst>
                </a:gridCol>
                <a:gridCol w="588580">
                  <a:extLst>
                    <a:ext uri="{9D8B030D-6E8A-4147-A177-3AD203B41FA5}">
                      <a16:colId xmlns:a16="http://schemas.microsoft.com/office/drawing/2014/main" xmlns="" val="2709110251"/>
                    </a:ext>
                  </a:extLst>
                </a:gridCol>
                <a:gridCol w="578069">
                  <a:extLst>
                    <a:ext uri="{9D8B030D-6E8A-4147-A177-3AD203B41FA5}">
                      <a16:colId xmlns:a16="http://schemas.microsoft.com/office/drawing/2014/main" xmlns="" val="3122591491"/>
                    </a:ext>
                  </a:extLst>
                </a:gridCol>
                <a:gridCol w="567558">
                  <a:extLst>
                    <a:ext uri="{9D8B030D-6E8A-4147-A177-3AD203B41FA5}">
                      <a16:colId xmlns:a16="http://schemas.microsoft.com/office/drawing/2014/main" xmlns="" val="2603946394"/>
                    </a:ext>
                  </a:extLst>
                </a:gridCol>
                <a:gridCol w="672662">
                  <a:extLst>
                    <a:ext uri="{9D8B030D-6E8A-4147-A177-3AD203B41FA5}">
                      <a16:colId xmlns:a16="http://schemas.microsoft.com/office/drawing/2014/main" xmlns="" val="4049418012"/>
                    </a:ext>
                  </a:extLst>
                </a:gridCol>
                <a:gridCol w="672662">
                  <a:extLst>
                    <a:ext uri="{9D8B030D-6E8A-4147-A177-3AD203B41FA5}">
                      <a16:colId xmlns:a16="http://schemas.microsoft.com/office/drawing/2014/main" xmlns="" val="582100354"/>
                    </a:ext>
                  </a:extLst>
                </a:gridCol>
                <a:gridCol w="893380">
                  <a:extLst>
                    <a:ext uri="{9D8B030D-6E8A-4147-A177-3AD203B41FA5}">
                      <a16:colId xmlns:a16="http://schemas.microsoft.com/office/drawing/2014/main" xmlns="" val="2075630166"/>
                    </a:ext>
                  </a:extLst>
                </a:gridCol>
                <a:gridCol w="630620">
                  <a:extLst>
                    <a:ext uri="{9D8B030D-6E8A-4147-A177-3AD203B41FA5}">
                      <a16:colId xmlns:a16="http://schemas.microsoft.com/office/drawing/2014/main" xmlns="" val="586146403"/>
                    </a:ext>
                  </a:extLst>
                </a:gridCol>
                <a:gridCol w="714704">
                  <a:extLst>
                    <a:ext uri="{9D8B030D-6E8A-4147-A177-3AD203B41FA5}">
                      <a16:colId xmlns:a16="http://schemas.microsoft.com/office/drawing/2014/main" xmlns="" val="3496813737"/>
                    </a:ext>
                  </a:extLst>
                </a:gridCol>
                <a:gridCol w="735730">
                  <a:extLst>
                    <a:ext uri="{9D8B030D-6E8A-4147-A177-3AD203B41FA5}">
                      <a16:colId xmlns:a16="http://schemas.microsoft.com/office/drawing/2014/main" xmlns="" val="2806069424"/>
                    </a:ext>
                  </a:extLst>
                </a:gridCol>
              </a:tblGrid>
              <a:tr h="82636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Index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Profile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Train Perf.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Select Perf.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Test Perf.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Train Error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Select Error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Test Error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Training/  Members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Inputs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Hidden (1)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Hidden (2)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470328565"/>
                  </a:ext>
                </a:extLst>
              </a:tr>
              <a:tr h="8676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MLP 62:66-150-140-3:1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0.943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0.949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0.942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0.684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0.628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1.056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BP100, CG20, CG0b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62</a:t>
                      </a:r>
                      <a:endParaRPr lang="cs-CZ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150</a:t>
                      </a:r>
                      <a:endParaRPr lang="cs-CZ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140</a:t>
                      </a:r>
                      <a:endParaRPr lang="cs-CZ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35572503"/>
                  </a:ext>
                </a:extLst>
              </a:tr>
              <a:tr h="29087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Linear 5:5-3:1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0.953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0.949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0.969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0.172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0.176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0.142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PI</a:t>
                      </a:r>
                      <a:endParaRPr lang="cs-CZ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</a:t>
                      </a:r>
                      <a:endParaRPr lang="cs-CZ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36155256"/>
                  </a:ext>
                </a:extLst>
              </a:tr>
              <a:tr h="3284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RBF 35:61-22-3:1</a:t>
                      </a:r>
                      <a:endParaRPr lang="cs-CZ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0.958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0.953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0.973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0.162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0.168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0.131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KM KN, PI</a:t>
                      </a:r>
                      <a:endParaRPr lang="cs-CZ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35</a:t>
                      </a:r>
                      <a:endParaRPr lang="cs-CZ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22</a:t>
                      </a:r>
                      <a:endParaRPr lang="cs-CZ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81141849"/>
                  </a:ext>
                </a:extLst>
              </a:tr>
              <a:tr h="3659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4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PNN 69:94-599-3:1</a:t>
                      </a:r>
                      <a:endParaRPr lang="cs-CZ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0.959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0.963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0.973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0.155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0.148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0.135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cs-CZ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69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599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3538229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5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PNN 72:97-599-3:1</a:t>
                      </a:r>
                      <a:endParaRPr lang="cs-CZ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0.961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0.966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0.973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0.152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0.145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0.134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cs-CZ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72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599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cs-CZ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38570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804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Schéma umělé neuronové sítě </a:t>
            </a:r>
            <a:r>
              <a:rPr lang="en-GB" dirty="0" smtClean="0"/>
              <a:t> </a:t>
            </a:r>
            <a:r>
              <a:rPr lang="en-GB" dirty="0"/>
              <a:t>(MLP 62:66-150-140-3:1)</a:t>
            </a:r>
            <a:endParaRPr lang="cs-CZ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9191631"/>
              </p:ext>
            </p:extLst>
          </p:nvPr>
        </p:nvGraphicFramePr>
        <p:xfrm>
          <a:off x="956440" y="1774945"/>
          <a:ext cx="6758153" cy="5083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Graph" r:id="rId3" imgW="5943600" imgH="4457880" progId="STATISTICA.Graph">
                  <p:embed/>
                </p:oleObj>
              </mc:Choice>
              <mc:Fallback>
                <p:oleObj name="Graph" r:id="rId3" imgW="5943600" imgH="4457880" progId="STATISTICA.Graph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6440" y="1774945"/>
                        <a:ext cx="6758153" cy="50830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535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Schéma umělé neuronové </a:t>
            </a:r>
            <a:r>
              <a:rPr lang="cs-CZ" dirty="0" smtClean="0"/>
              <a:t>sítě </a:t>
            </a:r>
            <a:r>
              <a:rPr lang="en-GB" dirty="0" smtClean="0"/>
              <a:t>(Linear </a:t>
            </a:r>
            <a:r>
              <a:rPr lang="en-GB" dirty="0"/>
              <a:t>5:5-3:1)</a:t>
            </a:r>
            <a:endParaRPr lang="cs-CZ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9893163"/>
              </p:ext>
            </p:extLst>
          </p:nvPr>
        </p:nvGraphicFramePr>
        <p:xfrm>
          <a:off x="1196827" y="1780817"/>
          <a:ext cx="6750345" cy="50771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Graph" r:id="rId3" imgW="5943600" imgH="4457880" progId="STATISTICA.Graph">
                  <p:embed/>
                </p:oleObj>
              </mc:Choice>
              <mc:Fallback>
                <p:oleObj name="Graph" r:id="rId3" imgW="5943600" imgH="4457880" progId="STATISTICA.Graph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6827" y="1780817"/>
                        <a:ext cx="6750345" cy="50771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359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Schéma umělé neuronové </a:t>
            </a:r>
            <a:r>
              <a:rPr lang="cs-CZ" dirty="0" smtClean="0"/>
              <a:t>sítě </a:t>
            </a:r>
            <a:r>
              <a:rPr lang="en-GB" dirty="0" smtClean="0"/>
              <a:t>(RBF </a:t>
            </a:r>
            <a:r>
              <a:rPr lang="en-GB" dirty="0"/>
              <a:t>35:61-22-3:1)</a:t>
            </a:r>
            <a:endParaRPr lang="cs-CZ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2751383"/>
              </p:ext>
            </p:extLst>
          </p:nvPr>
        </p:nvGraphicFramePr>
        <p:xfrm>
          <a:off x="977461" y="1690689"/>
          <a:ext cx="6768662" cy="5090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Graph" r:id="rId3" imgW="5943600" imgH="4457880" progId="STATISTICA.Graph">
                  <p:embed/>
                </p:oleObj>
              </mc:Choice>
              <mc:Fallback>
                <p:oleObj name="Graph" r:id="rId3" imgW="5943600" imgH="4457880" progId="STATISTICA.Graph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461" y="1690689"/>
                        <a:ext cx="6768662" cy="50909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264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Schéma umělé neuronové sítě</a:t>
            </a:r>
            <a:r>
              <a:rPr lang="en-GB" dirty="0" smtClean="0"/>
              <a:t>(PNN </a:t>
            </a:r>
            <a:r>
              <a:rPr lang="en-GB" dirty="0"/>
              <a:t>69:94-599-3:1)</a:t>
            </a:r>
            <a:endParaRPr lang="cs-CZ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4354138"/>
              </p:ext>
            </p:extLst>
          </p:nvPr>
        </p:nvGraphicFramePr>
        <p:xfrm>
          <a:off x="1198179" y="1790756"/>
          <a:ext cx="6737131" cy="5067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Graph" r:id="rId3" imgW="5943600" imgH="4457880" progId="STATISTICA.Graph">
                  <p:embed/>
                </p:oleObj>
              </mc:Choice>
              <mc:Fallback>
                <p:oleObj name="Graph" r:id="rId3" imgW="5943600" imgH="4457880" progId="STATISTICA.Graph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8179" y="1790756"/>
                        <a:ext cx="6737131" cy="50672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780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Schéma umělé neuronové </a:t>
            </a:r>
            <a:r>
              <a:rPr lang="cs-CZ" dirty="0" smtClean="0"/>
              <a:t>sítě (</a:t>
            </a:r>
            <a:r>
              <a:rPr lang="cs-CZ" dirty="0"/>
              <a:t>PNN 72:97-599-3:1)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1000732"/>
              </p:ext>
            </p:extLst>
          </p:nvPr>
        </p:nvGraphicFramePr>
        <p:xfrm>
          <a:off x="990157" y="1884780"/>
          <a:ext cx="6612122" cy="4973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Graph" r:id="rId3" imgW="5943600" imgH="4457880" progId="STATISTICA.Graph">
                  <p:embed/>
                </p:oleObj>
              </mc:Choice>
              <mc:Fallback>
                <p:oleObj name="Graph" r:id="rId3" imgW="5943600" imgH="4457880" progId="STATISTICA.Graph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157" y="1884780"/>
                        <a:ext cx="6612122" cy="49732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777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Response surface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/>
              <a:t>(</a:t>
            </a:r>
            <a:r>
              <a:rPr lang="en-US" b="1" dirty="0"/>
              <a:t>MLP 62:66-150-140-3:1</a:t>
            </a:r>
            <a:r>
              <a:rPr lang="en-US" dirty="0"/>
              <a:t>) </a:t>
            </a:r>
            <a:endParaRPr lang="cs-CZ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570061"/>
              </p:ext>
            </p:extLst>
          </p:nvPr>
        </p:nvGraphicFramePr>
        <p:xfrm>
          <a:off x="2254102" y="1913860"/>
          <a:ext cx="6475228" cy="48529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Graph" r:id="rId3" imgW="4457700" imgH="3338153" progId="STATISTICA.Graph">
                  <p:embed/>
                </p:oleObj>
              </mc:Choice>
              <mc:Fallback>
                <p:oleObj name="Graph" r:id="rId3" imgW="4457700" imgH="3338153" progId="STATISTICA.Graph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102" y="1913860"/>
                        <a:ext cx="6475228" cy="48529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ové pole 3"/>
          <p:cNvSpPr txBox="1"/>
          <p:nvPr/>
        </p:nvSpPr>
        <p:spPr>
          <a:xfrm>
            <a:off x="0" y="5309427"/>
            <a:ext cx="4231758" cy="103821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Response surface. Final status: </a:t>
            </a:r>
            <a:r>
              <a:rPr lang="en-US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Credible company</a:t>
            </a:r>
            <a:endParaRPr lang="en-US" sz="2000" dirty="0" smtClean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Economic results for accounting period (+/-) (in TCZK)</a:t>
            </a:r>
            <a:endParaRPr lang="en-US" sz="2000" dirty="0" smtClean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Operating profit (in TCZK)</a:t>
            </a:r>
            <a:endParaRPr lang="en-US" sz="2000" dirty="0" smtClean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Credible company</a:t>
            </a:r>
            <a:endParaRPr lang="en-US" sz="20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11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Response surface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/>
              <a:t>(</a:t>
            </a:r>
            <a:r>
              <a:rPr lang="en-US" b="1" dirty="0"/>
              <a:t>MLP 62:66-150-140-3:1</a:t>
            </a:r>
            <a:r>
              <a:rPr lang="en-US" dirty="0"/>
              <a:t>) </a:t>
            </a:r>
            <a:endParaRPr lang="cs-CZ" dirty="0"/>
          </a:p>
        </p:txBody>
      </p:sp>
      <p:grpSp>
        <p:nvGrpSpPr>
          <p:cNvPr id="7" name="Skupina 6"/>
          <p:cNvGrpSpPr/>
          <p:nvPr/>
        </p:nvGrpSpPr>
        <p:grpSpPr>
          <a:xfrm>
            <a:off x="628650" y="1935124"/>
            <a:ext cx="7654113" cy="4766295"/>
            <a:chOff x="628650" y="1935124"/>
            <a:chExt cx="7654113" cy="4766295"/>
          </a:xfrm>
        </p:grpSpPr>
        <p:graphicFrame>
          <p:nvGraphicFramePr>
            <p:cNvPr id="5" name="Objek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76343779"/>
                </p:ext>
              </p:extLst>
            </p:nvPr>
          </p:nvGraphicFramePr>
          <p:xfrm>
            <a:off x="628650" y="1935125"/>
            <a:ext cx="7654113" cy="47662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" name="Graph" r:id="rId3" imgW="5943600" imgH="4457880" progId="STATISTICA.Graph">
                    <p:embed/>
                  </p:oleObj>
                </mc:Choice>
                <mc:Fallback>
                  <p:oleObj name="Graph" r:id="rId3" imgW="5943600" imgH="4457880" progId="STATISTICA.Graph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8650" y="1935125"/>
                          <a:ext cx="7654113" cy="476629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Textové pole 1"/>
            <p:cNvSpPr txBox="1"/>
            <p:nvPr/>
          </p:nvSpPr>
          <p:spPr>
            <a:xfrm>
              <a:off x="1679944" y="1935124"/>
              <a:ext cx="5380075" cy="1148317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GB" sz="1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Response surface. Final status: Bankruptcy in the future (1)</a:t>
              </a:r>
              <a:endParaRPr lang="cs-CZ" sz="28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GB" sz="1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Economic results for accounting period (+/-) (in TCZK)</a:t>
              </a:r>
              <a:endParaRPr lang="cs-CZ" sz="28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GB" sz="1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Operating profit (in TCZK)</a:t>
              </a:r>
              <a:endParaRPr lang="cs-CZ" sz="28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GB" sz="1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Bankruptcy in the future</a:t>
              </a:r>
              <a:endParaRPr lang="cs-CZ" sz="28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439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Response surface</a:t>
            </a:r>
            <a:r>
              <a:rPr lang="cs-CZ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/>
              <a:t>(</a:t>
            </a:r>
            <a:r>
              <a:rPr lang="en-US" b="1" dirty="0"/>
              <a:t>MLP 62:66-150-140-3:1</a:t>
            </a:r>
            <a:r>
              <a:rPr lang="en-US" dirty="0"/>
              <a:t>) </a:t>
            </a:r>
          </a:p>
        </p:txBody>
      </p:sp>
      <p:grpSp>
        <p:nvGrpSpPr>
          <p:cNvPr id="7" name="Skupina 6"/>
          <p:cNvGrpSpPr/>
          <p:nvPr/>
        </p:nvGrpSpPr>
        <p:grpSpPr>
          <a:xfrm>
            <a:off x="1403427" y="1977655"/>
            <a:ext cx="6337146" cy="4766400"/>
            <a:chOff x="1403427" y="1977655"/>
            <a:chExt cx="6337146" cy="4766400"/>
          </a:xfrm>
        </p:grpSpPr>
        <p:graphicFrame>
          <p:nvGraphicFramePr>
            <p:cNvPr id="5" name="Objek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91991259"/>
                </p:ext>
              </p:extLst>
            </p:nvPr>
          </p:nvGraphicFramePr>
          <p:xfrm>
            <a:off x="1403427" y="1977655"/>
            <a:ext cx="6337146" cy="476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0" name="Graph" r:id="rId3" imgW="5943600" imgH="4457880" progId="STATISTICA.Graph">
                    <p:embed/>
                  </p:oleObj>
                </mc:Choice>
                <mc:Fallback>
                  <p:oleObj name="Graph" r:id="rId3" imgW="5943600" imgH="4457880" progId="STATISTICA.Graph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03427" y="1977655"/>
                          <a:ext cx="6337146" cy="47664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Textové pole 3"/>
            <p:cNvSpPr txBox="1"/>
            <p:nvPr/>
          </p:nvSpPr>
          <p:spPr>
            <a:xfrm>
              <a:off x="2233546" y="1977655"/>
              <a:ext cx="4676908" cy="1031359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GB" sz="12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Response surface. Final status: Bankruptcy in the current year (1)</a:t>
              </a:r>
              <a:endParaRPr lang="cs-CZ" sz="24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GB" sz="12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Economic results for accounting period (+/-) (in TCZK)</a:t>
              </a:r>
              <a:endParaRPr lang="cs-CZ" sz="24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GB" sz="12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Operating profit (in TCZK)</a:t>
              </a:r>
              <a:endParaRPr lang="cs-CZ" sz="24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GB" sz="12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Bankruptcy in the current year</a:t>
              </a:r>
              <a:endParaRPr lang="cs-CZ" sz="24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639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Objective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Cílem příspěvku je </a:t>
            </a:r>
            <a:r>
              <a:rPr lang="cs-CZ" b="1" dirty="0"/>
              <a:t>vytvořit model umělé neuronové sítě</a:t>
            </a:r>
            <a:r>
              <a:rPr lang="cs-CZ" dirty="0"/>
              <a:t>, která bude umět </a:t>
            </a:r>
            <a:r>
              <a:rPr lang="cs-CZ" b="1" dirty="0"/>
              <a:t>hodnotit vývoj stavebního podniku</a:t>
            </a:r>
            <a:r>
              <a:rPr lang="cs-CZ" dirty="0"/>
              <a:t> v Jihočeském kraji a na jeho dosavadních výsledcích </a:t>
            </a:r>
            <a:r>
              <a:rPr lang="cs-CZ" b="1" dirty="0"/>
              <a:t>predikovat budoucí vývoj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Hypotéza vycházející z cíle tak zní: </a:t>
            </a:r>
            <a:r>
              <a:rPr lang="cs-CZ" b="1" dirty="0"/>
              <a:t>Existuje alespoň jeden model neuronové sítě, pomocí něhož můžeme predikovat případnou budoucí finanční tíseň stavebních podniků v Jihočeském kraji. </a:t>
            </a:r>
          </a:p>
        </p:txBody>
      </p:sp>
    </p:spTree>
    <p:extLst>
      <p:ext uri="{BB962C8B-B14F-4D97-AF65-F5344CB8AC3E}">
        <p14:creationId xmlns:p14="http://schemas.microsoft.com/office/powerpoint/2010/main" val="272293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49" y="109945"/>
            <a:ext cx="7886700" cy="1325563"/>
          </a:xfrm>
        </p:spPr>
        <p:txBody>
          <a:bodyPr/>
          <a:lstStyle/>
          <a:p>
            <a:r>
              <a:rPr lang="cs-CZ" dirty="0" smtClean="0"/>
              <a:t>Konfuzní matice</a:t>
            </a:r>
            <a:endParaRPr lang="en-US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6509"/>
              </p:ext>
            </p:extLst>
          </p:nvPr>
        </p:nvGraphicFramePr>
        <p:xfrm>
          <a:off x="74427" y="1257872"/>
          <a:ext cx="8995143" cy="611732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1466738946"/>
                    </a:ext>
                  </a:extLst>
                </a:gridCol>
                <a:gridCol w="1024399">
                  <a:extLst>
                    <a:ext uri="{9D8B030D-6E8A-4147-A177-3AD203B41FA5}">
                      <a16:colId xmlns:a16="http://schemas.microsoft.com/office/drawing/2014/main" xmlns="" val="157342004"/>
                    </a:ext>
                  </a:extLst>
                </a:gridCol>
                <a:gridCol w="767743">
                  <a:extLst>
                    <a:ext uri="{9D8B030D-6E8A-4147-A177-3AD203B41FA5}">
                      <a16:colId xmlns:a16="http://schemas.microsoft.com/office/drawing/2014/main" xmlns="" val="1947745246"/>
                    </a:ext>
                  </a:extLst>
                </a:gridCol>
                <a:gridCol w="767743">
                  <a:extLst>
                    <a:ext uri="{9D8B030D-6E8A-4147-A177-3AD203B41FA5}">
                      <a16:colId xmlns:a16="http://schemas.microsoft.com/office/drawing/2014/main" xmlns="" val="22086562"/>
                    </a:ext>
                  </a:extLst>
                </a:gridCol>
                <a:gridCol w="767743">
                  <a:extLst>
                    <a:ext uri="{9D8B030D-6E8A-4147-A177-3AD203B41FA5}">
                      <a16:colId xmlns:a16="http://schemas.microsoft.com/office/drawing/2014/main" xmlns="" val="1866126903"/>
                    </a:ext>
                  </a:extLst>
                </a:gridCol>
                <a:gridCol w="767743">
                  <a:extLst>
                    <a:ext uri="{9D8B030D-6E8A-4147-A177-3AD203B41FA5}">
                      <a16:colId xmlns:a16="http://schemas.microsoft.com/office/drawing/2014/main" xmlns="" val="1203440456"/>
                    </a:ext>
                  </a:extLst>
                </a:gridCol>
                <a:gridCol w="767743">
                  <a:extLst>
                    <a:ext uri="{9D8B030D-6E8A-4147-A177-3AD203B41FA5}">
                      <a16:colId xmlns:a16="http://schemas.microsoft.com/office/drawing/2014/main" xmlns="" val="1077545771"/>
                    </a:ext>
                  </a:extLst>
                </a:gridCol>
                <a:gridCol w="767743">
                  <a:extLst>
                    <a:ext uri="{9D8B030D-6E8A-4147-A177-3AD203B41FA5}">
                      <a16:colId xmlns:a16="http://schemas.microsoft.com/office/drawing/2014/main" xmlns="" val="2688762557"/>
                    </a:ext>
                  </a:extLst>
                </a:gridCol>
                <a:gridCol w="767743">
                  <a:extLst>
                    <a:ext uri="{9D8B030D-6E8A-4147-A177-3AD203B41FA5}">
                      <a16:colId xmlns:a16="http://schemas.microsoft.com/office/drawing/2014/main" xmlns="" val="1697888905"/>
                    </a:ext>
                  </a:extLst>
                </a:gridCol>
                <a:gridCol w="767743">
                  <a:extLst>
                    <a:ext uri="{9D8B030D-6E8A-4147-A177-3AD203B41FA5}">
                      <a16:colId xmlns:a16="http://schemas.microsoft.com/office/drawing/2014/main" xmlns="" val="1745337934"/>
                    </a:ext>
                  </a:extLst>
                </a:gridCol>
              </a:tblGrid>
              <a:tr h="131672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T. Solvent company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T. Bankr. in the future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T. Bankr. in current year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S. Solvent company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S. Bankr. in the future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S. Bankr. in current year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X. Solvent company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X. Bankr. in the future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X. Bankr. in current year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4219048160"/>
                  </a:ext>
                </a:extLst>
              </a:tr>
              <a:tr h="2490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Solvent company. 1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561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8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15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279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8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280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4276035328"/>
                  </a:ext>
                </a:extLst>
              </a:tr>
              <a:tr h="2490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Bankr. in the future. 1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269259701"/>
                  </a:ext>
                </a:extLst>
              </a:tr>
              <a:tr h="2490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Bankr. in current yr. 1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9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4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8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678163639"/>
                  </a:ext>
                </a:extLst>
              </a:tr>
              <a:tr h="2490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Solvent company. 2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571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9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19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283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9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289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902504922"/>
                  </a:ext>
                </a:extLst>
              </a:tr>
              <a:tr h="2490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Bankr. in the future. 2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588574011"/>
                  </a:ext>
                </a:extLst>
              </a:tr>
              <a:tr h="2490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Bankr. in current yr. 2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433036053"/>
                  </a:ext>
                </a:extLst>
              </a:tr>
              <a:tr h="2490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Solvent company. 3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571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9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16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283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9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5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289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462764551"/>
                  </a:ext>
                </a:extLst>
              </a:tr>
              <a:tr h="2490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Bankr. in the future. 3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049319124"/>
                  </a:ext>
                </a:extLst>
              </a:tr>
              <a:tr h="2490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Bankr. in current yr. 3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715383081"/>
                  </a:ext>
                </a:extLst>
              </a:tr>
              <a:tr h="2490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Solvent company. 4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571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9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15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283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9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289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944440905"/>
                  </a:ext>
                </a:extLst>
              </a:tr>
              <a:tr h="2490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Bankr. in the future. 4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964488234"/>
                  </a:ext>
                </a:extLst>
              </a:tr>
              <a:tr h="2490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Bankr. in current yr. 4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41210524"/>
                  </a:ext>
                </a:extLst>
              </a:tr>
              <a:tr h="2490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Solvent company. 5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571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8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15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283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8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289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948160947"/>
                  </a:ext>
                </a:extLst>
              </a:tr>
              <a:tr h="2490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Bankr. in the future. 5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993288792"/>
                  </a:ext>
                </a:extLst>
              </a:tr>
              <a:tr h="2490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Bankr. in current yr. 5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321554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961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0995" y="1825625"/>
            <a:ext cx="8112642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Pro stavební podniky Jihočeského kraje je použitelná čtyřvrstvá </a:t>
            </a:r>
            <a:r>
              <a:rPr lang="cs-CZ" dirty="0" err="1" smtClean="0"/>
              <a:t>perceptronová</a:t>
            </a:r>
            <a:r>
              <a:rPr lang="cs-CZ" dirty="0" smtClean="0"/>
              <a:t> neuronová síť</a:t>
            </a:r>
            <a:r>
              <a:rPr lang="en-US" dirty="0" smtClean="0"/>
              <a:t> (</a:t>
            </a:r>
            <a:r>
              <a:rPr lang="en-US" b="1" dirty="0" smtClean="0"/>
              <a:t>MLP 62:66-150-140-3:1</a:t>
            </a:r>
            <a:r>
              <a:rPr lang="en-US" dirty="0" smtClean="0"/>
              <a:t>).</a:t>
            </a:r>
            <a:r>
              <a:rPr lang="cs-CZ" dirty="0" smtClean="0"/>
              <a:t> Jedná se o síť, která bere v úvahu 62 vstupních veličin, obsahuje 66 vstupních neuronů, 150 neuronů v první skryté vrstvě, 140 neuronů ve druhé skryté vrstvě, 1 výsledek ze 3 možných. </a:t>
            </a:r>
            <a:endParaRPr lang="en-US" dirty="0" smtClean="0"/>
          </a:p>
          <a:p>
            <a:r>
              <a:rPr lang="cs-CZ" dirty="0" smtClean="0"/>
              <a:t>Síle klasifikace, predikce zvolené umělé neuronové sítě je větší než </a:t>
            </a:r>
            <a:r>
              <a:rPr lang="en-US" dirty="0" smtClean="0"/>
              <a:t>94 %</a:t>
            </a:r>
            <a:r>
              <a:rPr lang="cs-CZ" dirty="0" smtClean="0"/>
              <a:t> v </a:t>
            </a:r>
            <a:r>
              <a:rPr lang="cs-CZ" dirty="0" err="1" smtClean="0"/>
              <a:t>trénovací</a:t>
            </a:r>
            <a:r>
              <a:rPr lang="cs-CZ" dirty="0" smtClean="0"/>
              <a:t>, validační i ověřovací množině objektů</a:t>
            </a:r>
            <a:r>
              <a:rPr lang="en-US" dirty="0" smtClean="0"/>
              <a:t>.</a:t>
            </a:r>
          </a:p>
          <a:p>
            <a:r>
              <a:rPr lang="cs-CZ" dirty="0" smtClean="0"/>
              <a:t>Model je tudíž aplikovatelný v praxi. Mohou jej využít stavební podniky, finanční analytici, banky, konkurenti, potenciální investoři a další.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36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4000" b="1" i="1" dirty="0" smtClean="0"/>
              <a:t>       Thank you for attention.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cs-CZ" i="1" dirty="0" smtClean="0"/>
              <a:t>			</a:t>
            </a:r>
            <a:r>
              <a:rPr lang="en-US" i="1" dirty="0" err="1" smtClean="0"/>
              <a:t>Jaromír</a:t>
            </a:r>
            <a:r>
              <a:rPr lang="en-US" i="1" dirty="0" smtClean="0"/>
              <a:t> </a:t>
            </a:r>
            <a:r>
              <a:rPr lang="en-US" i="1" dirty="0" err="1" smtClean="0"/>
              <a:t>Vrbka</a:t>
            </a:r>
            <a:r>
              <a:rPr lang="en-US" i="1" dirty="0" smtClean="0"/>
              <a:t>: </a:t>
            </a:r>
            <a:r>
              <a:rPr lang="en-US" i="1" dirty="0" smtClean="0">
                <a:hlinkClick r:id="rId2"/>
              </a:rPr>
              <a:t>vrbka@mail.vstecb.cz</a:t>
            </a: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68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Databáze </a:t>
            </a:r>
            <a:r>
              <a:rPr lang="en-GB" dirty="0" err="1" smtClean="0"/>
              <a:t>Albertin</a:t>
            </a:r>
            <a:r>
              <a:rPr lang="cs-CZ" dirty="0" smtClean="0"/>
              <a:t>a</a:t>
            </a:r>
          </a:p>
          <a:p>
            <a:r>
              <a:rPr lang="cs-CZ" dirty="0" smtClean="0"/>
              <a:t>Stavební podniky – sekce F klasifikace ekonomických činností CZ-NACE (stavba budov, stavitelství a specializované činnosti ve stavebnictví)</a:t>
            </a:r>
          </a:p>
          <a:p>
            <a:r>
              <a:rPr lang="cs-CZ" dirty="0" smtClean="0"/>
              <a:t>Stavební trh Jihočeského kraje mezi v letech</a:t>
            </a:r>
            <a:r>
              <a:rPr lang="en-GB" dirty="0" smtClean="0"/>
              <a:t> 2003-2013</a:t>
            </a:r>
            <a:r>
              <a:rPr lang="cs-CZ" dirty="0" smtClean="0"/>
              <a:t> </a:t>
            </a:r>
          </a:p>
          <a:p>
            <a:r>
              <a:rPr lang="cs-CZ" dirty="0" smtClean="0"/>
              <a:t>Databáze obsahuje celkově 1 219 datových vět (dle společností a jednotlivých roků). Každá datová věta obsahuje celkově 100 parametrů každé společnosti v každém sledovaném roce:</a:t>
            </a:r>
            <a:endParaRPr lang="cs-CZ" dirty="0"/>
          </a:p>
          <a:p>
            <a:pPr lvl="1"/>
            <a:r>
              <a:rPr lang="cs-CZ" dirty="0" smtClean="0"/>
              <a:t>Název společnosti</a:t>
            </a:r>
            <a:endParaRPr lang="cs-CZ" dirty="0"/>
          </a:p>
          <a:p>
            <a:pPr lvl="1"/>
            <a:r>
              <a:rPr lang="cs-CZ" dirty="0" smtClean="0"/>
              <a:t>Okres</a:t>
            </a:r>
            <a:endParaRPr lang="cs-CZ" dirty="0"/>
          </a:p>
          <a:p>
            <a:pPr lvl="1"/>
            <a:r>
              <a:rPr lang="cs-CZ" dirty="0" smtClean="0"/>
              <a:t>Seznam údajů výkazů účetní závěrky za každý rok za období roků </a:t>
            </a:r>
            <a:r>
              <a:rPr lang="en-GB" dirty="0" smtClean="0"/>
              <a:t>2003-2013</a:t>
            </a:r>
            <a:endParaRPr lang="cs-CZ" dirty="0"/>
          </a:p>
          <a:p>
            <a:pPr lvl="1"/>
            <a:r>
              <a:rPr lang="cs-CZ" dirty="0" smtClean="0"/>
              <a:t>Seznam dalších dat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602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dat – zastoupení jednotlivých skupin podniků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968589"/>
              </p:ext>
            </p:extLst>
          </p:nvPr>
        </p:nvGraphicFramePr>
        <p:xfrm>
          <a:off x="367864" y="2196663"/>
          <a:ext cx="8460826" cy="32897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2666">
                  <a:extLst>
                    <a:ext uri="{9D8B030D-6E8A-4147-A177-3AD203B41FA5}">
                      <a16:colId xmlns:a16="http://schemas.microsoft.com/office/drawing/2014/main" xmlns="" val="2943844692"/>
                    </a:ext>
                  </a:extLst>
                </a:gridCol>
                <a:gridCol w="1125649">
                  <a:extLst>
                    <a:ext uri="{9D8B030D-6E8A-4147-A177-3AD203B41FA5}">
                      <a16:colId xmlns:a16="http://schemas.microsoft.com/office/drawing/2014/main" xmlns="" val="2325828766"/>
                    </a:ext>
                  </a:extLst>
                </a:gridCol>
                <a:gridCol w="1702676">
                  <a:extLst>
                    <a:ext uri="{9D8B030D-6E8A-4147-A177-3AD203B41FA5}">
                      <a16:colId xmlns:a16="http://schemas.microsoft.com/office/drawing/2014/main" xmlns="" val="975930922"/>
                    </a:ext>
                  </a:extLst>
                </a:gridCol>
                <a:gridCol w="1366345">
                  <a:extLst>
                    <a:ext uri="{9D8B030D-6E8A-4147-A177-3AD203B41FA5}">
                      <a16:colId xmlns:a16="http://schemas.microsoft.com/office/drawing/2014/main" xmlns="" val="4240329600"/>
                    </a:ext>
                  </a:extLst>
                </a:gridCol>
                <a:gridCol w="1513490">
                  <a:extLst>
                    <a:ext uri="{9D8B030D-6E8A-4147-A177-3AD203B41FA5}">
                      <a16:colId xmlns:a16="http://schemas.microsoft.com/office/drawing/2014/main" xmlns="" val="1692630276"/>
                    </a:ext>
                  </a:extLst>
                </a:gridCol>
              </a:tblGrid>
              <a:tr h="944012"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400" u="none" strike="noStrike" dirty="0" smtClean="0">
                          <a:effectLst/>
                        </a:rPr>
                        <a:t>Počet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400" u="none" strike="noStrike" dirty="0" smtClean="0">
                          <a:effectLst/>
                        </a:rPr>
                        <a:t>Kumulativní počet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400" u="none" strike="noStrike" dirty="0" smtClean="0">
                          <a:effectLst/>
                        </a:rPr>
                        <a:t>Procento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400" u="none" strike="noStrike" dirty="0" smtClean="0">
                          <a:effectLst/>
                        </a:rPr>
                        <a:t>Kumulativní procento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69997988"/>
                  </a:ext>
                </a:extLst>
              </a:tr>
              <a:tr h="572128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>
                          <a:effectLst/>
                        </a:rPr>
                        <a:t>Bonitní podnik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u="none" strike="noStrike" dirty="0">
                          <a:effectLst/>
                        </a:rPr>
                        <a:t>1166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u="none" strike="noStrike" dirty="0">
                          <a:effectLst/>
                        </a:rPr>
                        <a:t>1166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u="none" strike="noStrike">
                          <a:effectLst/>
                        </a:rPr>
                        <a:t>95,65217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u="none" strike="noStrike" dirty="0">
                          <a:effectLst/>
                        </a:rPr>
                        <a:t>95,6522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16965967"/>
                  </a:ext>
                </a:extLst>
              </a:tr>
              <a:tr h="572128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 dirty="0">
                          <a:effectLst/>
                        </a:rPr>
                        <a:t>Krach v </a:t>
                      </a:r>
                      <a:r>
                        <a:rPr lang="cs-CZ" sz="2400" u="none" strike="noStrike" dirty="0" smtClean="0">
                          <a:effectLst/>
                        </a:rPr>
                        <a:t>budoucnosti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u="none" strike="noStrike">
                          <a:effectLst/>
                        </a:rPr>
                        <a:t>21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u="none" strike="noStrike" dirty="0">
                          <a:effectLst/>
                        </a:rPr>
                        <a:t>1187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u="none" strike="noStrike" dirty="0">
                          <a:effectLst/>
                        </a:rPr>
                        <a:t>1,72272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u="none" strike="noStrike">
                          <a:effectLst/>
                        </a:rPr>
                        <a:t>97,3749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778515256"/>
                  </a:ext>
                </a:extLst>
              </a:tr>
              <a:tr h="6007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>
                          <a:effectLst/>
                        </a:rPr>
                        <a:t>Krach v daném roce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u="none" strike="noStrike">
                          <a:effectLst/>
                        </a:rPr>
                        <a:t>32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u="none" strike="noStrike">
                          <a:effectLst/>
                        </a:rPr>
                        <a:t>1219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u="none" strike="noStrike" dirty="0">
                          <a:effectLst/>
                        </a:rPr>
                        <a:t>2,62510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u="none" strike="noStrike">
                          <a:effectLst/>
                        </a:rPr>
                        <a:t>100,0000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73005186"/>
                  </a:ext>
                </a:extLst>
              </a:tr>
              <a:tr h="6007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 dirty="0" smtClean="0">
                          <a:effectLst/>
                        </a:rPr>
                        <a:t>Chybějící data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u="none" strike="noStrike">
                          <a:effectLst/>
                        </a:rPr>
                        <a:t>0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u="none" strike="noStrike">
                          <a:effectLst/>
                        </a:rPr>
                        <a:t>1219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u="none" strike="noStrike" dirty="0">
                          <a:effectLst/>
                        </a:rPr>
                        <a:t>0,00000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u="none" strike="noStrike" dirty="0">
                          <a:effectLst/>
                        </a:rPr>
                        <a:t>100,0000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303657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60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1" y="0"/>
            <a:ext cx="7886700" cy="783177"/>
          </a:xfrm>
        </p:spPr>
        <p:txBody>
          <a:bodyPr/>
          <a:lstStyle/>
          <a:p>
            <a:r>
              <a:rPr lang="cs-CZ" dirty="0" smtClean="0"/>
              <a:t>Popis dat – jednotlivé proměnné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937166"/>
              </p:ext>
            </p:extLst>
          </p:nvPr>
        </p:nvGraphicFramePr>
        <p:xfrm>
          <a:off x="5" y="783177"/>
          <a:ext cx="9143995" cy="60748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5406">
                  <a:extLst>
                    <a:ext uri="{9D8B030D-6E8A-4147-A177-3AD203B41FA5}">
                      <a16:colId xmlns:a16="http://schemas.microsoft.com/office/drawing/2014/main" xmlns="" val="1162003069"/>
                    </a:ext>
                  </a:extLst>
                </a:gridCol>
                <a:gridCol w="1816768">
                  <a:extLst>
                    <a:ext uri="{9D8B030D-6E8A-4147-A177-3AD203B41FA5}">
                      <a16:colId xmlns:a16="http://schemas.microsoft.com/office/drawing/2014/main" xmlns="" val="796991523"/>
                    </a:ext>
                  </a:extLst>
                </a:gridCol>
                <a:gridCol w="854242">
                  <a:extLst>
                    <a:ext uri="{9D8B030D-6E8A-4147-A177-3AD203B41FA5}">
                      <a16:colId xmlns:a16="http://schemas.microsoft.com/office/drawing/2014/main" xmlns="" val="866839640"/>
                    </a:ext>
                  </a:extLst>
                </a:gridCol>
                <a:gridCol w="926432">
                  <a:extLst>
                    <a:ext uri="{9D8B030D-6E8A-4147-A177-3AD203B41FA5}">
                      <a16:colId xmlns:a16="http://schemas.microsoft.com/office/drawing/2014/main" xmlns="" val="982404832"/>
                    </a:ext>
                  </a:extLst>
                </a:gridCol>
                <a:gridCol w="938463">
                  <a:extLst>
                    <a:ext uri="{9D8B030D-6E8A-4147-A177-3AD203B41FA5}">
                      <a16:colId xmlns:a16="http://schemas.microsoft.com/office/drawing/2014/main" xmlns="" val="3966185427"/>
                    </a:ext>
                  </a:extLst>
                </a:gridCol>
                <a:gridCol w="1022684">
                  <a:extLst>
                    <a:ext uri="{9D8B030D-6E8A-4147-A177-3AD203B41FA5}">
                      <a16:colId xmlns:a16="http://schemas.microsoft.com/office/drawing/2014/main" xmlns="" val="4017542434"/>
                    </a:ext>
                  </a:extLst>
                </a:gridCol>
              </a:tblGrid>
              <a:tr h="544398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7" marR="7857" marT="78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Počet validních údajů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7" marR="7857" marT="78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Průměr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7" marR="7857" marT="78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Minimum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7" marR="7857" marT="78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Maximum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7" marR="7857" marT="78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Standardní odchylka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7" marR="7857" marT="7857" marB="0" anchor="b"/>
                </a:tc>
                <a:extLst>
                  <a:ext uri="{0D108BD9-81ED-4DB2-BD59-A6C34878D82A}">
                    <a16:rowId xmlns:a16="http://schemas.microsoft.com/office/drawing/2014/main" xmlns="" val="2304390176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Jednoznačný identifikátor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1219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11187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27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21712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6220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extLst>
                  <a:ext uri="{0D108BD9-81ED-4DB2-BD59-A6C34878D82A}">
                    <a16:rowId xmlns:a16="http://schemas.microsoft.com/office/drawing/2014/main" xmlns="" val="3207890414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IČ firmy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1219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32124625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474835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65007000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13203493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extLst>
                  <a:ext uri="{0D108BD9-81ED-4DB2-BD59-A6C34878D82A}">
                    <a16:rowId xmlns:a16="http://schemas.microsoft.com/office/drawing/2014/main" xmlns="" val="2346981537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NACE hlavní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1219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42436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41000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47190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1099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extLst>
                  <a:ext uri="{0D108BD9-81ED-4DB2-BD59-A6C34878D82A}">
                    <a16:rowId xmlns:a16="http://schemas.microsoft.com/office/drawing/2014/main" xmlns="" val="2101982454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Rok vzniku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1219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2000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1990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2012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extLst>
                  <a:ext uri="{0D108BD9-81ED-4DB2-BD59-A6C34878D82A}">
                    <a16:rowId xmlns:a16="http://schemas.microsoft.com/office/drawing/2014/main" xmlns="" val="2592883715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Rok účetní závěrky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1219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2010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2007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2013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extLst>
                  <a:ext uri="{0D108BD9-81ED-4DB2-BD59-A6C34878D82A}">
                    <a16:rowId xmlns:a16="http://schemas.microsoft.com/office/drawing/2014/main" xmlns="" val="1929203085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Počet měsíců účetní závěrky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1219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extLst>
                  <a:ext uri="{0D108BD9-81ED-4DB2-BD59-A6C34878D82A}">
                    <a16:rowId xmlns:a16="http://schemas.microsoft.com/office/drawing/2014/main" xmlns="" val="4190948801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Struktura účetní závěrky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1219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2003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2000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2003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extLst>
                  <a:ext uri="{0D108BD9-81ED-4DB2-BD59-A6C34878D82A}">
                    <a16:rowId xmlns:a16="http://schemas.microsoft.com/office/drawing/2014/main" xmlns="" val="3237252345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Počet zaměstnanců - upraveno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1219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24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1750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124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extLst>
                  <a:ext uri="{0D108BD9-81ED-4DB2-BD59-A6C34878D82A}">
                    <a16:rowId xmlns:a16="http://schemas.microsoft.com/office/drawing/2014/main" xmlns="" val="601909426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Aktiva celkem - tis. Kč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1215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73815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-388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13096147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712403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extLst>
                  <a:ext uri="{0D108BD9-81ED-4DB2-BD59-A6C34878D82A}">
                    <a16:rowId xmlns:a16="http://schemas.microsoft.com/office/drawing/2014/main" xmlns="" val="3108924080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Pohledávky za upsaný základní kapitál - tis. Kč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1219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-2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-1506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420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75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extLst>
                  <a:ext uri="{0D108BD9-81ED-4DB2-BD59-A6C34878D82A}">
                    <a16:rowId xmlns:a16="http://schemas.microsoft.com/office/drawing/2014/main" xmlns="" val="4138358464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Dlouhodobý nehmotný majetek - tis. Kč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1219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1685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-109358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536600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28960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extLst>
                  <a:ext uri="{0D108BD9-81ED-4DB2-BD59-A6C34878D82A}">
                    <a16:rowId xmlns:a16="http://schemas.microsoft.com/office/drawing/2014/main" xmlns="" val="237908202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Dlouhodobý hmotný majetek - tis. Kč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1219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18120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2856813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179947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extLst>
                  <a:ext uri="{0D108BD9-81ED-4DB2-BD59-A6C34878D82A}">
                    <a16:rowId xmlns:a16="http://schemas.microsoft.com/office/drawing/2014/main" xmlns="" val="669874320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Dlouhodobý finanční majetek - tis. Kč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1219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1480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280378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15973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extLst>
                  <a:ext uri="{0D108BD9-81ED-4DB2-BD59-A6C34878D82A}">
                    <a16:rowId xmlns:a16="http://schemas.microsoft.com/office/drawing/2014/main" xmlns="" val="49451624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Dlouhodobý majetek - tis. Kč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1219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21286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3248401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215463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extLst>
                  <a:ext uri="{0D108BD9-81ED-4DB2-BD59-A6C34878D82A}">
                    <a16:rowId xmlns:a16="http://schemas.microsoft.com/office/drawing/2014/main" xmlns="" val="1246727076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Oběžná aktiva - tis. Kč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1219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51729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-2628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9871446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500869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extLst>
                  <a:ext uri="{0D108BD9-81ED-4DB2-BD59-A6C34878D82A}">
                    <a16:rowId xmlns:a16="http://schemas.microsoft.com/office/drawing/2014/main" xmlns="" val="540910935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Zásoby - tis. Kč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1219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8171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1372428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78500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extLst>
                  <a:ext uri="{0D108BD9-81ED-4DB2-BD59-A6C34878D82A}">
                    <a16:rowId xmlns:a16="http://schemas.microsoft.com/office/drawing/2014/main" xmlns="" val="2337053113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Dlouhodobé pohledávky - tis. Kč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1219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3278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-4766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576950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34228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extLst>
                  <a:ext uri="{0D108BD9-81ED-4DB2-BD59-A6C34878D82A}">
                    <a16:rowId xmlns:a16="http://schemas.microsoft.com/office/drawing/2014/main" xmlns="" val="2526798661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Dohadné účty aktivní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1219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3734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975507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50245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extLst>
                  <a:ext uri="{0D108BD9-81ED-4DB2-BD59-A6C34878D82A}">
                    <a16:rowId xmlns:a16="http://schemas.microsoft.com/office/drawing/2014/main" xmlns="" val="2429027216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Krátkodobé pohledávky - tis. Kč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1219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36873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-2273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8218558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391426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extLst>
                  <a:ext uri="{0D108BD9-81ED-4DB2-BD59-A6C34878D82A}">
                    <a16:rowId xmlns:a16="http://schemas.microsoft.com/office/drawing/2014/main" xmlns="" val="2567743835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Pohledávky z obchodního styku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1219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8019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-599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635398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39606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extLst>
                  <a:ext uri="{0D108BD9-81ED-4DB2-BD59-A6C34878D82A}">
                    <a16:rowId xmlns:a16="http://schemas.microsoft.com/office/drawing/2014/main" xmlns="" val="449431372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Pohledávky &amp; dlužníci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1219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15054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-2273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1189125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80775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extLst>
                  <a:ext uri="{0D108BD9-81ED-4DB2-BD59-A6C34878D82A}">
                    <a16:rowId xmlns:a16="http://schemas.microsoft.com/office/drawing/2014/main" xmlns="" val="2342711833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Pohledávky k přidruženým společnostem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1219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25096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-1506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7532127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365652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extLst>
                  <a:ext uri="{0D108BD9-81ED-4DB2-BD59-A6C34878D82A}">
                    <a16:rowId xmlns:a16="http://schemas.microsoft.com/office/drawing/2014/main" xmlns="" val="3955072100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Pohledávky z obchodních vztahů (krátk.) - tis. Kč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1219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7699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-599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635375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38952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extLst>
                  <a:ext uri="{0D108BD9-81ED-4DB2-BD59-A6C34878D82A}">
                    <a16:rowId xmlns:a16="http://schemas.microsoft.com/office/drawing/2014/main" xmlns="" val="435926185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Krátkodobý finanční majetek - tis. Kč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1219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3403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-8729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253428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14997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extLst>
                  <a:ext uri="{0D108BD9-81ED-4DB2-BD59-A6C34878D82A}">
                    <a16:rowId xmlns:a16="http://schemas.microsoft.com/office/drawing/2014/main" xmlns="" val="1702237714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Ostatní oběžná aktiva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1219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559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-12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46340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2897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57" marR="7857" marT="7857" marB="0" anchor="ctr"/>
                </a:tc>
                <a:extLst>
                  <a:ext uri="{0D108BD9-81ED-4DB2-BD59-A6C34878D82A}">
                    <a16:rowId xmlns:a16="http://schemas.microsoft.com/office/drawing/2014/main" xmlns="" val="976092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033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1" y="0"/>
            <a:ext cx="7886700" cy="783177"/>
          </a:xfrm>
        </p:spPr>
        <p:txBody>
          <a:bodyPr/>
          <a:lstStyle/>
          <a:p>
            <a:r>
              <a:rPr lang="cs-CZ" dirty="0" smtClean="0"/>
              <a:t>Popis dat – jednotlivé proměnné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833750"/>
              </p:ext>
            </p:extLst>
          </p:nvPr>
        </p:nvGraphicFramePr>
        <p:xfrm>
          <a:off x="5" y="783177"/>
          <a:ext cx="9143995" cy="63298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9469">
                  <a:extLst>
                    <a:ext uri="{9D8B030D-6E8A-4147-A177-3AD203B41FA5}">
                      <a16:colId xmlns:a16="http://schemas.microsoft.com/office/drawing/2014/main" xmlns="" val="1162003069"/>
                    </a:ext>
                  </a:extLst>
                </a:gridCol>
                <a:gridCol w="1792705">
                  <a:extLst>
                    <a:ext uri="{9D8B030D-6E8A-4147-A177-3AD203B41FA5}">
                      <a16:colId xmlns:a16="http://schemas.microsoft.com/office/drawing/2014/main" xmlns="" val="796991523"/>
                    </a:ext>
                  </a:extLst>
                </a:gridCol>
                <a:gridCol w="854242">
                  <a:extLst>
                    <a:ext uri="{9D8B030D-6E8A-4147-A177-3AD203B41FA5}">
                      <a16:colId xmlns:a16="http://schemas.microsoft.com/office/drawing/2014/main" xmlns="" val="866839640"/>
                    </a:ext>
                  </a:extLst>
                </a:gridCol>
                <a:gridCol w="926432">
                  <a:extLst>
                    <a:ext uri="{9D8B030D-6E8A-4147-A177-3AD203B41FA5}">
                      <a16:colId xmlns:a16="http://schemas.microsoft.com/office/drawing/2014/main" xmlns="" val="982404832"/>
                    </a:ext>
                  </a:extLst>
                </a:gridCol>
                <a:gridCol w="938463">
                  <a:extLst>
                    <a:ext uri="{9D8B030D-6E8A-4147-A177-3AD203B41FA5}">
                      <a16:colId xmlns:a16="http://schemas.microsoft.com/office/drawing/2014/main" xmlns="" val="3966185427"/>
                    </a:ext>
                  </a:extLst>
                </a:gridCol>
                <a:gridCol w="1022684">
                  <a:extLst>
                    <a:ext uri="{9D8B030D-6E8A-4147-A177-3AD203B41FA5}">
                      <a16:colId xmlns:a16="http://schemas.microsoft.com/office/drawing/2014/main" xmlns="" val="4017542434"/>
                    </a:ext>
                  </a:extLst>
                </a:gridCol>
              </a:tblGrid>
              <a:tr h="544398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7" marR="7857" marT="78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Počet validních údajů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7" marR="7857" marT="78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Průměr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7" marR="7857" marT="78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Minimum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7" marR="7857" marT="78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Maximum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7" marR="7857" marT="78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Standardní odchylka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7" marR="7857" marT="7857" marB="0" anchor="b"/>
                </a:tc>
                <a:extLst>
                  <a:ext uri="{0D108BD9-81ED-4DB2-BD59-A6C34878D82A}">
                    <a16:rowId xmlns:a16="http://schemas.microsoft.com/office/drawing/2014/main" xmlns="" val="2304390176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Oběžná aktiva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52287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-2557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9880165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502123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207890414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Vlastní kapitál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-22010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7621197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449900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46981537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Základní kapitál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240236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101982454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Kapitálové fondy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1550739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108562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592883715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Rezervní fondy, nedělitelný fond a ostatní fondy ze zisku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185204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929203085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Ostatní kapitál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1735930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119799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90948801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Výsledek hospodaření minulých let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-25289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5444177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270558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237252345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Závazky celkem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33526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-3556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6155677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272063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01909426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Cizí zdroje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-3556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6155677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270407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08924080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Rezervy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278168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38358464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Dlouhodobé závazky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427018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28629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7908202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Dlouhodobé závazky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203414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15920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69874320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Dohadné účty pasivní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572231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37621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9451624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Závazky z obchodních vztahů (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krátk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.)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677573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37349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46727076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Závazky z obchodního styku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677573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40654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40910935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Krátkodobé závazky z obchodního styku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677573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37349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37053113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Závazky k přidruženým společnostem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-3405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4670432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183363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526798661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Ostatní krátkodobé závazky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-2800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705784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47449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429027216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Bankovní úvěry a výpomoci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-11973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15710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567743835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Bankovní úvěry a  fin.výpomoci  (krátk.)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-11973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145295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49431372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Krátkodobé bankovní úvěry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-11973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145295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42711833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Krátkodobé závazky 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28681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-3556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5856071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249397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955072100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Krátkodobé závazky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26047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5802049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246223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35926185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Ostatní pasiva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240543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702237714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Oběžná aktiva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52287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-2557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9880165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502123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976092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373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1" y="0"/>
            <a:ext cx="7886700" cy="783177"/>
          </a:xfrm>
        </p:spPr>
        <p:txBody>
          <a:bodyPr/>
          <a:lstStyle/>
          <a:p>
            <a:r>
              <a:rPr lang="cs-CZ" dirty="0" smtClean="0"/>
              <a:t>Popis dat – jednotlivé proměnné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903606"/>
              </p:ext>
            </p:extLst>
          </p:nvPr>
        </p:nvGraphicFramePr>
        <p:xfrm>
          <a:off x="5" y="783177"/>
          <a:ext cx="9143995" cy="63298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07300">
                  <a:extLst>
                    <a:ext uri="{9D8B030D-6E8A-4147-A177-3AD203B41FA5}">
                      <a16:colId xmlns:a16="http://schemas.microsoft.com/office/drawing/2014/main" xmlns="" val="1162003069"/>
                    </a:ext>
                  </a:extLst>
                </a:gridCol>
                <a:gridCol w="1323474">
                  <a:extLst>
                    <a:ext uri="{9D8B030D-6E8A-4147-A177-3AD203B41FA5}">
                      <a16:colId xmlns:a16="http://schemas.microsoft.com/office/drawing/2014/main" xmlns="" val="796991523"/>
                    </a:ext>
                  </a:extLst>
                </a:gridCol>
                <a:gridCol w="709863">
                  <a:extLst>
                    <a:ext uri="{9D8B030D-6E8A-4147-A177-3AD203B41FA5}">
                      <a16:colId xmlns:a16="http://schemas.microsoft.com/office/drawing/2014/main" xmlns="" val="866839640"/>
                    </a:ext>
                  </a:extLst>
                </a:gridCol>
                <a:gridCol w="842211">
                  <a:extLst>
                    <a:ext uri="{9D8B030D-6E8A-4147-A177-3AD203B41FA5}">
                      <a16:colId xmlns:a16="http://schemas.microsoft.com/office/drawing/2014/main" xmlns="" val="982404832"/>
                    </a:ext>
                  </a:extLst>
                </a:gridCol>
                <a:gridCol w="938463">
                  <a:extLst>
                    <a:ext uri="{9D8B030D-6E8A-4147-A177-3AD203B41FA5}">
                      <a16:colId xmlns:a16="http://schemas.microsoft.com/office/drawing/2014/main" xmlns="" val="3966185427"/>
                    </a:ext>
                  </a:extLst>
                </a:gridCol>
                <a:gridCol w="1022684">
                  <a:extLst>
                    <a:ext uri="{9D8B030D-6E8A-4147-A177-3AD203B41FA5}">
                      <a16:colId xmlns:a16="http://schemas.microsoft.com/office/drawing/2014/main" xmlns="" val="4017542434"/>
                    </a:ext>
                  </a:extLst>
                </a:gridCol>
              </a:tblGrid>
              <a:tr h="544398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7" marR="7857" marT="78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Počet validních údajů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7" marR="7857" marT="78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Průměr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7" marR="7857" marT="78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Minimum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7" marR="7857" marT="78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Maximum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7" marR="7857" marT="78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Standardní odchylka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7" marR="7857" marT="7857" marB="0" anchor="b"/>
                </a:tc>
                <a:extLst>
                  <a:ext uri="{0D108BD9-81ED-4DB2-BD59-A6C34878D82A}">
                    <a16:rowId xmlns:a16="http://schemas.microsoft.com/office/drawing/2014/main" xmlns="" val="2304390176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Tržby za prodej zboží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265440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207890414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Náklady na prodej + výkonová spotřeba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61539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6130604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410784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46981537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Spotřeba materiálu a energie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1242157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67619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101982454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Výkonová spotřeba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60283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6128203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409531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592883715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Obchodní marže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-8319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86685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929203085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Výkony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81600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-9795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8517799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581559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90948801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Ostatní tržby z provozní činnosti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-72573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1166939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54186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237252345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Provozní výnosy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88934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-6595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9463361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647278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01909426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Tržby z provozní činnosti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82554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-9795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8537021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578700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08924080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Správní a jiné náklady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847298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48117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38358464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Přidaná hodnota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21581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-49077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2547140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175131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7908202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Tžby za prodané zboží a výkony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83119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-9795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8520799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582945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69874320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Tržby za prodej vlastních výrobků a služeb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81035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-9795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8534021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577320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9451624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Osobní náklady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1468262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90542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46727076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Mzdové náklady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982182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63994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40910935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Odpisy dlouhodobého nehmotného a hmotného majetku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464759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26073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37053113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Tržby z prodeje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DM a materiálu – tis. Kč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820043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42800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526798661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Tržby z prodeje dlouhodobého majetku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418575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16168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429027216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Tržby z prodeje materiálu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522259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28444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567743835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Zůstatková cena prodaného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DM 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 materiálu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747435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49431372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Zůstatková cena prodaného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DM - 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400026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42711833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Prodaný materiál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461640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25134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955072100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Změna stavu </a:t>
                      </a:r>
                      <a:r>
                        <a:rPr lang="cs-CZ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rezerv,opravné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položky …- 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-425450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274011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19089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35926185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Ostatní provozní výnosy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391116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19333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702237714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Tržby za prodej zboží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265440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976092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509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1" y="0"/>
            <a:ext cx="7886700" cy="783177"/>
          </a:xfrm>
        </p:spPr>
        <p:txBody>
          <a:bodyPr/>
          <a:lstStyle/>
          <a:p>
            <a:r>
              <a:rPr lang="cs-CZ" dirty="0" smtClean="0"/>
              <a:t>Popis dat – jednotlivé proměnné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539824"/>
              </p:ext>
            </p:extLst>
          </p:nvPr>
        </p:nvGraphicFramePr>
        <p:xfrm>
          <a:off x="5" y="783177"/>
          <a:ext cx="9143995" cy="61165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07300">
                  <a:extLst>
                    <a:ext uri="{9D8B030D-6E8A-4147-A177-3AD203B41FA5}">
                      <a16:colId xmlns:a16="http://schemas.microsoft.com/office/drawing/2014/main" xmlns="" val="1162003069"/>
                    </a:ext>
                  </a:extLst>
                </a:gridCol>
                <a:gridCol w="1323474">
                  <a:extLst>
                    <a:ext uri="{9D8B030D-6E8A-4147-A177-3AD203B41FA5}">
                      <a16:colId xmlns:a16="http://schemas.microsoft.com/office/drawing/2014/main" xmlns="" val="796991523"/>
                    </a:ext>
                  </a:extLst>
                </a:gridCol>
                <a:gridCol w="709863">
                  <a:extLst>
                    <a:ext uri="{9D8B030D-6E8A-4147-A177-3AD203B41FA5}">
                      <a16:colId xmlns:a16="http://schemas.microsoft.com/office/drawing/2014/main" xmlns="" val="866839640"/>
                    </a:ext>
                  </a:extLst>
                </a:gridCol>
                <a:gridCol w="842211">
                  <a:extLst>
                    <a:ext uri="{9D8B030D-6E8A-4147-A177-3AD203B41FA5}">
                      <a16:colId xmlns:a16="http://schemas.microsoft.com/office/drawing/2014/main" xmlns="" val="982404832"/>
                    </a:ext>
                  </a:extLst>
                </a:gridCol>
                <a:gridCol w="938463">
                  <a:extLst>
                    <a:ext uri="{9D8B030D-6E8A-4147-A177-3AD203B41FA5}">
                      <a16:colId xmlns:a16="http://schemas.microsoft.com/office/drawing/2014/main" xmlns="" val="3966185427"/>
                    </a:ext>
                  </a:extLst>
                </a:gridCol>
                <a:gridCol w="1022684">
                  <a:extLst>
                    <a:ext uri="{9D8B030D-6E8A-4147-A177-3AD203B41FA5}">
                      <a16:colId xmlns:a16="http://schemas.microsoft.com/office/drawing/2014/main" xmlns="" val="4017542434"/>
                    </a:ext>
                  </a:extLst>
                </a:gridCol>
              </a:tblGrid>
              <a:tr h="544398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7" marR="7857" marT="78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Počet validních údajů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7" marR="7857" marT="78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Průměr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7" marR="7857" marT="78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Minimum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7" marR="7857" marT="78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Maximum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7" marR="7857" marT="78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Standardní odchylka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7" marR="7857" marT="7857" marB="0" anchor="b"/>
                </a:tc>
                <a:extLst>
                  <a:ext uri="{0D108BD9-81ED-4DB2-BD59-A6C34878D82A}">
                    <a16:rowId xmlns:a16="http://schemas.microsoft.com/office/drawing/2014/main" xmlns="" val="2304390176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Ostatní provozní náklady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108127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207890414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Provozní náklady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80826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8217796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565300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46981537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Provozní výsledek hospodaření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-363094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1446234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86872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101982454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Výnosové úroky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96723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592883715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Nákladové úroky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64813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929203085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Jiné finanční náklady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-11340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68808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90948801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Finanční výsledek hospodaření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-20309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100718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237252345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HV</a:t>
                      </a:r>
                      <a:r>
                        <a:rPr lang="cs-CZ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 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běžnou činnost před zdaněním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-363241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1499218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91447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01909426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Daň z příjmů za běžnou činnost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-15271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255099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15738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08924080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Výsledek hospodaření za běžnou činnost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-363241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1289888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76037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38358464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Mimořádný výsledek hospodaření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-1712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16456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7908202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Výsledek hospodaření za účetní období (+/-)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-363241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1289888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76049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69874320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Daň z příjmů za běžnou a mimořádnou činnost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-15271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255099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15738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9451624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EBIT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-363094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1550512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93769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46727076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Zisk před zdaněním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-363241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1499218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91461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40910935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Nárůst / pokles tržeb (v %) -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25715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37053113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Nárůst / pokles zisku / ztráty (v %) -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-87348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61700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526798661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Nárůst / pokles tržeb v % reálně -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25715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429027216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Nárůst / pokles zisku / ztráty v % reálně -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-82177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61700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567743835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Výrok auditora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49431372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Roční obrat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42711833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Ostatní provozní náklady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108127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955072100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Provozní náklady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80826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8217796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565300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35926185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Provozní výsledek hospodaření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-363094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1446234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86872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702237714"/>
                  </a:ext>
                </a:extLst>
              </a:tr>
              <a:tr h="202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Výnosové úroky - tis.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96723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976092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809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857" y="1562986"/>
            <a:ext cx="8995144" cy="5209953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Pro </a:t>
            </a:r>
            <a:r>
              <a:rPr lang="cs-CZ" dirty="0"/>
              <a:t>přípravu datového souboru </a:t>
            </a:r>
            <a:r>
              <a:rPr lang="cs-CZ" dirty="0" smtClean="0"/>
              <a:t>byl </a:t>
            </a:r>
            <a:r>
              <a:rPr lang="cs-CZ" dirty="0"/>
              <a:t>využit MS Excel. </a:t>
            </a:r>
            <a:endParaRPr lang="cs-CZ" dirty="0" smtClean="0"/>
          </a:p>
          <a:p>
            <a:r>
              <a:rPr lang="cs-CZ" dirty="0" smtClean="0"/>
              <a:t>Každý </a:t>
            </a:r>
            <a:r>
              <a:rPr lang="cs-CZ" dirty="0"/>
              <a:t>podnik měl data za jeden rok vždy v jedné řádce (finanční i nefinanční). </a:t>
            </a:r>
            <a:endParaRPr lang="cs-CZ" dirty="0" smtClean="0"/>
          </a:p>
          <a:p>
            <a:r>
              <a:rPr lang="cs-CZ" dirty="0" smtClean="0"/>
              <a:t>Soubor</a:t>
            </a:r>
            <a:r>
              <a:rPr lang="cs-CZ" dirty="0"/>
              <a:t>, který </a:t>
            </a:r>
            <a:r>
              <a:rPr lang="cs-CZ" dirty="0" smtClean="0"/>
              <a:t>obsahoval </a:t>
            </a:r>
            <a:r>
              <a:rPr lang="cs-CZ" dirty="0"/>
              <a:t>1,219 záznamů o stavebních firmách v jednotlivých letech a 100 charakteristik každého </a:t>
            </a:r>
            <a:r>
              <a:rPr lang="cs-CZ" dirty="0" smtClean="0"/>
              <a:t>podniku.</a:t>
            </a:r>
          </a:p>
          <a:p>
            <a:r>
              <a:rPr lang="cs-CZ" dirty="0" smtClean="0"/>
              <a:t>Data budou importována </a:t>
            </a:r>
            <a:r>
              <a:rPr lang="cs-CZ" dirty="0"/>
              <a:t>do softwaru </a:t>
            </a:r>
            <a:r>
              <a:rPr lang="cs-CZ" dirty="0" err="1"/>
              <a:t>Statistica</a:t>
            </a:r>
            <a:r>
              <a:rPr lang="cs-CZ" dirty="0"/>
              <a:t> společnosti DELL. Následně </a:t>
            </a:r>
            <a:r>
              <a:rPr lang="cs-CZ" dirty="0" smtClean="0"/>
              <a:t>budou zpracována </a:t>
            </a:r>
            <a:r>
              <a:rPr lang="cs-CZ" dirty="0"/>
              <a:t>pomocí inteligentního řešitele úloh. </a:t>
            </a:r>
          </a:p>
          <a:p>
            <a:r>
              <a:rPr lang="cs-CZ" dirty="0"/>
              <a:t>Hledáme umělou neuronovou strukturu, která bude umět zařadit (klasifikovat) každý podnik na základě vstupních dat do jedné ze čtyř skupin: </a:t>
            </a:r>
          </a:p>
          <a:p>
            <a:pPr lvl="1"/>
            <a:r>
              <a:rPr lang="cs-CZ" dirty="0"/>
              <a:t>bonitní podnik,</a:t>
            </a:r>
          </a:p>
          <a:p>
            <a:pPr lvl="1"/>
            <a:r>
              <a:rPr lang="cs-CZ" dirty="0"/>
              <a:t>podnik zkrachuje v běžném roce,</a:t>
            </a:r>
          </a:p>
          <a:p>
            <a:pPr lvl="1"/>
            <a:r>
              <a:rPr lang="cs-CZ" dirty="0"/>
              <a:t>podnik zkrachuje za dva roky,</a:t>
            </a:r>
          </a:p>
          <a:p>
            <a:pPr lvl="1"/>
            <a:r>
              <a:rPr lang="cs-CZ" dirty="0" smtClean="0"/>
              <a:t>podnik zkrachuje v budoucnu</a:t>
            </a:r>
            <a:r>
              <a:rPr lang="en-GB" dirty="0" smtClean="0"/>
              <a:t>.</a:t>
            </a:r>
            <a:endParaRPr lang="cs-CZ" dirty="0"/>
          </a:p>
          <a:p>
            <a:r>
              <a:rPr lang="cs-CZ" dirty="0"/>
              <a:t>Nejprve </a:t>
            </a:r>
            <a:r>
              <a:rPr lang="cs-CZ" dirty="0" smtClean="0"/>
              <a:t>budou stanoveny vlastnosti </a:t>
            </a:r>
            <a:r>
              <a:rPr lang="cs-CZ" dirty="0"/>
              <a:t>jednotlivých charakteristik </a:t>
            </a:r>
            <a:r>
              <a:rPr lang="cs-CZ" dirty="0" smtClean="0"/>
              <a:t>podniku, tedy zda se jedná o kategoriální nebo spojité veličiny.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30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</TotalTime>
  <Words>2038</Words>
  <Application>Microsoft Office PowerPoint</Application>
  <PresentationFormat>Předvádění na obrazovce (4:3)</PresentationFormat>
  <Paragraphs>951</Paragraphs>
  <Slides>22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Cambria</vt:lpstr>
      <vt:lpstr>Times New Roman</vt:lpstr>
      <vt:lpstr>Motiv Office</vt:lpstr>
      <vt:lpstr>Graph</vt:lpstr>
      <vt:lpstr>Hodnocení kredibility stavebních podniků v Jihočeském regionu</vt:lpstr>
      <vt:lpstr>Objective</vt:lpstr>
      <vt:lpstr>Data</vt:lpstr>
      <vt:lpstr>Popis dat – zastoupení jednotlivých skupin podniků</vt:lpstr>
      <vt:lpstr>Popis dat – jednotlivé proměnné</vt:lpstr>
      <vt:lpstr>Popis dat – jednotlivé proměnné</vt:lpstr>
      <vt:lpstr>Popis dat – jednotlivé proměnné</vt:lpstr>
      <vt:lpstr>Popis dat – jednotlivé proměnné</vt:lpstr>
      <vt:lpstr>Metody</vt:lpstr>
      <vt:lpstr>Methods</vt:lpstr>
      <vt:lpstr>Results – retained artificail neural networks</vt:lpstr>
      <vt:lpstr>Schéma umělé neuronové sítě  (MLP 62:66-150-140-3:1)</vt:lpstr>
      <vt:lpstr>Schéma umělé neuronové sítě (Linear 5:5-3:1)</vt:lpstr>
      <vt:lpstr>Schéma umělé neuronové sítě (RBF 35:61-22-3:1)</vt:lpstr>
      <vt:lpstr>Schéma umělé neuronové sítě(PNN 69:94-599-3:1)</vt:lpstr>
      <vt:lpstr>Schéma umělé neuronové sítě (PNN 72:97-599-3:1)</vt:lpstr>
      <vt:lpstr>Response surface  (MLP 62:66-150-140-3:1) </vt:lpstr>
      <vt:lpstr>Response surface  (MLP 62:66-150-140-3:1) </vt:lpstr>
      <vt:lpstr>Response surface  (MLP 62:66-150-140-3:1) </vt:lpstr>
      <vt:lpstr>Konfuzní matice</vt:lpstr>
      <vt:lpstr>Závěr</vt:lpstr>
      <vt:lpstr>Prezentace aplikace PowerPoint</vt:lpstr>
    </vt:vector>
  </TitlesOfParts>
  <Company>VSTE CB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the credibility of construction companies in the region of South bohemia</dc:title>
  <dc:creator>Marek Vochozka</dc:creator>
  <cp:lastModifiedBy>Vrbka Jaromír</cp:lastModifiedBy>
  <cp:revision>15</cp:revision>
  <dcterms:created xsi:type="dcterms:W3CDTF">2015-11-04T15:47:53Z</dcterms:created>
  <dcterms:modified xsi:type="dcterms:W3CDTF">2015-11-18T21:12:38Z</dcterms:modified>
</cp:coreProperties>
</file>