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1" r:id="rId2"/>
    <p:sldId id="279" r:id="rId3"/>
    <p:sldId id="287" r:id="rId4"/>
    <p:sldId id="280" r:id="rId5"/>
    <p:sldId id="281" r:id="rId6"/>
    <p:sldId id="288" r:id="rId7"/>
    <p:sldId id="282" r:id="rId8"/>
    <p:sldId id="289" r:id="rId9"/>
    <p:sldId id="283" r:id="rId10"/>
    <p:sldId id="290" r:id="rId11"/>
    <p:sldId id="284" r:id="rId12"/>
    <p:sldId id="285" r:id="rId13"/>
    <p:sldId id="286" r:id="rId14"/>
    <p:sldId id="291" r:id="rId15"/>
    <p:sldId id="269" r:id="rId16"/>
  </p:sldIdLst>
  <p:sldSz cx="9144000" cy="6858000" type="screen4x3"/>
  <p:notesSz cx="9926638" cy="67976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AC46"/>
    <a:srgbClr val="EDA20D"/>
    <a:srgbClr val="F4B63A"/>
    <a:srgbClr val="FFC78F"/>
    <a:srgbClr val="FF9933"/>
    <a:srgbClr val="F398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6879" autoAdjust="0"/>
  </p:normalViewPr>
  <p:slideViewPr>
    <p:cSldViewPr snapToGrid="0" snapToObjects="1">
      <p:cViewPr>
        <p:scale>
          <a:sx n="100" d="100"/>
          <a:sy n="100" d="100"/>
        </p:scale>
        <p:origin x="-1944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B7B5D19-FE16-44E2-9735-6BC6593CCCF6}" type="datetime1">
              <a:rPr lang="en-US"/>
              <a:pPr>
                <a:defRPr/>
              </a:pPr>
              <a:t>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FFE8A77-B903-4B84-AD81-A591ECFF7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814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5C5A9DE-9CAA-495D-9ACB-BDF2D5BF27D5}" type="datetime1">
              <a:rPr lang="en-US"/>
              <a:pPr>
                <a:defRPr/>
              </a:pPr>
              <a:t>1/6/2015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F0FBF3F-51FD-477A-B948-629296D51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425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90E831-24A0-4457-BDBD-C4A5D9484B0A}" type="slidenum">
              <a:rPr lang="cs-CZ" altLang="cs-CZ" smtClean="0"/>
              <a:pPr/>
              <a:t>15</a:t>
            </a:fld>
            <a:endParaRPr lang="cs-CZ" altLang="cs-CZ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9A261-AEC6-45F8-95C9-CA106E85FDCA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43809-D4AD-4375-B4CD-9BDDAF05F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E8009-07E7-4B9A-A6EF-8F6C243DC56F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8CDDA-3FF2-4BF2-A2C8-6CA709A3D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5D09A-FAE4-4A1C-9493-899E69B1968B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FF4F1-9C9C-402F-87AB-38D1ACB0F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668E7-513B-4C43-984F-B2B0E5330978}" type="datetimeFigureOut">
              <a:rPr lang="cs-CZ"/>
              <a:pPr>
                <a:defRPr/>
              </a:pPr>
              <a:t>6.1.2015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5B40A-E260-4FC3-A937-96D879EE3E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93472-CC93-403F-A1DF-2B20675D0711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99FC9-5088-45EF-AAC3-A081C0BC1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60A89-1DA9-457D-BAE7-36B1AEAFAFB2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0B1D9-88B6-4F90-BB0E-C4B824E777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87276-C536-4801-851A-937C826FE9A2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ED357-6B32-43AE-98F7-859960A92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2BD37-B715-4DA3-8343-FE134E491F4B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64194-5ACD-4B26-9F8C-E8128723D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B9EF5-9577-4B34-852E-F532AEF50DA3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DD975-D11A-4675-BDDE-768180D55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5CE55-D8E7-4B30-A9C3-4276862D7932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2EFCB-E63F-4DA8-9EC3-3ECC4F7A01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A6241-0919-4936-AD60-7982CE2626AB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90A7-ADD3-4891-BB04-8DEED02F8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DFABB-F706-4AEC-B7D3-6A4F76B4A349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2046E-79C0-401F-950E-B8F2A94404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F0EBD5"/>
            </a:gs>
            <a:gs pos="82001">
              <a:srgbClr val="F0EBD5"/>
            </a:gs>
            <a:gs pos="94000">
              <a:srgbClr val="D1C39F"/>
            </a:gs>
            <a:gs pos="100000">
              <a:srgbClr val="FDEADA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330325" y="1260475"/>
            <a:ext cx="645795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Click to edit Master title style</a:t>
            </a:r>
            <a:endParaRPr lang="en-US" altLang="cs-CZ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30325" y="2171700"/>
            <a:ext cx="6457950" cy="317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Click to edit Master text styles</a:t>
            </a:r>
          </a:p>
          <a:p>
            <a:pPr lvl="1"/>
            <a:r>
              <a:rPr lang="cs-CZ" altLang="cs-CZ" smtClean="0"/>
              <a:t>Second level</a:t>
            </a:r>
          </a:p>
          <a:p>
            <a:pPr lvl="2"/>
            <a:r>
              <a:rPr lang="cs-CZ" altLang="cs-CZ" smtClean="0"/>
              <a:t>Third level</a:t>
            </a:r>
          </a:p>
          <a:p>
            <a:pPr lvl="3"/>
            <a:r>
              <a:rPr lang="cs-CZ" altLang="cs-CZ" smtClean="0"/>
              <a:t>Fourth level</a:t>
            </a:r>
          </a:p>
          <a:p>
            <a:pPr lvl="4"/>
            <a:r>
              <a:rPr lang="cs-CZ" altLang="cs-CZ" smtClean="0"/>
              <a:t>Fifth level</a:t>
            </a:r>
            <a:endParaRPr lang="en-US" altLang="cs-CZ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2ADB54DD-CD9C-4441-BBD1-393F6E39F653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4AF71F0E-2517-4E1B-A3B6-F5F700D8325A}" type="slidenum">
              <a:rPr lang="en-US"/>
              <a:pPr>
                <a:defRPr/>
              </a:pPr>
              <a:t>‹#›</a:t>
            </a:fld>
            <a:fld id="{8824D355-3938-4B01-A01A-66BCBF6C9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MSMT_tecky_OK_RGB.ai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314450" y="569913"/>
            <a:ext cx="64579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MSMT_logolink_bezVlajky_RGB.ai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2438400" y="5624513"/>
            <a:ext cx="4267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37" r:id="rId1"/>
    <p:sldLayoutId id="2147484338" r:id="rId2"/>
    <p:sldLayoutId id="2147484339" r:id="rId3"/>
    <p:sldLayoutId id="2147484340" r:id="rId4"/>
    <p:sldLayoutId id="2147484341" r:id="rId5"/>
    <p:sldLayoutId id="2147484342" r:id="rId6"/>
    <p:sldLayoutId id="2147484343" r:id="rId7"/>
    <p:sldLayoutId id="2147484344" r:id="rId8"/>
    <p:sldLayoutId id="2147484345" r:id="rId9"/>
    <p:sldLayoutId id="2147484346" r:id="rId10"/>
    <p:sldLayoutId id="2147484347" r:id="rId11"/>
    <p:sldLayoutId id="2147484348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9pPr>
    </p:titleStyle>
    <p:bodyStyle>
      <a:lvl1pPr marL="342900" indent="-3429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1pPr>
      <a:lvl2pPr marL="742950" indent="-28575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2pPr>
      <a:lvl3pPr marL="11430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3pPr>
      <a:lvl4pPr marL="16002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4pPr>
      <a:lvl5pPr marL="20574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47650" y="1695449"/>
            <a:ext cx="8467725" cy="3802063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>Podnikové hospodářství</a:t>
            </a:r>
            <a:r>
              <a:rPr lang="cs-CZ" dirty="0"/>
              <a:t/>
            </a:r>
            <a:br>
              <a:rPr lang="cs-CZ" dirty="0"/>
            </a:br>
            <a:endParaRPr lang="cs-CZ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bdélník 1"/>
          <p:cNvSpPr>
            <a:spLocks noChangeArrowheads="1"/>
          </p:cNvSpPr>
          <p:nvPr/>
        </p:nvSpPr>
        <p:spPr bwMode="auto">
          <a:xfrm>
            <a:off x="504825" y="1327150"/>
            <a:ext cx="81661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just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Helvetica CE" charset="-18"/>
                <a:ea typeface="ＭＳ Ｐゴシック" charset="-128"/>
                <a:cs typeface="Helvetica CE" charset="-18"/>
              </a:defRPr>
            </a:lvl1pPr>
            <a:lvl2pPr marL="742950" indent="-285750" algn="just" eaLnBrk="0" hangingPunct="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Helvetica CE" charset="-18"/>
                <a:ea typeface="ＭＳ Ｐゴシック" charset="-128"/>
                <a:cs typeface="Helvetica CE" charset="-18"/>
              </a:defRPr>
            </a:lvl2pPr>
            <a:lvl3pPr marL="1143000" indent="-228600" algn="just" eaLnBrk="0" hangingPunct="0">
              <a:spcBef>
                <a:spcPct val="200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Helvetica CE" charset="-18"/>
                <a:ea typeface="ＭＳ Ｐゴシック" charset="-128"/>
                <a:cs typeface="Helvetica CE" charset="-18"/>
              </a:defRPr>
            </a:lvl3pPr>
            <a:lvl4pPr marL="1600200" indent="-228600" algn="just" eaLnBrk="0" hangingPunct="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Helvetica CE" charset="-18"/>
                <a:ea typeface="ＭＳ Ｐゴシック" charset="-128"/>
                <a:cs typeface="Helvetica CE" charset="-18"/>
              </a:defRPr>
            </a:lvl4pPr>
            <a:lvl5pPr marL="2057400" indent="-228600" algn="just" eaLnBrk="0" hangingPunct="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Helvetica CE" charset="-18"/>
                <a:ea typeface="ＭＳ Ｐゴシック" charset="-128"/>
                <a:cs typeface="Helvetica CE" charset="-18"/>
              </a:defRPr>
            </a:lvl5pPr>
            <a:lvl6pPr marL="2514600" indent="-228600" algn="just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Helvetica CE" charset="-18"/>
                <a:ea typeface="ＭＳ Ｐゴシック" charset="-128"/>
                <a:cs typeface="Helvetica CE" charset="-18"/>
              </a:defRPr>
            </a:lvl6pPr>
            <a:lvl7pPr marL="2971800" indent="-228600" algn="just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Helvetica CE" charset="-18"/>
                <a:ea typeface="ＭＳ Ｐゴシック" charset="-128"/>
                <a:cs typeface="Helvetica CE" charset="-18"/>
              </a:defRPr>
            </a:lvl7pPr>
            <a:lvl8pPr marL="3429000" indent="-228600" algn="just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Helvetica CE" charset="-18"/>
                <a:ea typeface="ＭＳ Ｐゴシック" charset="-128"/>
                <a:cs typeface="Helvetica CE" charset="-18"/>
              </a:defRPr>
            </a:lvl8pPr>
            <a:lvl9pPr marL="3886200" indent="-228600" algn="just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Helvetica CE" charset="-18"/>
                <a:ea typeface="ＭＳ Ｐゴシック" charset="-128"/>
                <a:cs typeface="Helvetica CE" charset="-18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cs-CZ" altLang="cs-CZ" sz="1600" b="1" dirty="0">
                <a:latin typeface="Arial" charset="0"/>
              </a:rPr>
              <a:t>Inovace profesního vzdělávání ve vazbě na potřeby Jihočeského regionu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cs-CZ" altLang="cs-CZ" sz="1600" b="1" dirty="0">
                <a:latin typeface="Arial" charset="0"/>
              </a:rPr>
              <a:t>CZ.1.07/3.2.08/03.0035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466850"/>
            <a:ext cx="6457950" cy="3878263"/>
          </a:xfrm>
        </p:spPr>
        <p:txBody>
          <a:bodyPr/>
          <a:lstStyle/>
          <a:p>
            <a:r>
              <a:rPr lang="cs-CZ" altLang="cs-CZ" sz="2000" b="1" dirty="0">
                <a:latin typeface="Times New Roman" pitchFamily="18" charset="0"/>
                <a:cs typeface="Helvetica CE" charset="-18"/>
              </a:rPr>
              <a:t>Metody oceňování: účetní hodnota – substanční hodnota – likvidační hodnota</a:t>
            </a:r>
          </a:p>
          <a:p>
            <a:r>
              <a:rPr lang="cs-CZ" altLang="cs-CZ" sz="2000" b="1" u="sng" dirty="0">
                <a:latin typeface="Times New Roman" pitchFamily="18" charset="0"/>
                <a:cs typeface="Helvetica CE" charset="-18"/>
              </a:rPr>
              <a:t>Financování podniku</a:t>
            </a:r>
            <a:r>
              <a:rPr lang="cs-CZ" altLang="cs-CZ" sz="2000" b="1" dirty="0">
                <a:latin typeface="Times New Roman" pitchFamily="18" charset="0"/>
                <a:cs typeface="Helvetica CE" charset="-18"/>
              </a:rPr>
              <a:t> = opatření kapitálu pro potřeby podniku, umístění kapitálu, plánování, analýza, kontrola, řízení….</a:t>
            </a:r>
          </a:p>
          <a:p>
            <a:r>
              <a:rPr lang="cs-CZ" altLang="cs-CZ" sz="2000" b="1" dirty="0">
                <a:latin typeface="Times New Roman" pitchFamily="18" charset="0"/>
                <a:cs typeface="Helvetica CE" charset="-18"/>
              </a:rPr>
              <a:t>Faktor rizika a času</a:t>
            </a:r>
          </a:p>
          <a:p>
            <a:r>
              <a:rPr lang="cs-CZ" altLang="cs-CZ" sz="2000" b="1" dirty="0">
                <a:latin typeface="Times New Roman" pitchFamily="18" charset="0"/>
                <a:cs typeface="Helvetica CE" charset="-18"/>
              </a:rPr>
              <a:t>Druhy financování: vnitřní / vnější</a:t>
            </a:r>
          </a:p>
          <a:p>
            <a:r>
              <a:rPr lang="cs-CZ" altLang="cs-CZ" sz="2000" b="1" dirty="0">
                <a:latin typeface="Times New Roman" pitchFamily="18" charset="0"/>
                <a:cs typeface="Helvetica CE" charset="-18"/>
              </a:rPr>
              <a:t>Ukazatelé: likvidita, zadluženost, aktivita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9708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Investiční činnost</a:t>
            </a:r>
          </a:p>
        </p:txBody>
      </p:sp>
      <p:sp>
        <p:nvSpPr>
          <p:cNvPr id="2048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Investování - Základní skupiny investic: 1.Hmotné                 ( rozšiřovací, obnovovací  ),  2.Finanční,  3.Nehmotné.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Investiční plán</a:t>
            </a:r>
          </a:p>
          <a:p>
            <a:r>
              <a:rPr lang="cs-CZ" altLang="cs-CZ" b="1" dirty="0" err="1" smtClean="0">
                <a:latin typeface="Times New Roman" pitchFamily="18" charset="0"/>
                <a:cs typeface="Helvetica CE" charset="-18"/>
              </a:rPr>
              <a:t>Feasibility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 study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Zdroje </a:t>
            </a:r>
            <a:r>
              <a:rPr lang="cs-CZ" altLang="cs-CZ" b="1" dirty="0" err="1" smtClean="0">
                <a:latin typeface="Times New Roman" pitchFamily="18" charset="0"/>
                <a:cs typeface="Helvetica CE" charset="-18"/>
              </a:rPr>
              <a:t>fin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. investic: vlastní a cizí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Metody hodnocení investic: 1. ROI metoda výnosnosti investic - 2. NPV- metoda čisté současné hodnoty - 3. IRR – metoda vnitřního výnosového procenta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Podnikové početnictví, Taktické financování</a:t>
            </a:r>
          </a:p>
        </p:txBody>
      </p:sp>
      <p:sp>
        <p:nvSpPr>
          <p:cNvPr id="21507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Finanční účetnictví – zobrazení přesnými metodickými postupy hospodaření podniku – výkazy účetní uzávěrky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Zobrazování transakcí: zvyšuje sumu +, snižuje -, mění složení aktiv bez vlivu na pasiva ±, mění složení pasiv bez aktiv ±, 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Jednoduché / podvojné účetnictví ; GAAP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Životní cyklus podniku: 0. Založení podniku, 1.Růst, 2. Stabilizace,  3. Krize,  4. Zánik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Taktické financování = 1. První veřejná nabídka (např. emise CO),  2. Finanční leasing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F0EBD5"/>
            </a:gs>
            <a:gs pos="82001">
              <a:srgbClr val="F0EBD5"/>
            </a:gs>
            <a:gs pos="94000">
              <a:srgbClr val="D1C39F"/>
            </a:gs>
            <a:gs pos="100000">
              <a:srgbClr val="FDEADA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457950" cy="368300"/>
          </a:xfrm>
        </p:spPr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Konkurz, reorganizace, likvidace</a:t>
            </a:r>
          </a:p>
        </p:txBody>
      </p:sp>
      <p:sp>
        <p:nvSpPr>
          <p:cNvPr id="22531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1943099"/>
            <a:ext cx="6457950" cy="3667125"/>
          </a:xfrm>
        </p:spPr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Období sanace = přehodnocení postupů →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Forma reorganizace – fúze s finančně silnějším partnerem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Fáze likvidace nebo konkurz → likvidace podniku (vstup do likvidace = zápis OR) → konkurzní řízení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Varianty prodeje majetku:</a:t>
            </a:r>
          </a:p>
          <a:p>
            <a:pPr lvl="1"/>
            <a:r>
              <a:rPr lang="pl-PL" altLang="cs-CZ" b="1" dirty="0" smtClean="0">
                <a:latin typeface="Times New Roman" pitchFamily="18" charset="0"/>
                <a:cs typeface="Helvetica CE" charset="-18"/>
              </a:rPr>
              <a:t>Prodej celého podniku / prodej podniku po </a:t>
            </a:r>
            <a:r>
              <a:rPr lang="pl-PL" altLang="cs-CZ" b="1" dirty="0" smtClean="0">
                <a:latin typeface="Times New Roman" pitchFamily="18" charset="0"/>
                <a:cs typeface="Helvetica CE" charset="-18"/>
              </a:rPr>
              <a:t>částech</a:t>
            </a:r>
            <a:endParaRPr lang="pl-PL" altLang="cs-CZ" b="1" dirty="0" smtClean="0">
              <a:latin typeface="Times New Roman" pitchFamily="18" charset="0"/>
              <a:cs typeface="Helvetica CE" charset="-18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419225"/>
            <a:ext cx="6457950" cy="3630613"/>
          </a:xfrm>
        </p:spPr>
        <p:txBody>
          <a:bodyPr/>
          <a:lstStyle/>
          <a:p>
            <a:r>
              <a:rPr lang="cs-CZ" altLang="cs-CZ" b="1" u="sng" dirty="0">
                <a:latin typeface="Times New Roman" pitchFamily="18" charset="0"/>
                <a:cs typeface="Helvetica CE" charset="-18"/>
              </a:rPr>
              <a:t>Výrobní, nákupní a odbytová činnost</a:t>
            </a:r>
          </a:p>
          <a:p>
            <a:r>
              <a:rPr lang="cs-CZ" altLang="cs-CZ" b="1" dirty="0">
                <a:latin typeface="Times New Roman" pitchFamily="18" charset="0"/>
                <a:cs typeface="Helvetica CE" charset="-18"/>
              </a:rPr>
              <a:t>Výroba: </a:t>
            </a:r>
          </a:p>
          <a:p>
            <a:pPr lvl="1"/>
            <a:r>
              <a:rPr lang="cs-CZ" altLang="cs-CZ" b="1" dirty="0">
                <a:latin typeface="Times New Roman" pitchFamily="18" charset="0"/>
                <a:cs typeface="Helvetica CE" charset="-18"/>
              </a:rPr>
              <a:t>hlavní – vedlejší – doplňková – přidružená</a:t>
            </a:r>
          </a:p>
          <a:p>
            <a:pPr lvl="1"/>
            <a:r>
              <a:rPr lang="cs-CZ" altLang="cs-CZ" b="1" dirty="0">
                <a:latin typeface="Times New Roman" pitchFamily="18" charset="0"/>
                <a:cs typeface="Helvetica CE" charset="-18"/>
              </a:rPr>
              <a:t>kusová – sériová – hromadná</a:t>
            </a:r>
          </a:p>
          <a:p>
            <a:r>
              <a:rPr lang="cs-CZ" altLang="cs-CZ" b="1" dirty="0">
                <a:latin typeface="Times New Roman" pitchFamily="18" charset="0"/>
                <a:cs typeface="Helvetica CE" charset="-18"/>
              </a:rPr>
              <a:t>nákup: výrobkový mix – cenový mix, logistické procesy, marketingové aktivity,  řízení zásob</a:t>
            </a:r>
          </a:p>
          <a:p>
            <a:r>
              <a:rPr lang="cs-CZ" altLang="cs-CZ" b="1" dirty="0">
                <a:latin typeface="Times New Roman" pitchFamily="18" charset="0"/>
                <a:cs typeface="Helvetica CE" charset="-18"/>
              </a:rPr>
              <a:t>Marketing = odbyt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8063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0325" y="1260475"/>
            <a:ext cx="6457950" cy="911225"/>
          </a:xfrm>
        </p:spPr>
        <p:txBody>
          <a:bodyPr/>
          <a:lstStyle/>
          <a:p>
            <a:pPr eaLnBrk="1" hangingPunct="1">
              <a:defRPr/>
            </a:pPr>
            <a:r>
              <a:rPr lang="cs-CZ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Výrobní, nákupní a odbytová činnost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b="1" dirty="0" smtClean="0">
                <a:latin typeface="Helvetica CE" charset="-18"/>
                <a:cs typeface="Helvetica CE" charset="-18"/>
              </a:rPr>
              <a:t>Výroba: </a:t>
            </a:r>
          </a:p>
          <a:p>
            <a:pPr lvl="1"/>
            <a:r>
              <a:rPr lang="cs-CZ" altLang="cs-CZ" b="1" dirty="0" smtClean="0">
                <a:latin typeface="Helvetica CE" charset="-18"/>
                <a:cs typeface="Helvetica CE" charset="-18"/>
              </a:rPr>
              <a:t>hlavní – vedlejší – doplňková – přidružená</a:t>
            </a:r>
          </a:p>
          <a:p>
            <a:pPr lvl="1"/>
            <a:r>
              <a:rPr lang="cs-CZ" altLang="cs-CZ" b="1" dirty="0" smtClean="0">
                <a:latin typeface="Helvetica CE" charset="-18"/>
                <a:cs typeface="Helvetica CE" charset="-18"/>
              </a:rPr>
              <a:t>kusová – sériová – hromadná</a:t>
            </a:r>
          </a:p>
          <a:p>
            <a:r>
              <a:rPr lang="cs-CZ" altLang="cs-CZ" b="1" dirty="0" smtClean="0">
                <a:latin typeface="Helvetica CE" charset="-18"/>
                <a:cs typeface="Helvetica CE" charset="-18"/>
              </a:rPr>
              <a:t>nákup: výrobkový mix – cenový mix, logistické procesy, marketingové aktivity, řízení zásob</a:t>
            </a:r>
          </a:p>
          <a:p>
            <a:r>
              <a:rPr lang="cs-CZ" altLang="cs-CZ" b="1" dirty="0" smtClean="0">
                <a:latin typeface="Helvetica CE" charset="-18"/>
                <a:cs typeface="Helvetica CE" charset="-18"/>
              </a:rPr>
              <a:t>Marketing = odbyt</a:t>
            </a:r>
          </a:p>
          <a:p>
            <a:endParaRPr lang="cs-CZ" altLang="cs-CZ" dirty="0" smtClean="0">
              <a:latin typeface="Helvetica CE" charset="-18"/>
              <a:cs typeface="Helvetica CE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>
          <a:xfrm>
            <a:off x="1330325" y="1009650"/>
            <a:ext cx="6457950" cy="476250"/>
          </a:xfrm>
        </p:spPr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Podnik a jeho okolí</a:t>
            </a:r>
          </a:p>
        </p:txBody>
      </p:sp>
      <p:sp>
        <p:nvSpPr>
          <p:cNvPr id="1536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1628775"/>
            <a:ext cx="6457950" cy="3971925"/>
          </a:xfrm>
        </p:spPr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Podnikání – jeho rysy: Zisk - Uspokojení potřeb zákazníků - Výrobky a služby prostřednictvím trhu - Kapitál (vlastní nebo cizí)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Cíle podniku: Krátkodobé /Dlouhodobé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Podnikatel – živnostenský z.č. 455/1991 Sb.,  „soustavná činnost prováděná samostatně podnikatelem vlastním jménem a na vlastní odpovědnost za účelem dosažení zisku“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Živnostenský list / koncesní listina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Obchodní majetek – soubor majetkových hodnot patřících podnikateli a majiteli sloužících k 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podnikání</a:t>
            </a:r>
            <a:endParaRPr lang="cs-CZ" altLang="cs-CZ" b="1" dirty="0" smtClean="0">
              <a:latin typeface="Times New Roman" pitchFamily="18" charset="0"/>
              <a:cs typeface="Helvetica CE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504950"/>
            <a:ext cx="6457950" cy="3840163"/>
          </a:xfrm>
        </p:spPr>
        <p:txBody>
          <a:bodyPr/>
          <a:lstStyle/>
          <a:p>
            <a:r>
              <a:rPr lang="cs-CZ" altLang="cs-CZ" b="1" dirty="0">
                <a:latin typeface="Times New Roman" pitchFamily="18" charset="0"/>
                <a:cs typeface="Helvetica CE" charset="-18"/>
              </a:rPr>
              <a:t>Manažer – člověk vykonávající manažerské </a:t>
            </a:r>
            <a:r>
              <a:rPr lang="cs-CZ" altLang="cs-CZ" b="1" dirty="0" err="1">
                <a:latin typeface="Times New Roman" pitchFamily="18" charset="0"/>
                <a:cs typeface="Helvetica CE" charset="-18"/>
              </a:rPr>
              <a:t>fce</a:t>
            </a:r>
            <a:endParaRPr lang="cs-CZ" altLang="cs-CZ" b="1" dirty="0">
              <a:latin typeface="Times New Roman" pitchFamily="18" charset="0"/>
              <a:cs typeface="Helvetica CE" charset="-18"/>
            </a:endParaRPr>
          </a:p>
          <a:p>
            <a:r>
              <a:rPr lang="cs-CZ" altLang="cs-CZ" b="1" dirty="0">
                <a:latin typeface="Times New Roman" pitchFamily="18" charset="0"/>
                <a:cs typeface="Helvetica CE" charset="-18"/>
              </a:rPr>
              <a:t>Management: Vědecká činnost, studijní odvětví - Podnikatelská činnost charakterizovaná manažerskými funkcemi - Udržení systému pro co nejefektivnější a nejproduktivnější výrobu</a:t>
            </a:r>
          </a:p>
          <a:p>
            <a:r>
              <a:rPr lang="cs-CZ" altLang="cs-CZ" b="1" dirty="0">
                <a:latin typeface="Times New Roman" pitchFamily="18" charset="0"/>
                <a:cs typeface="Helvetica CE" charset="-18"/>
              </a:rPr>
              <a:t>Prvky okolí podniku</a:t>
            </a:r>
          </a:p>
          <a:p>
            <a:pPr lvl="1"/>
            <a:r>
              <a:rPr lang="cs-CZ" altLang="cs-CZ" b="1" dirty="0">
                <a:latin typeface="Times New Roman" pitchFamily="18" charset="0"/>
                <a:cs typeface="Helvetica CE" charset="-18"/>
              </a:rPr>
              <a:t>1.geografické – 2. sociální – 3.politické – 4.právní – 5.ekonomické – 6.ekologické – 7.technologické – 8.etické – 9.kulturně historické </a:t>
            </a:r>
          </a:p>
          <a:p>
            <a:r>
              <a:rPr lang="cs-CZ" altLang="cs-CZ" b="1" dirty="0">
                <a:latin typeface="Times New Roman" pitchFamily="18" charset="0"/>
                <a:cs typeface="Helvetica CE" charset="-18"/>
              </a:rPr>
              <a:t>Informační zdroje:</a:t>
            </a:r>
          </a:p>
          <a:p>
            <a:r>
              <a:rPr lang="cs-CZ" altLang="cs-CZ" b="1" dirty="0">
                <a:latin typeface="Times New Roman" pitchFamily="18" charset="0"/>
                <a:cs typeface="Helvetica CE" charset="-18"/>
              </a:rPr>
              <a:t>Obchodní věstník – věstník – burzovní </a:t>
            </a:r>
            <a:r>
              <a:rPr lang="cs-CZ" altLang="cs-CZ" b="1" dirty="0" err="1">
                <a:latin typeface="Times New Roman" pitchFamily="18" charset="0"/>
                <a:cs typeface="Helvetica CE" charset="-18"/>
              </a:rPr>
              <a:t>info</a:t>
            </a:r>
            <a:r>
              <a:rPr lang="cs-CZ" altLang="cs-CZ" b="1" dirty="0">
                <a:latin typeface="Times New Roman" pitchFamily="18" charset="0"/>
                <a:cs typeface="Helvetica CE" charset="-18"/>
              </a:rPr>
              <a:t> - tisk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478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Typologie podniků – právní forma</a:t>
            </a:r>
          </a:p>
        </p:txBody>
      </p:sp>
      <p:sp>
        <p:nvSpPr>
          <p:cNvPr id="16387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podniky jednotlivce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osobní společnosti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veřejná obchodní společnost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komanditní společnost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kapitálové společnosti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společnost s ručením omezeným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akciová společnost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družstva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veřejné (státní) podniky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sdružení podniků/nadnárodní společnosti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1330325" y="1057275"/>
            <a:ext cx="6457950" cy="600075"/>
          </a:xfrm>
        </p:spPr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Funkce a cíle podniku</a:t>
            </a:r>
          </a:p>
        </p:txBody>
      </p:sp>
      <p:sp>
        <p:nvSpPr>
          <p:cNvPr id="17411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1885950"/>
            <a:ext cx="6457950" cy="3459163"/>
          </a:xfrm>
        </p:spPr>
        <p:txBody>
          <a:bodyPr/>
          <a:lstStyle/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primární = maximalizace zisku = ukazatel ROE / tržní cena akcií = ukazatel  EPS</a:t>
            </a:r>
          </a:p>
          <a:p>
            <a:pPr lvl="1"/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prodejní/výrobní/zásobovací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podpůrné</a:t>
            </a:r>
          </a:p>
          <a:p>
            <a:pPr lvl="1"/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personální/investiční/finanční/vědeckotechnická/správa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Druhy cílů: dělení dle významu/ velikosti cíle/ časového hlediska/vztahu mezi cíli/ obsahu</a:t>
            </a:r>
          </a:p>
          <a:p>
            <a:endParaRPr lang="cs-CZ" altLang="cs-CZ" sz="1400" b="1" dirty="0" smtClean="0">
              <a:latin typeface="Times New Roman" pitchFamily="18" charset="0"/>
              <a:cs typeface="Helvetica CE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476376"/>
            <a:ext cx="6457950" cy="3868738"/>
          </a:xfrm>
        </p:spPr>
        <p:txBody>
          <a:bodyPr/>
          <a:lstStyle/>
          <a:p>
            <a:r>
              <a:rPr lang="cs-CZ" altLang="cs-CZ" sz="2000" b="1" dirty="0">
                <a:latin typeface="Times New Roman" pitchFamily="18" charset="0"/>
                <a:cs typeface="Helvetica CE" charset="-18"/>
              </a:rPr>
              <a:t>Podnikové řízení→ stanovení podnikových cílů – ve fázích:</a:t>
            </a:r>
          </a:p>
          <a:p>
            <a:r>
              <a:rPr lang="cs-CZ" altLang="cs-CZ" sz="2000" b="1" dirty="0" smtClean="0">
                <a:latin typeface="Times New Roman" pitchFamily="18" charset="0"/>
                <a:cs typeface="Helvetica CE" charset="-18"/>
              </a:rPr>
              <a:t>plánování/organizování/personalistika/vedení a </a:t>
            </a:r>
            <a:r>
              <a:rPr lang="cs-CZ" altLang="cs-CZ" sz="2000" b="1" dirty="0">
                <a:latin typeface="Times New Roman" pitchFamily="18" charset="0"/>
                <a:cs typeface="Helvetica CE" charset="-18"/>
              </a:rPr>
              <a:t>kontrola</a:t>
            </a:r>
          </a:p>
          <a:p>
            <a:r>
              <a:rPr lang="cs-CZ" altLang="cs-CZ" sz="2000" b="1" dirty="0">
                <a:latin typeface="Times New Roman" pitchFamily="18" charset="0"/>
                <a:cs typeface="Helvetica CE" charset="-18"/>
              </a:rPr>
              <a:t>odpovídají vlastníci nebo management podniku</a:t>
            </a:r>
          </a:p>
          <a:p>
            <a:r>
              <a:rPr lang="cs-CZ" altLang="cs-CZ" sz="2000" b="1" dirty="0">
                <a:latin typeface="Times New Roman" pitchFamily="18" charset="0"/>
                <a:cs typeface="Helvetica CE" charset="-18"/>
              </a:rPr>
              <a:t>rozdělení: strategické/taktické/operativní</a:t>
            </a:r>
          </a:p>
          <a:p>
            <a:r>
              <a:rPr lang="cs-CZ" altLang="cs-CZ" sz="2000" b="1" dirty="0" err="1">
                <a:latin typeface="Times New Roman" pitchFamily="18" charset="0"/>
                <a:cs typeface="Helvetica CE" charset="-18"/>
              </a:rPr>
              <a:t>Corporate</a:t>
            </a:r>
            <a:r>
              <a:rPr lang="cs-CZ" altLang="cs-CZ" sz="2000" b="1" dirty="0">
                <a:latin typeface="Times New Roman" pitchFamily="18" charset="0"/>
                <a:cs typeface="Helvetica CE" charset="-18"/>
              </a:rPr>
              <a:t> </a:t>
            </a:r>
            <a:r>
              <a:rPr lang="cs-CZ" altLang="cs-CZ" sz="2000" b="1" dirty="0" err="1">
                <a:latin typeface="Times New Roman" pitchFamily="18" charset="0"/>
                <a:cs typeface="Helvetica CE" charset="-18"/>
              </a:rPr>
              <a:t>governance</a:t>
            </a:r>
            <a:r>
              <a:rPr lang="cs-CZ" altLang="cs-CZ" sz="2000" b="1" dirty="0">
                <a:latin typeface="Times New Roman" pitchFamily="18" charset="0"/>
                <a:cs typeface="Helvetica CE" charset="-18"/>
              </a:rPr>
              <a:t> – CEO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6441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1330325" y="1127125"/>
            <a:ext cx="6457950" cy="444500"/>
          </a:xfrm>
        </p:spPr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Organizace, struktura podniku</a:t>
            </a:r>
          </a:p>
        </p:txBody>
      </p:sp>
      <p:sp>
        <p:nvSpPr>
          <p:cNvPr id="18435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1914525"/>
            <a:ext cx="6457950" cy="3705225"/>
          </a:xfrm>
        </p:spPr>
        <p:txBody>
          <a:bodyPr/>
          <a:lstStyle/>
          <a:p>
            <a:r>
              <a:rPr lang="cs-CZ" altLang="cs-CZ" b="1" u="sng" dirty="0" smtClean="0">
                <a:latin typeface="Times New Roman" pitchFamily="18" charset="0"/>
                <a:cs typeface="Helvetica CE" charset="-18"/>
              </a:rPr>
              <a:t>Organizace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 = nejefektivnější spolupráce všech zaměstnanců = organizační struktura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Vztahy nadřízenosti/podřízenosti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Uspořádání vztahů: jednoliniový – </a:t>
            </a:r>
            <a:r>
              <a:rPr lang="cs-CZ" altLang="cs-CZ" b="1" dirty="0" err="1" smtClean="0">
                <a:latin typeface="Times New Roman" pitchFamily="18" charset="0"/>
                <a:cs typeface="Helvetica CE" charset="-18"/>
              </a:rPr>
              <a:t>víceliniový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 – liniově štábní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Zaměření: na trh a výrobky / technologie a výrobní 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proces</a:t>
            </a:r>
            <a:endParaRPr lang="cs-CZ" altLang="cs-CZ" b="1" dirty="0" smtClean="0">
              <a:latin typeface="Times New Roman" pitchFamily="18" charset="0"/>
              <a:cs typeface="Helvetica CE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524000"/>
            <a:ext cx="6457950" cy="3821113"/>
          </a:xfrm>
        </p:spPr>
        <p:txBody>
          <a:bodyPr/>
          <a:lstStyle/>
          <a:p>
            <a:r>
              <a:rPr lang="cs-CZ" altLang="cs-CZ" b="1" u="sng" dirty="0">
                <a:latin typeface="Times New Roman" pitchFamily="18" charset="0"/>
                <a:cs typeface="Helvetica CE" charset="-18"/>
              </a:rPr>
              <a:t>Majetková a kapitálová struktura</a:t>
            </a:r>
            <a:r>
              <a:rPr lang="cs-CZ" altLang="cs-CZ" b="1" dirty="0">
                <a:latin typeface="Times New Roman" pitchFamily="18" charset="0"/>
                <a:cs typeface="Helvetica CE" charset="-18"/>
              </a:rPr>
              <a:t>:</a:t>
            </a:r>
          </a:p>
          <a:p>
            <a:r>
              <a:rPr lang="cs-CZ" altLang="cs-CZ" b="1" dirty="0">
                <a:latin typeface="Times New Roman" pitchFamily="18" charset="0"/>
                <a:cs typeface="Helvetica CE" charset="-18"/>
              </a:rPr>
              <a:t>Rozvaha: počáteční/konečná → základní rovnice aktiva=pasiva</a:t>
            </a:r>
          </a:p>
          <a:p>
            <a:r>
              <a:rPr lang="cs-CZ" altLang="cs-CZ" b="1" dirty="0">
                <a:latin typeface="Times New Roman" pitchFamily="18" charset="0"/>
                <a:cs typeface="Helvetica CE" charset="-18"/>
              </a:rPr>
              <a:t>Roční závěrka/ hospodářské prostředky/ zdroj/ majetek/ majetek podniku / aktiva/ dlouhodobý nehmotný majetek/ dlouhodobý hmotný majetek/ dlouhodobý finanční majetek/ oběžný majetek</a:t>
            </a:r>
          </a:p>
        </p:txBody>
      </p:sp>
    </p:spTree>
    <p:extLst>
      <p:ext uri="{BB962C8B-B14F-4D97-AF65-F5344CB8AC3E}">
        <p14:creationId xmlns:p14="http://schemas.microsoft.com/office/powerpoint/2010/main" val="1052580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457950" cy="349250"/>
          </a:xfrm>
        </p:spPr>
        <p:txBody>
          <a:bodyPr/>
          <a:lstStyle/>
          <a:p>
            <a:r>
              <a:rPr lang="pl-PL" altLang="cs-CZ" dirty="0" smtClean="0">
                <a:latin typeface="Times New Roman" pitchFamily="18" charset="0"/>
                <a:cs typeface="Helvetica CE" charset="-18"/>
              </a:rPr>
              <a:t>Oceňování podniku a jeho majetku</a:t>
            </a:r>
          </a:p>
        </p:txBody>
      </p:sp>
      <p:sp>
        <p:nvSpPr>
          <p:cNvPr id="19459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1847850"/>
            <a:ext cx="6457950" cy="3752850"/>
          </a:xfrm>
        </p:spPr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Kategorie hodnoty: </a:t>
            </a:r>
            <a:endParaRPr lang="cs-CZ" altLang="cs-CZ" b="1" dirty="0" smtClean="0">
              <a:latin typeface="Times New Roman" pitchFamily="18" charset="0"/>
              <a:cs typeface="Helvetica CE" charset="-18"/>
            </a:endParaRP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1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. Tržní hodnota, </a:t>
            </a:r>
            <a:endParaRPr lang="cs-CZ" altLang="cs-CZ" b="1" dirty="0" smtClean="0">
              <a:latin typeface="Times New Roman" pitchFamily="18" charset="0"/>
              <a:cs typeface="Helvetica CE" charset="-18"/>
            </a:endParaRP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2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. Subjektivní hodnota, </a:t>
            </a:r>
            <a:endParaRPr lang="cs-CZ" altLang="cs-CZ" b="1" dirty="0" smtClean="0">
              <a:latin typeface="Times New Roman" pitchFamily="18" charset="0"/>
              <a:cs typeface="Helvetica CE" charset="-18"/>
            </a:endParaRP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3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. Objektivizovaná hodnota, </a:t>
            </a:r>
            <a:endParaRPr lang="cs-CZ" altLang="cs-CZ" b="1" dirty="0" smtClean="0">
              <a:latin typeface="Times New Roman" pitchFamily="18" charset="0"/>
              <a:cs typeface="Helvetica CE" charset="-18"/>
            </a:endParaRP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4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. Komplexní přístup = Kolínská škola: </a:t>
            </a:r>
            <a:r>
              <a:rPr lang="cs-CZ" altLang="cs-CZ" b="1" dirty="0" err="1" smtClean="0">
                <a:latin typeface="Times New Roman" pitchFamily="18" charset="0"/>
                <a:cs typeface="Helvetica CE" charset="-18"/>
              </a:rPr>
              <a:t>fce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 poradenská + rozhodčí + argumentační + komunikační + daňová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Předpoklady oceňování: vymezení předmětu/ stanovení účelu/ stanovení data 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oceňování</a:t>
            </a:r>
            <a:endParaRPr lang="cs-CZ" altLang="cs-CZ" b="1" dirty="0" smtClean="0">
              <a:latin typeface="Times New Roman" pitchFamily="18" charset="0"/>
              <a:cs typeface="Helvetica CE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flip="none" rotWithShape="1">
          <a:gsLst>
            <a:gs pos="0">
              <a:schemeClr val="accent6">
                <a:lumMod val="20000"/>
                <a:lumOff val="80000"/>
                <a:shade val="30000"/>
                <a:satMod val="115000"/>
              </a:schemeClr>
            </a:gs>
            <a:gs pos="50000">
              <a:schemeClr val="accent6">
                <a:lumMod val="20000"/>
                <a:lumOff val="80000"/>
                <a:shade val="67500"/>
                <a:satMod val="115000"/>
              </a:schemeClr>
            </a:gs>
            <a:gs pos="100000">
              <a:schemeClr val="accent6">
                <a:lumMod val="20000"/>
                <a:lumOff val="80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ln w="9525">
          <a:noFill/>
          <a:miter lim="800000"/>
          <a:headEnd/>
          <a:tailEnd/>
        </a:ln>
        <a:effectLst>
          <a:softEdge rad="63500"/>
        </a:effectLst>
      </a:spPr>
      <a:bodyPr/>
      <a:lstStyle>
        <a:defPPr>
          <a:spcAft>
            <a:spcPts val="600"/>
          </a:spcAft>
          <a:defRPr sz="1050" b="1" dirty="0">
            <a:latin typeface="+mn-lt"/>
          </a:defRPr>
        </a:defPPr>
      </a:lst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30CA9D155081743A6EF929CED257F87" ma:contentTypeVersion="0" ma:contentTypeDescription="Vytvoří nový dokument" ma:contentTypeScope="" ma:versionID="fcbbda2a1df65b9048727ecb27778a4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e6de1a1f966338242f48743b66948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9AA414-6415-4524-A2E6-D80774D6D2D1}"/>
</file>

<file path=customXml/itemProps2.xml><?xml version="1.0" encoding="utf-8"?>
<ds:datastoreItem xmlns:ds="http://schemas.openxmlformats.org/officeDocument/2006/customXml" ds:itemID="{7DAD1BA8-5264-4C65-822E-84793BF6451F}"/>
</file>

<file path=customXml/itemProps3.xml><?xml version="1.0" encoding="utf-8"?>
<ds:datastoreItem xmlns:ds="http://schemas.openxmlformats.org/officeDocument/2006/customXml" ds:itemID="{FA0CB687-1720-4DB0-A760-BFE13C37DB8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1890</TotalTime>
  <Words>645</Words>
  <Application>Microsoft Office PowerPoint</Application>
  <PresentationFormat>Předvádění na obrazovce (4:3)</PresentationFormat>
  <Paragraphs>88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Office Theme</vt:lpstr>
      <vt:lpstr>Podnikové hospodářství </vt:lpstr>
      <vt:lpstr>Podnik a jeho okolí</vt:lpstr>
      <vt:lpstr>Prezentace aplikace PowerPoint</vt:lpstr>
      <vt:lpstr>Typologie podniků – právní forma</vt:lpstr>
      <vt:lpstr>Funkce a cíle podniku</vt:lpstr>
      <vt:lpstr>Prezentace aplikace PowerPoint</vt:lpstr>
      <vt:lpstr>Organizace, struktura podniku</vt:lpstr>
      <vt:lpstr>Prezentace aplikace PowerPoint</vt:lpstr>
      <vt:lpstr>Oceňování podniku a jeho majetku</vt:lpstr>
      <vt:lpstr>Prezentace aplikace PowerPoint</vt:lpstr>
      <vt:lpstr>Investiční činnost</vt:lpstr>
      <vt:lpstr>Podnikové početnictví, Taktické financování</vt:lpstr>
      <vt:lpstr>Konkurz, reorganizace, likvidace</vt:lpstr>
      <vt:lpstr>Prezentace aplikace PowerPoint</vt:lpstr>
      <vt:lpstr>Výrobní, nákupní a odbytová činnost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Titulní strana – Titulek</dc:title>
  <dc:creator>Amos Amos</dc:creator>
  <cp:lastModifiedBy>Kotálová Jana</cp:lastModifiedBy>
  <cp:revision>212</cp:revision>
  <cp:lastPrinted>2014-12-23T08:41:56Z</cp:lastPrinted>
  <dcterms:created xsi:type="dcterms:W3CDTF">2010-04-21T17:09:51Z</dcterms:created>
  <dcterms:modified xsi:type="dcterms:W3CDTF">2015-01-06T06:59:31Z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0x010100D30CA9D155081743A6EF929CED257F87</vt:lpwstr>
  </property>
</Properties>
</file>