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1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</p:sldIdLst>
  <p:sldSz cx="9144000" cy="6858000" type="screen4x3"/>
  <p:notesSz cx="9926638" cy="67976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AC46"/>
    <a:srgbClr val="EDA20D"/>
    <a:srgbClr val="F4B63A"/>
    <a:srgbClr val="FFC78F"/>
    <a:srgbClr val="FF9933"/>
    <a:srgbClr val="F398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847" autoAdjust="0"/>
  </p:normalViewPr>
  <p:slideViewPr>
    <p:cSldViewPr snapToGrid="0" snapToObjects="1">
      <p:cViewPr>
        <p:scale>
          <a:sx n="100" d="100"/>
          <a:sy n="100" d="100"/>
        </p:scale>
        <p:origin x="-1944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26EAA63-53CE-4BD4-8886-5AB7E81108BC}" type="datetime1">
              <a:rPr lang="en-US"/>
              <a:pPr>
                <a:defRPr/>
              </a:pPr>
              <a:t>1/6/2015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756C5AA-B3AE-4FAA-919A-800D865801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6301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01408C4-0053-4BB8-8041-666E2978C9ED}" type="datetime1">
              <a:rPr lang="en-US"/>
              <a:pPr>
                <a:defRPr/>
              </a:pPr>
              <a:t>1/6/2015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2262" cy="30591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0F64604-4006-4D58-AB2F-9B5732F638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2456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8F859-B813-4D07-83E4-A6240D45C75D}" type="datetime1">
              <a:rPr lang="cs-CZ"/>
              <a:pPr>
                <a:defRPr/>
              </a:pPr>
              <a:t>6.1.2015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E2928-FD9F-410A-A392-178F5BBF5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8A626-1898-4CAC-83E0-4C045A5FAF2B}" type="datetime1">
              <a:rPr lang="cs-CZ"/>
              <a:pPr>
                <a:defRPr/>
              </a:pPr>
              <a:t>6.1.2015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A91FF-C070-4611-814B-681EE3FA06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C16E5-91EF-4C47-822C-A0B1723CF33E}" type="datetime1">
              <a:rPr lang="cs-CZ"/>
              <a:pPr>
                <a:defRPr/>
              </a:pPr>
              <a:t>6.1.2015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D9EFB-09B1-4DEB-9A8C-B722B1748D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BEFFC-D9A8-48AE-AA2E-0A322DE0EA17}" type="datetimeFigureOut">
              <a:rPr lang="cs-CZ"/>
              <a:pPr>
                <a:defRPr/>
              </a:pPr>
              <a:t>6.1.2015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95FCA-9C37-4ED3-8E94-87F811894B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6C22B-243A-403A-934D-A2F0674BE61A}" type="datetime1">
              <a:rPr lang="cs-CZ"/>
              <a:pPr>
                <a:defRPr/>
              </a:pPr>
              <a:t>6.1.2015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69414-5AEC-4BD2-B17E-4CE5C36B83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20A46-B33B-44A0-8C1C-75473213AE1A}" type="datetime1">
              <a:rPr lang="cs-CZ"/>
              <a:pPr>
                <a:defRPr/>
              </a:pPr>
              <a:t>6.1.2015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BB003-575C-4A80-AC39-A8144DFE4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A9176-B10A-4084-8C96-F48B1915E3AD}" type="datetime1">
              <a:rPr lang="cs-CZ"/>
              <a:pPr>
                <a:defRPr/>
              </a:pPr>
              <a:t>6.1.2015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55C0E-0551-40ED-A797-CA9F7F96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89FBE-A8AD-4157-B619-B65EB6C94286}" type="datetime1">
              <a:rPr lang="cs-CZ"/>
              <a:pPr>
                <a:defRPr/>
              </a:pPr>
              <a:t>6.1.2015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5ADD0-85EE-44CE-9410-DA61A6BAA8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0D52F-8BA3-4457-9889-945DB42368B0}" type="datetime1">
              <a:rPr lang="cs-CZ"/>
              <a:pPr>
                <a:defRPr/>
              </a:pPr>
              <a:t>6.1.2015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A06E0-E388-48A8-8C89-42559AF8E6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0C0D9-35B8-4061-80CF-D7F74A2A9B0D}" type="datetime1">
              <a:rPr lang="cs-CZ"/>
              <a:pPr>
                <a:defRPr/>
              </a:pPr>
              <a:t>6.1.2015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D7CD6-C160-4C87-A6F1-71B1AB45C7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D99E1-FF80-4964-9B8D-3D152CE575E1}" type="datetime1">
              <a:rPr lang="cs-CZ"/>
              <a:pPr>
                <a:defRPr/>
              </a:pPr>
              <a:t>6.1.2015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068B2-C13B-42E1-B2A0-E54F5F1582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EA42F-58D7-4B0D-9176-3A62295A0E8F}" type="datetime1">
              <a:rPr lang="cs-CZ"/>
              <a:pPr>
                <a:defRPr/>
              </a:pPr>
              <a:t>6.1.2015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B14BE-2C99-4E79-94EB-B21BEBA8A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F0EBD5"/>
            </a:gs>
            <a:gs pos="82001">
              <a:srgbClr val="F0EBD5"/>
            </a:gs>
            <a:gs pos="94000">
              <a:srgbClr val="D1C39F"/>
            </a:gs>
            <a:gs pos="100000">
              <a:srgbClr val="FDEADA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330325" y="1260475"/>
            <a:ext cx="645795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Click to edit Master title style</a:t>
            </a:r>
            <a:endParaRPr lang="en-US" altLang="cs-CZ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330325" y="2171700"/>
            <a:ext cx="6457950" cy="317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Click to edit Master text styles</a:t>
            </a:r>
          </a:p>
          <a:p>
            <a:pPr lvl="1"/>
            <a:r>
              <a:rPr lang="cs-CZ" altLang="cs-CZ" smtClean="0"/>
              <a:t>Second level</a:t>
            </a:r>
          </a:p>
          <a:p>
            <a:pPr lvl="2"/>
            <a:r>
              <a:rPr lang="cs-CZ" altLang="cs-CZ" smtClean="0"/>
              <a:t>Third level</a:t>
            </a:r>
          </a:p>
          <a:p>
            <a:pPr lvl="3"/>
            <a:r>
              <a:rPr lang="cs-CZ" altLang="cs-CZ" smtClean="0"/>
              <a:t>Fourth level</a:t>
            </a:r>
          </a:p>
          <a:p>
            <a:pPr lvl="4"/>
            <a:r>
              <a:rPr lang="cs-CZ" altLang="cs-CZ" smtClean="0"/>
              <a:t>Fifth level</a:t>
            </a:r>
            <a:endParaRPr lang="en-US" altLang="cs-C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F91959E-E6CF-4C52-B227-6DF766F29D18}" type="datetime1">
              <a:rPr lang="cs-CZ"/>
              <a:pPr>
                <a:defRPr/>
              </a:pPr>
              <a:t>6.1.2015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D2BBD66F-0A0C-4464-9C25-8830EBF5AE90}" type="slidenum">
              <a:rPr lang="en-US"/>
              <a:pPr>
                <a:defRPr/>
              </a:pPr>
              <a:t>‹#›</a:t>
            </a:fld>
            <a:fld id="{C572DFEB-68D0-4A22-8365-302B39CE22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8" descr="MSMT_tecky_OK_RGB.ai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1314450" y="569913"/>
            <a:ext cx="64579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10" descr="MSMT_logolink_bezVlajky_RGB.ai"/>
          <p:cNvPicPr>
            <a:picLocks noChangeAspect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2438400" y="5624513"/>
            <a:ext cx="42672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37" r:id="rId1"/>
    <p:sldLayoutId id="2147484338" r:id="rId2"/>
    <p:sldLayoutId id="2147484339" r:id="rId3"/>
    <p:sldLayoutId id="2147484340" r:id="rId4"/>
    <p:sldLayoutId id="2147484341" r:id="rId5"/>
    <p:sldLayoutId id="2147484342" r:id="rId6"/>
    <p:sldLayoutId id="2147484343" r:id="rId7"/>
    <p:sldLayoutId id="2147484344" r:id="rId8"/>
    <p:sldLayoutId id="2147484345" r:id="rId9"/>
    <p:sldLayoutId id="2147484346" r:id="rId10"/>
    <p:sldLayoutId id="2147484347" r:id="rId11"/>
    <p:sldLayoutId id="2147484348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  <a:cs typeface="Helvetica CE" charset="-1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  <a:cs typeface="Helvetica CE" charset="-1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  <a:cs typeface="Helvetica CE" charset="-1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  <a:cs typeface="Helvetica CE" charset="-1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</a:defRPr>
      </a:lvl9pPr>
    </p:titleStyle>
    <p:bodyStyle>
      <a:lvl1pPr marL="342900" indent="-342900" algn="just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1pPr>
      <a:lvl2pPr marL="742950" indent="-285750" algn="just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2pPr>
      <a:lvl3pPr marL="1143000" indent="-228600" algn="just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3pPr>
      <a:lvl4pPr marL="1600200" indent="-228600" algn="just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4pPr>
      <a:lvl5pPr marL="2057400" indent="-228600" algn="just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6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23850" y="765175"/>
            <a:ext cx="7772400" cy="4751388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Finanční management II</a:t>
            </a:r>
            <a:br>
              <a:rPr lang="cs-CZ" dirty="0" smtClean="0"/>
            </a:br>
            <a:endParaRPr lang="cs-CZ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auto">
          <a:xfrm>
            <a:off x="488950" y="1240631"/>
            <a:ext cx="81661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>
                <a:latin typeface="Arial" charset="0"/>
              </a:rPr>
              <a:t>Inovace profesního vzdělávání ve vazbě na potřeby Jihočeského regionu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>
                <a:latin typeface="Arial" charset="0"/>
              </a:rPr>
              <a:t>CZ.1.07/3.2.08/03.0035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latin typeface="Times New Roman" pitchFamily="18" charset="0"/>
                <a:cs typeface="Helvetica CE" charset="-18"/>
              </a:rPr>
              <a:t>Dynamické metody hodnocení</a:t>
            </a:r>
          </a:p>
        </p:txBody>
      </p:sp>
      <p:sp>
        <p:nvSpPr>
          <p:cNvPr id="23555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Hodnotí: časová hodnota peněz a riziko zahrnuté do přepočtu budoucích cash </a:t>
            </a:r>
            <a:r>
              <a:rPr lang="cs-CZ" altLang="cs-CZ" b="1" dirty="0" err="1" smtClean="0">
                <a:latin typeface="Times New Roman" pitchFamily="18" charset="0"/>
                <a:cs typeface="Helvetica CE" charset="-18"/>
              </a:rPr>
              <a:t>flow</a:t>
            </a:r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 na současnou hodnotu = hodnota diskontní míry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Metody: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Čistá současná hodnota, vnitřní výnosové procento, index ziskovosti, diskontovaná míra návratnosti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latin typeface="Times New Roman" pitchFamily="18" charset="0"/>
                <a:cs typeface="Helvetica CE" charset="-18"/>
              </a:rPr>
              <a:t>Hodnocení investičních projektů</a:t>
            </a:r>
          </a:p>
        </p:txBody>
      </p:sp>
      <p:sp>
        <p:nvSpPr>
          <p:cNvPr id="24579" name="Zástupný symbol pro text 2"/>
          <p:cNvSpPr>
            <a:spLocks noGrp="1"/>
          </p:cNvSpPr>
          <p:nvPr>
            <p:ph type="body" idx="1"/>
          </p:nvPr>
        </p:nvSpPr>
        <p:spPr>
          <a:xfrm>
            <a:off x="1330325" y="1952625"/>
            <a:ext cx="6457950" cy="3392488"/>
          </a:xfrm>
        </p:spPr>
        <p:txBody>
          <a:bodyPr/>
          <a:lstStyle/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= metoda rozhodovacího stromu = vizuální zobrazení všech možných variant vývoje  → vhodné u </a:t>
            </a:r>
            <a:r>
              <a:rPr lang="cs-CZ" altLang="cs-CZ" b="1" dirty="0" err="1" smtClean="0">
                <a:latin typeface="Times New Roman" pitchFamily="18" charset="0"/>
                <a:cs typeface="Helvetica CE" charset="-18"/>
              </a:rPr>
              <a:t>víceetapových</a:t>
            </a:r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 projektů – možnosti vývoje se rozvíjí postupně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Rozhodovací graf složen z posloupnosti uzlů a hran  → uzle: </a:t>
            </a:r>
          </a:p>
          <a:p>
            <a:pPr lvl="1"/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1. Rozhodovací = možnosti variant dvou a více</a:t>
            </a:r>
          </a:p>
          <a:p>
            <a:pPr lvl="1"/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2. </a:t>
            </a:r>
            <a:r>
              <a:rPr lang="cs-CZ" altLang="cs-CZ" b="1" dirty="0" err="1" smtClean="0">
                <a:latin typeface="Times New Roman" pitchFamily="18" charset="0"/>
                <a:cs typeface="Helvetica CE" charset="-18"/>
              </a:rPr>
              <a:t>Determické</a:t>
            </a:r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 </a:t>
            </a:r>
          </a:p>
          <a:p>
            <a:pPr lvl="1"/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3. Situační (stochastické) =některá z možných alternativ, bez ohledu na management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Použití: investiční rozhodování, vývoj  nových výrobků, optimalizace skladového hospodářství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Výhody: přehlednost a názornost problému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1330325" y="1260475"/>
            <a:ext cx="6457950" cy="520700"/>
          </a:xfrm>
        </p:spPr>
        <p:txBody>
          <a:bodyPr/>
          <a:lstStyle/>
          <a:p>
            <a:r>
              <a:rPr lang="cs-CZ" altLang="cs-CZ" sz="2800" dirty="0" smtClean="0">
                <a:latin typeface="Times New Roman" pitchFamily="18" charset="0"/>
                <a:cs typeface="Helvetica CE" charset="-18"/>
              </a:rPr>
              <a:t>Devizový trh, operace a finanční řízení devizových rizik</a:t>
            </a:r>
          </a:p>
        </p:txBody>
      </p:sp>
      <p:sp>
        <p:nvSpPr>
          <p:cNvPr id="2560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30325" y="2171700"/>
            <a:ext cx="6457950" cy="3419475"/>
          </a:xfrm>
        </p:spPr>
        <p:txBody>
          <a:bodyPr/>
          <a:lstStyle/>
          <a:p>
            <a:r>
              <a:rPr lang="cs-CZ" altLang="cs-CZ" sz="1700" b="1" dirty="0" smtClean="0">
                <a:latin typeface="Times New Roman" pitchFamily="18" charset="0"/>
                <a:cs typeface="Helvetica CE" charset="-18"/>
              </a:rPr>
              <a:t>Deviza = bezhotovostní forma zahraniční měny  → </a:t>
            </a:r>
            <a:r>
              <a:rPr lang="cs-CZ" altLang="cs-CZ" sz="1700" b="1" dirty="0" err="1" smtClean="0">
                <a:latin typeface="Times New Roman" pitchFamily="18" charset="0"/>
                <a:cs typeface="Helvetica CE" charset="-18"/>
              </a:rPr>
              <a:t>žirální</a:t>
            </a:r>
            <a:r>
              <a:rPr lang="cs-CZ" altLang="cs-CZ" sz="1700" b="1" dirty="0" smtClean="0">
                <a:latin typeface="Times New Roman" pitchFamily="18" charset="0"/>
                <a:cs typeface="Helvetica CE" charset="-18"/>
              </a:rPr>
              <a:t> peníze / forma směnky nebo šeku</a:t>
            </a:r>
          </a:p>
          <a:p>
            <a:r>
              <a:rPr lang="cs-CZ" altLang="cs-CZ" sz="1700" b="1" dirty="0" smtClean="0">
                <a:latin typeface="Times New Roman" pitchFamily="18" charset="0"/>
                <a:cs typeface="Helvetica CE" charset="-18"/>
              </a:rPr>
              <a:t>Valuta = hotovostní forma zahraniční měny</a:t>
            </a:r>
          </a:p>
          <a:p>
            <a:r>
              <a:rPr lang="cs-CZ" altLang="cs-CZ" sz="1700" b="1" dirty="0" smtClean="0">
                <a:latin typeface="Times New Roman" pitchFamily="18" charset="0"/>
                <a:cs typeface="Helvetica CE" charset="-18"/>
              </a:rPr>
              <a:t>Devizový kurz = poměr dvou měn  → depreciace / </a:t>
            </a:r>
            <a:r>
              <a:rPr lang="cs-CZ" altLang="cs-CZ" sz="1700" b="1" dirty="0" err="1" smtClean="0">
                <a:latin typeface="Times New Roman" pitchFamily="18" charset="0"/>
                <a:cs typeface="Helvetica CE" charset="-18"/>
              </a:rPr>
              <a:t>apreciace</a:t>
            </a:r>
            <a:endParaRPr lang="cs-CZ" altLang="cs-CZ" sz="1700" b="1" dirty="0" smtClean="0">
              <a:latin typeface="Times New Roman" pitchFamily="18" charset="0"/>
              <a:cs typeface="Helvetica CE" charset="-18"/>
            </a:endParaRPr>
          </a:p>
          <a:p>
            <a:r>
              <a:rPr lang="cs-CZ" altLang="cs-CZ" sz="1700" b="1" dirty="0" smtClean="0">
                <a:latin typeface="Times New Roman" pitchFamily="18" charset="0"/>
                <a:cs typeface="Helvetica CE" charset="-18"/>
              </a:rPr>
              <a:t>Kurzová rizika – omezení rizika: </a:t>
            </a:r>
          </a:p>
          <a:p>
            <a:pPr lvl="1"/>
            <a:r>
              <a:rPr lang="cs-CZ" altLang="cs-CZ" sz="1700" b="1" dirty="0" smtClean="0">
                <a:latin typeface="Times New Roman" pitchFamily="18" charset="0"/>
                <a:cs typeface="Helvetica CE" charset="-18"/>
              </a:rPr>
              <a:t>Uzavřená pozice podniku = velikost pohledávek  a závazků v cizí měně je shodná X otevřená pozice = závazky a pohledávky nejsou vyrovnány  → kurzové riziko</a:t>
            </a:r>
          </a:p>
          <a:p>
            <a:pPr lvl="1"/>
            <a:r>
              <a:rPr lang="cs-CZ" altLang="cs-CZ" sz="1700" b="1" dirty="0" smtClean="0">
                <a:latin typeface="Times New Roman" pitchFamily="18" charset="0"/>
                <a:cs typeface="Helvetica CE" charset="-18"/>
              </a:rPr>
              <a:t>Termínované operace = např. forwardy (forwardové kontrakty = mimoburzovní trhy), </a:t>
            </a:r>
            <a:r>
              <a:rPr lang="cs-CZ" altLang="cs-CZ" sz="1700" b="1" dirty="0" err="1" smtClean="0">
                <a:latin typeface="Times New Roman" pitchFamily="18" charset="0"/>
                <a:cs typeface="Helvetica CE" charset="-18"/>
              </a:rPr>
              <a:t>futures</a:t>
            </a:r>
            <a:r>
              <a:rPr lang="cs-CZ" altLang="cs-CZ" sz="1700" b="1" dirty="0" smtClean="0">
                <a:latin typeface="Times New Roman" pitchFamily="18" charset="0"/>
                <a:cs typeface="Helvetica CE" charset="-18"/>
              </a:rPr>
              <a:t> (kontrakty obchodovány na burze), swapy, opce.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>
                <a:latin typeface="Times New Roman" pitchFamily="18" charset="0"/>
                <a:cs typeface="Helvetica CE" charset="-18"/>
              </a:rPr>
              <a:t>Riziko z pohledu finančního managementu</a:t>
            </a:r>
          </a:p>
        </p:txBody>
      </p:sp>
      <p:sp>
        <p:nvSpPr>
          <p:cNvPr id="26627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Dělení: </a:t>
            </a:r>
          </a:p>
          <a:p>
            <a:pPr lvl="1"/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Strategické F rozhodování = exaktní poznatky, intuice</a:t>
            </a:r>
          </a:p>
          <a:p>
            <a:pPr lvl="1"/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Taktické = neohrozí podnik z hlediska existence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Hlavní zásady finančního rozhodování: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Členění rizik:</a:t>
            </a:r>
          </a:p>
          <a:p>
            <a:pPr lvl="1"/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Podnikatelské: rozhodovací (týká se všech firem na trhu) / faktografické ( konkrétní firma) = provozní, technologické, informační, sociálně finanční, politické</a:t>
            </a:r>
          </a:p>
          <a:p>
            <a:pPr lvl="1"/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Finanční (nesolventnost, apretace, depreciace,..)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Rizika nelze zcela eliminovat, ale je možné je zmírnit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1330325" y="1530350"/>
            <a:ext cx="6457950" cy="539750"/>
          </a:xfrm>
        </p:spPr>
        <p:txBody>
          <a:bodyPr/>
          <a:lstStyle/>
          <a:p>
            <a:r>
              <a:rPr lang="cs-CZ" altLang="cs-CZ" sz="2600" dirty="0" smtClean="0">
                <a:latin typeface="Times New Roman" pitchFamily="18" charset="0"/>
                <a:cs typeface="Helvetica CE" charset="-18"/>
              </a:rPr>
              <a:t>Strategické rozhodování o spojování podniků</a:t>
            </a:r>
          </a:p>
        </p:txBody>
      </p:sp>
      <p:sp>
        <p:nvSpPr>
          <p:cNvPr id="27651" name="Zástupný symbol pro text 2"/>
          <p:cNvSpPr>
            <a:spLocks noGrp="1"/>
          </p:cNvSpPr>
          <p:nvPr>
            <p:ph type="body" idx="1"/>
          </p:nvPr>
        </p:nvSpPr>
        <p:spPr>
          <a:xfrm>
            <a:off x="1330325" y="2286000"/>
            <a:ext cx="6457950" cy="3305175"/>
          </a:xfrm>
        </p:spPr>
        <p:txBody>
          <a:bodyPr/>
          <a:lstStyle/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Integrace:</a:t>
            </a:r>
          </a:p>
          <a:p>
            <a:pPr lvl="1"/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Z důvodu kooperace dvou a více podniků</a:t>
            </a:r>
          </a:p>
          <a:p>
            <a:pPr lvl="1"/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Z důvodu koncentrace kapitálu: I  horizontální (společný výrobní program) / I  vertikální (navazující činnosti) / I konglomerátní (nepříbuzenské)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238250"/>
            <a:ext cx="6457950" cy="4106863"/>
          </a:xfrm>
        </p:spPr>
        <p:txBody>
          <a:bodyPr/>
          <a:lstStyle/>
          <a:p>
            <a:r>
              <a:rPr lang="cs-CZ" altLang="cs-CZ" sz="1600" b="1" dirty="0">
                <a:latin typeface="Times New Roman" pitchFamily="18" charset="0"/>
                <a:cs typeface="Helvetica CE" charset="-18"/>
              </a:rPr>
              <a:t>Formy integrace:</a:t>
            </a:r>
          </a:p>
          <a:p>
            <a:pPr lvl="1"/>
            <a:r>
              <a:rPr lang="cs-CZ" altLang="cs-CZ" sz="1600" b="1" dirty="0">
                <a:latin typeface="Times New Roman" pitchFamily="18" charset="0"/>
                <a:cs typeface="Helvetica CE" charset="-18"/>
              </a:rPr>
              <a:t>Tiché společenství </a:t>
            </a:r>
          </a:p>
          <a:p>
            <a:pPr lvl="1"/>
            <a:r>
              <a:rPr lang="cs-CZ" altLang="cs-CZ" sz="1600" b="1" dirty="0">
                <a:latin typeface="Times New Roman" pitchFamily="18" charset="0"/>
                <a:cs typeface="Helvetica CE" charset="-18"/>
              </a:rPr>
              <a:t>Konsorcium (dočasné sdružení)</a:t>
            </a:r>
          </a:p>
          <a:p>
            <a:pPr lvl="1"/>
            <a:r>
              <a:rPr lang="cs-CZ" altLang="cs-CZ" sz="1600" b="1" dirty="0">
                <a:latin typeface="Times New Roman" pitchFamily="18" charset="0"/>
                <a:cs typeface="Helvetica CE" charset="-18"/>
              </a:rPr>
              <a:t>Kartel (dohoda minimálně dvou o dodržování společných pravidel)</a:t>
            </a:r>
          </a:p>
          <a:p>
            <a:r>
              <a:rPr lang="cs-CZ" altLang="cs-CZ" sz="1600" b="1" dirty="0">
                <a:latin typeface="Times New Roman" pitchFamily="18" charset="0"/>
                <a:cs typeface="Helvetica CE" charset="-18"/>
              </a:rPr>
              <a:t>Způsoby dosažení integrace:</a:t>
            </a:r>
          </a:p>
          <a:p>
            <a:pPr lvl="1"/>
            <a:r>
              <a:rPr lang="cs-CZ" altLang="cs-CZ" sz="1600" b="1" dirty="0">
                <a:latin typeface="Times New Roman" pitchFamily="18" charset="0"/>
                <a:cs typeface="Helvetica CE" charset="-18"/>
              </a:rPr>
              <a:t>Spojení = akvizice: nezaniká právní subjektivita prodávající společnosti</a:t>
            </a:r>
          </a:p>
          <a:p>
            <a:pPr lvl="1"/>
            <a:r>
              <a:rPr lang="cs-CZ" altLang="cs-CZ" sz="1600" b="1" dirty="0">
                <a:latin typeface="Times New Roman" pitchFamily="18" charset="0"/>
                <a:cs typeface="Helvetica CE" charset="-18"/>
              </a:rPr>
              <a:t>Sloučení = </a:t>
            </a:r>
            <a:r>
              <a:rPr lang="cs-CZ" altLang="cs-CZ" sz="1600" b="1" dirty="0" err="1">
                <a:latin typeface="Times New Roman" pitchFamily="18" charset="0"/>
                <a:cs typeface="Helvetica CE" charset="-18"/>
              </a:rPr>
              <a:t>fůze</a:t>
            </a:r>
            <a:r>
              <a:rPr lang="cs-CZ" altLang="cs-CZ" sz="1600" b="1" dirty="0">
                <a:latin typeface="Times New Roman" pitchFamily="18" charset="0"/>
                <a:cs typeface="Helvetica CE" charset="-18"/>
              </a:rPr>
              <a:t>: jedna zaniká, majetek přechází</a:t>
            </a:r>
          </a:p>
          <a:p>
            <a:pPr lvl="1"/>
            <a:r>
              <a:rPr lang="cs-CZ" altLang="cs-CZ" sz="1600" b="1" dirty="0">
                <a:latin typeface="Times New Roman" pitchFamily="18" charset="0"/>
                <a:cs typeface="Helvetica CE" charset="-18"/>
              </a:rPr>
              <a:t>Splynutí = konsolidace: zanikají obě, vzniká nová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0260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1330325" y="1260475"/>
            <a:ext cx="6457950" cy="406400"/>
          </a:xfrm>
        </p:spPr>
        <p:txBody>
          <a:bodyPr/>
          <a:lstStyle/>
          <a:p>
            <a:r>
              <a:rPr lang="cs-CZ" altLang="cs-CZ" dirty="0" smtClean="0">
                <a:latin typeface="Times New Roman" pitchFamily="18" charset="0"/>
                <a:cs typeface="Helvetica CE" charset="-18"/>
              </a:rPr>
              <a:t>Externí vlastní zdroje financování</a:t>
            </a:r>
          </a:p>
        </p:txBody>
      </p:sp>
      <p:sp>
        <p:nvSpPr>
          <p:cNvPr id="1536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30325" y="1952625"/>
            <a:ext cx="6457950" cy="3562350"/>
          </a:xfrm>
        </p:spPr>
        <p:txBody>
          <a:bodyPr/>
          <a:lstStyle/>
          <a:p>
            <a:r>
              <a:rPr lang="cs-CZ" altLang="cs-CZ" sz="1500" b="1" dirty="0" smtClean="0">
                <a:latin typeface="Times New Roman" pitchFamily="18" charset="0"/>
                <a:cs typeface="Helvetica CE" charset="-18"/>
              </a:rPr>
              <a:t>Externí zdroje: </a:t>
            </a:r>
            <a:r>
              <a:rPr lang="cs-CZ" altLang="cs-CZ" sz="1500" b="1" u="sng" dirty="0" smtClean="0">
                <a:latin typeface="Times New Roman" pitchFamily="18" charset="0"/>
                <a:cs typeface="Helvetica CE" charset="-18"/>
              </a:rPr>
              <a:t>vlastní</a:t>
            </a:r>
            <a:r>
              <a:rPr lang="cs-CZ" altLang="cs-CZ" sz="1500" b="1" dirty="0" smtClean="0">
                <a:latin typeface="Times New Roman" pitchFamily="18" charset="0"/>
                <a:cs typeface="Helvetica CE" charset="-18"/>
              </a:rPr>
              <a:t> → emise akcií, venture </a:t>
            </a:r>
            <a:r>
              <a:rPr lang="cs-CZ" altLang="cs-CZ" sz="1500" b="1" dirty="0" err="1" smtClean="0">
                <a:latin typeface="Times New Roman" pitchFamily="18" charset="0"/>
                <a:cs typeface="Helvetica CE" charset="-18"/>
              </a:rPr>
              <a:t>capital</a:t>
            </a:r>
            <a:r>
              <a:rPr lang="cs-CZ" altLang="cs-CZ" sz="1500" b="1" dirty="0" smtClean="0">
                <a:latin typeface="Times New Roman" pitchFamily="18" charset="0"/>
                <a:cs typeface="Helvetica CE" charset="-18"/>
              </a:rPr>
              <a:t> / </a:t>
            </a:r>
            <a:r>
              <a:rPr lang="cs-CZ" altLang="cs-CZ" sz="1500" b="1" u="sng" dirty="0" smtClean="0">
                <a:latin typeface="Times New Roman" pitchFamily="18" charset="0"/>
                <a:cs typeface="Helvetica CE" charset="-18"/>
              </a:rPr>
              <a:t>cizí</a:t>
            </a:r>
            <a:r>
              <a:rPr lang="cs-CZ" altLang="cs-CZ" sz="1500" b="1" dirty="0" smtClean="0">
                <a:latin typeface="Times New Roman" pitchFamily="18" charset="0"/>
                <a:cs typeface="Helvetica CE" charset="-18"/>
              </a:rPr>
              <a:t> → dluhopisy, bankovní úvěry, leasing, zálohy od odběratelů, směnky a šeky</a:t>
            </a:r>
          </a:p>
          <a:p>
            <a:r>
              <a:rPr lang="cs-CZ" altLang="cs-CZ" sz="1500" b="1" dirty="0" smtClean="0">
                <a:latin typeface="Times New Roman" pitchFamily="18" charset="0"/>
                <a:cs typeface="Helvetica CE" charset="-18"/>
              </a:rPr>
              <a:t>Emise = primární / sekundární trh; Akcie = cenný papír→ zaknihované /listinné; akcie na majitele / akcie na jméno; kmenové / prioritní akcie</a:t>
            </a:r>
          </a:p>
          <a:p>
            <a:r>
              <a:rPr lang="cs-CZ" altLang="cs-CZ" sz="1500" b="1" dirty="0" smtClean="0">
                <a:latin typeface="Times New Roman" pitchFamily="18" charset="0"/>
                <a:cs typeface="Helvetica CE" charset="-18"/>
              </a:rPr>
              <a:t>Kmenové akcie : </a:t>
            </a:r>
          </a:p>
          <a:p>
            <a:pPr lvl="1"/>
            <a:r>
              <a:rPr lang="cs-CZ" altLang="cs-CZ" sz="1500" b="1" dirty="0" smtClean="0">
                <a:latin typeface="Times New Roman" pitchFamily="18" charset="0"/>
                <a:cs typeface="Helvetica CE" charset="-18"/>
              </a:rPr>
              <a:t>+ emitent nemá pevný závazek, mají vyšší likviditu, vlastní zdroj = sníženo riziko zadlužení</a:t>
            </a:r>
          </a:p>
          <a:p>
            <a:pPr lvl="1"/>
            <a:r>
              <a:rPr lang="cs-CZ" altLang="cs-CZ" sz="1500" b="1" dirty="0" smtClean="0">
                <a:latin typeface="Times New Roman" pitchFamily="18" charset="0"/>
                <a:cs typeface="Helvetica CE" charset="-18"/>
              </a:rPr>
              <a:t>Dividendy vypláceny ze zisku po zdanění, hlasovací právo majitele na VH, další emise = snížení hodnoty</a:t>
            </a:r>
          </a:p>
          <a:p>
            <a:r>
              <a:rPr lang="cs-CZ" altLang="cs-CZ" sz="1500" b="1" dirty="0" smtClean="0">
                <a:latin typeface="Times New Roman" pitchFamily="18" charset="0"/>
                <a:cs typeface="Helvetica CE" charset="-18"/>
              </a:rPr>
              <a:t>Prioritní akcie:</a:t>
            </a:r>
          </a:p>
          <a:p>
            <a:pPr lvl="1"/>
            <a:r>
              <a:rPr lang="cs-CZ" altLang="cs-CZ" sz="1500" b="1" dirty="0" smtClean="0">
                <a:latin typeface="Times New Roman" pitchFamily="18" charset="0"/>
                <a:cs typeface="Helvetica CE" charset="-18"/>
              </a:rPr>
              <a:t>+ fixní výplata dividend, neomezuje se vliv  majitelů</a:t>
            </a:r>
          </a:p>
          <a:p>
            <a:pPr lvl="1"/>
            <a:r>
              <a:rPr lang="cs-CZ" altLang="cs-CZ" sz="1500" b="1" dirty="0" smtClean="0">
                <a:latin typeface="Times New Roman" pitchFamily="18" charset="0"/>
                <a:cs typeface="Helvetica CE" charset="-18"/>
              </a:rPr>
              <a:t>Náklady na emisi, výplata dividend i při poklesu zisku</a:t>
            </a:r>
          </a:p>
          <a:p>
            <a:r>
              <a:rPr lang="cs-CZ" altLang="cs-CZ" sz="1500" b="1" dirty="0" smtClean="0">
                <a:latin typeface="Times New Roman" pitchFamily="18" charset="0"/>
                <a:cs typeface="Helvetica CE" charset="-18"/>
              </a:rPr>
              <a:t>Venture </a:t>
            </a:r>
            <a:r>
              <a:rPr lang="cs-CZ" altLang="cs-CZ" sz="1500" b="1" dirty="0" err="1" smtClean="0">
                <a:latin typeface="Times New Roman" pitchFamily="18" charset="0"/>
                <a:cs typeface="Helvetica CE" charset="-18"/>
              </a:rPr>
              <a:t>capital</a:t>
            </a:r>
            <a:endParaRPr lang="cs-CZ" altLang="cs-CZ" sz="1500" b="1" dirty="0" smtClean="0">
              <a:latin typeface="Times New Roman" pitchFamily="18" charset="0"/>
              <a:cs typeface="Helvetica CE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latin typeface="Times New Roman" pitchFamily="18" charset="0"/>
                <a:cs typeface="Helvetica CE" charset="-18"/>
              </a:rPr>
              <a:t>Dlouhodobé zdroje</a:t>
            </a:r>
          </a:p>
        </p:txBody>
      </p:sp>
      <p:sp>
        <p:nvSpPr>
          <p:cNvPr id="16387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Dlouhodobý bankovní úvěr ve dvou formách: termínovaná půjčka / hypotekární úvěr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Termínovaná půjčka = zejm. pokrytí hmotného dlouhodobého investičního majetku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Specifické parametry: umořování po dobu splatnosti – pevná úroková sazba – vyšší úrok u dlouhodobějších, snížení úrokových sazeb u vysokých půjček – podílová účast podniku – záruční podmínky (ručitel majitel, stát) – okamžité splacení celé dlužné částky – úvěrový úpis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1330325" y="1260475"/>
            <a:ext cx="6457950" cy="387350"/>
          </a:xfrm>
        </p:spPr>
        <p:txBody>
          <a:bodyPr/>
          <a:lstStyle/>
          <a:p>
            <a:r>
              <a:rPr lang="cs-CZ" altLang="cs-CZ" dirty="0" smtClean="0">
                <a:latin typeface="Times New Roman" pitchFamily="18" charset="0"/>
                <a:cs typeface="Helvetica CE" charset="-18"/>
              </a:rPr>
              <a:t>Dlouhodobé vnější zdroje – obligace</a:t>
            </a:r>
          </a:p>
        </p:txBody>
      </p:sp>
      <p:sp>
        <p:nvSpPr>
          <p:cNvPr id="17411" name="Zástupný symbol pro text 2"/>
          <p:cNvSpPr>
            <a:spLocks noGrp="1"/>
          </p:cNvSpPr>
          <p:nvPr>
            <p:ph type="body" idx="1"/>
          </p:nvPr>
        </p:nvSpPr>
        <p:spPr>
          <a:xfrm>
            <a:off x="1330325" y="1743075"/>
            <a:ext cx="6457950" cy="3810000"/>
          </a:xfrm>
        </p:spPr>
        <p:txBody>
          <a:bodyPr/>
          <a:lstStyle/>
          <a:p>
            <a:r>
              <a:rPr lang="cs-CZ" altLang="cs-CZ" sz="1600" b="1" dirty="0" smtClean="0">
                <a:latin typeface="Times New Roman" pitchFamily="18" charset="0"/>
                <a:cs typeface="Helvetica CE" charset="-18"/>
              </a:rPr>
              <a:t>Obligace = cenný papír, který vyjadřuje závazek dlužníka vůči majiteli</a:t>
            </a:r>
          </a:p>
          <a:p>
            <a:pPr lvl="1"/>
            <a:r>
              <a:rPr lang="cs-CZ" altLang="cs-CZ" sz="1600" b="1" dirty="0" smtClean="0">
                <a:latin typeface="Times New Roman" pitchFamily="18" charset="0"/>
                <a:cs typeface="Helvetica CE" charset="-18"/>
              </a:rPr>
              <a:t>Dlouhodobý úvěrový cenný papír, má danou splatnost, věřitel nemůže zasahovat do chodu podniku, nemá hlasovací práva → vedeny na doručitele</a:t>
            </a:r>
          </a:p>
          <a:p>
            <a:r>
              <a:rPr lang="cs-CZ" altLang="cs-CZ" sz="1600" b="1" dirty="0" smtClean="0">
                <a:latin typeface="Times New Roman" pitchFamily="18" charset="0"/>
                <a:cs typeface="Helvetica CE" charset="-18"/>
              </a:rPr>
              <a:t>Dělení:</a:t>
            </a:r>
          </a:p>
          <a:p>
            <a:pPr lvl="1"/>
            <a:r>
              <a:rPr lang="cs-CZ" altLang="cs-CZ" sz="1600" b="1" dirty="0" smtClean="0">
                <a:latin typeface="Times New Roman" pitchFamily="18" charset="0"/>
                <a:cs typeface="Helvetica CE" charset="-18"/>
              </a:rPr>
              <a:t>Podle emitenta: podnikové / bankovní / státní/ komunální</a:t>
            </a:r>
          </a:p>
          <a:p>
            <a:pPr lvl="1"/>
            <a:r>
              <a:rPr lang="cs-CZ" altLang="cs-CZ" sz="1600" b="1" dirty="0" smtClean="0">
                <a:latin typeface="Times New Roman" pitchFamily="18" charset="0"/>
                <a:cs typeface="Helvetica CE" charset="-18"/>
              </a:rPr>
              <a:t>Podle úroku: pevná úroková sazba/ pohyblivá/ bezúročné/ s diskontem</a:t>
            </a:r>
          </a:p>
          <a:p>
            <a:r>
              <a:rPr lang="cs-CZ" altLang="cs-CZ" sz="1600" b="1" dirty="0" smtClean="0">
                <a:latin typeface="Times New Roman" pitchFamily="18" charset="0"/>
                <a:cs typeface="Helvetica CE" charset="-18"/>
              </a:rPr>
              <a:t>Emise obligací – podle zákonných předpisů</a:t>
            </a:r>
          </a:p>
          <a:p>
            <a:r>
              <a:rPr lang="cs-CZ" altLang="cs-CZ" sz="1600" b="1" dirty="0" smtClean="0">
                <a:latin typeface="Times New Roman" pitchFamily="18" charset="0"/>
                <a:cs typeface="Helvetica CE" charset="-18"/>
              </a:rPr>
              <a:t>Úrok = plně uznatelný náklad</a:t>
            </a:r>
          </a:p>
          <a:p>
            <a:r>
              <a:rPr lang="cs-CZ" altLang="cs-CZ" sz="1600" b="1" dirty="0" smtClean="0">
                <a:latin typeface="Times New Roman" pitchFamily="18" charset="0"/>
                <a:cs typeface="Helvetica CE" charset="-18"/>
              </a:rPr>
              <a:t>Emise obligací výhodné pro podnik se stabilní tržbou a není příliš zadlužen</a:t>
            </a:r>
          </a:p>
          <a:p>
            <a:r>
              <a:rPr lang="cs-CZ" altLang="cs-CZ" sz="1600" b="1" dirty="0" smtClean="0">
                <a:latin typeface="Times New Roman" pitchFamily="18" charset="0"/>
                <a:cs typeface="Helvetica CE" charset="-18"/>
              </a:rPr>
              <a:t>Zajištění = ručení určitým majetkem emitenta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1330325" y="1114425"/>
            <a:ext cx="6457950" cy="514350"/>
          </a:xfrm>
        </p:spPr>
        <p:txBody>
          <a:bodyPr/>
          <a:lstStyle/>
          <a:p>
            <a:r>
              <a:rPr lang="cs-CZ" altLang="cs-CZ" dirty="0" smtClean="0">
                <a:latin typeface="Times New Roman" pitchFamily="18" charset="0"/>
                <a:cs typeface="Helvetica CE" charset="-18"/>
              </a:rPr>
              <a:t>Dlouhodobé vnější zdroje – leasing</a:t>
            </a:r>
          </a:p>
        </p:txBody>
      </p:sp>
      <p:sp>
        <p:nvSpPr>
          <p:cNvPr id="18435" name="Zástupný symbol pro text 2"/>
          <p:cNvSpPr>
            <a:spLocks noGrp="1"/>
          </p:cNvSpPr>
          <p:nvPr>
            <p:ph type="body" idx="1"/>
          </p:nvPr>
        </p:nvSpPr>
        <p:spPr>
          <a:xfrm>
            <a:off x="1330325" y="1800225"/>
            <a:ext cx="6457950" cy="3762375"/>
          </a:xfrm>
        </p:spPr>
        <p:txBody>
          <a:bodyPr/>
          <a:lstStyle/>
          <a:p>
            <a:r>
              <a:rPr lang="cs-CZ" altLang="cs-CZ" sz="1700" b="1" dirty="0" smtClean="0">
                <a:latin typeface="Times New Roman" pitchFamily="18" charset="0"/>
                <a:cs typeface="Helvetica CE" charset="-18"/>
              </a:rPr>
              <a:t>= využívání potřebného majetku po určitou přesně stanovenou dobu, aniž by byl ve vlastnictví </a:t>
            </a:r>
          </a:p>
          <a:p>
            <a:r>
              <a:rPr lang="cs-CZ" altLang="cs-CZ" sz="1700" b="1" dirty="0" smtClean="0">
                <a:latin typeface="Times New Roman" pitchFamily="18" charset="0"/>
                <a:cs typeface="Helvetica CE" charset="-18"/>
              </a:rPr>
              <a:t>Kategorie: finanční / operativní / zpětný</a:t>
            </a:r>
          </a:p>
          <a:p>
            <a:r>
              <a:rPr lang="cs-CZ" altLang="cs-CZ" sz="1700" b="1" dirty="0" smtClean="0">
                <a:latin typeface="Times New Roman" pitchFamily="18" charset="0"/>
                <a:cs typeface="Helvetica CE" charset="-18"/>
              </a:rPr>
              <a:t>Finanční = </a:t>
            </a:r>
            <a:r>
              <a:rPr lang="cs-CZ" altLang="cs-CZ" sz="1700" b="1" dirty="0" err="1" smtClean="0">
                <a:latin typeface="Times New Roman" pitchFamily="18" charset="0"/>
                <a:cs typeface="Helvetica CE" charset="-18"/>
              </a:rPr>
              <a:t>leas.společnost</a:t>
            </a:r>
            <a:r>
              <a:rPr lang="cs-CZ" altLang="cs-CZ" sz="1700" b="1" dirty="0" smtClean="0">
                <a:latin typeface="Times New Roman" pitchFamily="18" charset="0"/>
                <a:cs typeface="Helvetica CE" charset="-18"/>
              </a:rPr>
              <a:t> vlastníkem zboží </a:t>
            </a:r>
          </a:p>
          <a:p>
            <a:pPr lvl="1"/>
            <a:r>
              <a:rPr lang="cs-CZ" altLang="cs-CZ" sz="1700" b="1" dirty="0" smtClean="0">
                <a:latin typeface="Times New Roman" pitchFamily="18" charset="0"/>
                <a:cs typeface="Helvetica CE" charset="-18"/>
              </a:rPr>
              <a:t>Podmínky: hmotný a nehmotný majetek po ukončení převeden do vlastnictví nájemce za dohodnutou cenu / doba nájmu 3 roky, nemovitost 8 / odprodej za cenu nikoli vyšší než zůstatková</a:t>
            </a:r>
          </a:p>
          <a:p>
            <a:r>
              <a:rPr lang="cs-CZ" altLang="cs-CZ" sz="1700" b="1" dirty="0" smtClean="0">
                <a:latin typeface="Times New Roman" pitchFamily="18" charset="0"/>
                <a:cs typeface="Helvetica CE" charset="-18"/>
              </a:rPr>
              <a:t>Výhody: variantnost smluv, splátka daňově uznatelný náklad, dobu odepisování lze zkrátit, doplňkové služby k předmětu nájmu od </a:t>
            </a:r>
            <a:r>
              <a:rPr lang="cs-CZ" altLang="cs-CZ" sz="1700" b="1" dirty="0" err="1" smtClean="0">
                <a:latin typeface="Times New Roman" pitchFamily="18" charset="0"/>
                <a:cs typeface="Helvetica CE" charset="-18"/>
              </a:rPr>
              <a:t>leas.spol</a:t>
            </a:r>
            <a:r>
              <a:rPr lang="cs-CZ" altLang="cs-CZ" sz="1700" b="1" dirty="0" smtClean="0">
                <a:latin typeface="Times New Roman" pitchFamily="18" charset="0"/>
                <a:cs typeface="Helvetica CE" charset="-18"/>
              </a:rPr>
              <a:t>.</a:t>
            </a:r>
          </a:p>
          <a:p>
            <a:r>
              <a:rPr lang="cs-CZ" altLang="cs-CZ" sz="1700" b="1" dirty="0" err="1" smtClean="0">
                <a:latin typeface="Times New Roman" pitchFamily="18" charset="0"/>
                <a:cs typeface="Helvetica CE" charset="-18"/>
              </a:rPr>
              <a:t>evýhody</a:t>
            </a:r>
            <a:r>
              <a:rPr lang="cs-CZ" altLang="cs-CZ" sz="1700" b="1" dirty="0" smtClean="0">
                <a:latin typeface="Times New Roman" pitchFamily="18" charset="0"/>
                <a:cs typeface="Helvetica CE" charset="-18"/>
              </a:rPr>
              <a:t>: majetek je dražší, nájemce má dlouhodobý závazek fixního splácení, riziko bankrotu </a:t>
            </a:r>
            <a:r>
              <a:rPr lang="cs-CZ" altLang="cs-CZ" sz="1700" b="1" dirty="0" err="1" smtClean="0">
                <a:latin typeface="Times New Roman" pitchFamily="18" charset="0"/>
                <a:cs typeface="Helvetica CE" charset="-18"/>
              </a:rPr>
              <a:t>leas.spol</a:t>
            </a:r>
            <a:r>
              <a:rPr lang="cs-CZ" altLang="cs-CZ" sz="1700" b="1" dirty="0" smtClean="0">
                <a:latin typeface="Times New Roman" pitchFamily="18" charset="0"/>
                <a:cs typeface="Helvetica CE" charset="-18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latin typeface="Times New Roman" pitchFamily="18" charset="0"/>
                <a:cs typeface="Helvetica CE" charset="-18"/>
              </a:rPr>
              <a:t>Nástroje platebního styku</a:t>
            </a:r>
          </a:p>
        </p:txBody>
      </p:sp>
      <p:sp>
        <p:nvSpPr>
          <p:cNvPr id="19459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Vztah plátce – příjemce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Členění podle:</a:t>
            </a:r>
          </a:p>
          <a:p>
            <a:pPr lvl="1"/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Způsob splácení: hotovostní, bezhotovostní (bankovní převod)</a:t>
            </a:r>
          </a:p>
          <a:p>
            <a:pPr lvl="1"/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Místo výkonu: tuzemský, zahraniční</a:t>
            </a:r>
          </a:p>
          <a:p>
            <a:pPr lvl="1"/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Bankovní závazek </a:t>
            </a:r>
          </a:p>
          <a:p>
            <a:pPr lvl="1"/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Průvodní dokumenty: hladké a dokumentární platby</a:t>
            </a:r>
          </a:p>
          <a:p>
            <a:pPr lvl="1"/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Platební lhůty: expresní, standardní  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Směnky a šeky – směnka jako úvěrový prostředek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1330325" y="1104900"/>
            <a:ext cx="6457950" cy="571500"/>
          </a:xfrm>
        </p:spPr>
        <p:txBody>
          <a:bodyPr/>
          <a:lstStyle/>
          <a:p>
            <a:r>
              <a:rPr lang="cs-CZ" altLang="cs-CZ" dirty="0" smtClean="0">
                <a:latin typeface="Times New Roman" pitchFamily="18" charset="0"/>
                <a:cs typeface="Helvetica CE" charset="-18"/>
              </a:rPr>
              <a:t>Finanční plánování, druhy plánů</a:t>
            </a:r>
          </a:p>
        </p:txBody>
      </p:sp>
      <p:sp>
        <p:nvSpPr>
          <p:cNvPr id="2048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30325" y="1800225"/>
            <a:ext cx="6457950" cy="3752850"/>
          </a:xfrm>
        </p:spPr>
        <p:txBody>
          <a:bodyPr/>
          <a:lstStyle/>
          <a:p>
            <a:r>
              <a:rPr lang="cs-CZ" altLang="cs-CZ" sz="1600" b="1" dirty="0" smtClean="0">
                <a:latin typeface="Times New Roman" pitchFamily="18" charset="0"/>
                <a:cs typeface="Helvetica CE" charset="-18"/>
              </a:rPr>
              <a:t>Proces, kdy dochází k rozhodování o podnikových cílech a možnostech jejich dosažení</a:t>
            </a:r>
          </a:p>
          <a:p>
            <a:r>
              <a:rPr lang="cs-CZ" altLang="cs-CZ" sz="1600" b="1" dirty="0" smtClean="0">
                <a:latin typeface="Times New Roman" pitchFamily="18" charset="0"/>
                <a:cs typeface="Helvetica CE" charset="-18"/>
              </a:rPr>
              <a:t>Plán prodejů, nákupů, lidských zdrojů, výroby, oprav majetku, investic → nutnost vzájemného provázání</a:t>
            </a:r>
          </a:p>
          <a:p>
            <a:r>
              <a:rPr lang="cs-CZ" altLang="cs-CZ" sz="1600" b="1" dirty="0" smtClean="0">
                <a:latin typeface="Times New Roman" pitchFamily="18" charset="0"/>
                <a:cs typeface="Helvetica CE" charset="-18"/>
              </a:rPr>
              <a:t>Zásady plánování zejm.: </a:t>
            </a:r>
          </a:p>
          <a:p>
            <a:pPr lvl="1"/>
            <a:r>
              <a:rPr lang="cs-CZ" altLang="cs-CZ" sz="1600" b="1" dirty="0" smtClean="0">
                <a:latin typeface="Times New Roman" pitchFamily="18" charset="0"/>
                <a:cs typeface="Helvetica CE" charset="-18"/>
              </a:rPr>
              <a:t>podnikové cíle, strategie, minimální riziko podnikání, vytváří jej management, maximalizace tržní hodnoty podniku, zisk je zástupný prostředek financování, pozitivní vývoj tržní hodnoty podniku je ukazatelem kvality finančního plánu</a:t>
            </a:r>
          </a:p>
          <a:p>
            <a:r>
              <a:rPr lang="cs-CZ" altLang="cs-CZ" sz="1600" b="1" dirty="0" smtClean="0">
                <a:latin typeface="Times New Roman" pitchFamily="18" charset="0"/>
                <a:cs typeface="Helvetica CE" charset="-18"/>
              </a:rPr>
              <a:t>Výstup FP = výkaz zisku a ztráty, rozvaha a plán </a:t>
            </a:r>
            <a:r>
              <a:rPr lang="cs-CZ" altLang="cs-CZ" sz="1600" b="1" dirty="0" err="1" smtClean="0">
                <a:latin typeface="Times New Roman" pitchFamily="18" charset="0"/>
                <a:cs typeface="Helvetica CE" charset="-18"/>
              </a:rPr>
              <a:t>fin</a:t>
            </a:r>
            <a:r>
              <a:rPr lang="cs-CZ" altLang="cs-CZ" sz="1600" b="1" dirty="0" smtClean="0">
                <a:latin typeface="Times New Roman" pitchFamily="18" charset="0"/>
                <a:cs typeface="Helvetica CE" charset="-18"/>
              </a:rPr>
              <a:t>. toků</a:t>
            </a:r>
          </a:p>
          <a:p>
            <a:r>
              <a:rPr lang="cs-CZ" altLang="cs-CZ" sz="1600" b="1" dirty="0" smtClean="0">
                <a:latin typeface="Times New Roman" pitchFamily="18" charset="0"/>
                <a:cs typeface="Helvetica CE" charset="-18"/>
              </a:rPr>
              <a:t>Krátkodobý FP = 1 rok  → měsíční období: plánování výnosů, nákladů, rozvahy, kapitálu, peněžních toků</a:t>
            </a:r>
          </a:p>
          <a:p>
            <a:r>
              <a:rPr lang="cs-CZ" altLang="cs-CZ" sz="1600" b="1" dirty="0" smtClean="0">
                <a:latin typeface="Times New Roman" pitchFamily="18" charset="0"/>
                <a:cs typeface="Helvetica CE" charset="-18"/>
              </a:rPr>
              <a:t>Dlouhodobý FP = tří základní analýzy: analýza podniku, prognóza vývoje, finanční stabilita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1330325" y="1260475"/>
            <a:ext cx="6457950" cy="396875"/>
          </a:xfrm>
        </p:spPr>
        <p:txBody>
          <a:bodyPr/>
          <a:lstStyle/>
          <a:p>
            <a:r>
              <a:rPr lang="cs-CZ" altLang="cs-CZ" dirty="0" smtClean="0">
                <a:latin typeface="Times New Roman" pitchFamily="18" charset="0"/>
                <a:cs typeface="Helvetica CE" charset="-18"/>
              </a:rPr>
              <a:t>Finanční kontrola</a:t>
            </a:r>
          </a:p>
        </p:txBody>
      </p:sp>
      <p:sp>
        <p:nvSpPr>
          <p:cNvPr id="21507" name="Zástupný symbol pro text 2"/>
          <p:cNvSpPr>
            <a:spLocks noGrp="1"/>
          </p:cNvSpPr>
          <p:nvPr>
            <p:ph type="body" idx="1"/>
          </p:nvPr>
        </p:nvSpPr>
        <p:spPr>
          <a:xfrm>
            <a:off x="1330325" y="1781175"/>
            <a:ext cx="6457950" cy="3743325"/>
          </a:xfrm>
        </p:spPr>
        <p:txBody>
          <a:bodyPr/>
          <a:lstStyle/>
          <a:p>
            <a:r>
              <a:rPr lang="cs-CZ" altLang="cs-CZ" sz="1600" b="1" dirty="0" smtClean="0">
                <a:latin typeface="Times New Roman" pitchFamily="18" charset="0"/>
                <a:cs typeface="Helvetica CE" charset="-18"/>
              </a:rPr>
              <a:t>Základní povinnost finančního managementu = rozbor výsledků a závěrů hospodaření: vyhodnocení ekonomické situace, slabé str. = nestabilita, silné stránky = možnost rozvoje</a:t>
            </a:r>
          </a:p>
          <a:p>
            <a:r>
              <a:rPr lang="cs-CZ" altLang="cs-CZ" sz="1600" b="1" dirty="0" smtClean="0">
                <a:latin typeface="Times New Roman" pitchFamily="18" charset="0"/>
                <a:cs typeface="Helvetica CE" charset="-18"/>
              </a:rPr>
              <a:t>Zdroje: účetní výkazy: rozvaha, výkaz zisku a ztráty, výkaz cash </a:t>
            </a:r>
            <a:r>
              <a:rPr lang="cs-CZ" altLang="cs-CZ" sz="1600" b="1" dirty="0" err="1" smtClean="0">
                <a:latin typeface="Times New Roman" pitchFamily="18" charset="0"/>
                <a:cs typeface="Helvetica CE" charset="-18"/>
              </a:rPr>
              <a:t>flow</a:t>
            </a:r>
            <a:r>
              <a:rPr lang="cs-CZ" altLang="cs-CZ" sz="1600" b="1" dirty="0" smtClean="0">
                <a:latin typeface="Times New Roman" pitchFamily="18" charset="0"/>
                <a:cs typeface="Helvetica CE" charset="-18"/>
              </a:rPr>
              <a:t>; manažerské účetnictví, výstupy finanční analýzy</a:t>
            </a:r>
          </a:p>
          <a:p>
            <a:r>
              <a:rPr lang="cs-CZ" altLang="cs-CZ" sz="1600" b="1" dirty="0" smtClean="0">
                <a:latin typeface="Times New Roman" pitchFamily="18" charset="0"/>
                <a:cs typeface="Helvetica CE" charset="-18"/>
              </a:rPr>
              <a:t>Dělení: </a:t>
            </a:r>
          </a:p>
          <a:p>
            <a:pPr lvl="1"/>
            <a:r>
              <a:rPr lang="cs-CZ" altLang="cs-CZ" sz="1600" b="1" dirty="0" smtClean="0">
                <a:latin typeface="Times New Roman" pitchFamily="18" charset="0"/>
                <a:cs typeface="Helvetica CE" charset="-18"/>
              </a:rPr>
              <a:t>1. FA interní/externí, </a:t>
            </a:r>
          </a:p>
          <a:p>
            <a:pPr lvl="1"/>
            <a:r>
              <a:rPr lang="cs-CZ" altLang="cs-CZ" sz="1600" b="1" dirty="0" smtClean="0">
                <a:latin typeface="Times New Roman" pitchFamily="18" charset="0"/>
                <a:cs typeface="Helvetica CE" charset="-18"/>
              </a:rPr>
              <a:t>2. A elementárních ukazatelů = sledování trendu vývoje v časové řadě, </a:t>
            </a:r>
          </a:p>
          <a:p>
            <a:pPr lvl="1"/>
            <a:r>
              <a:rPr lang="cs-CZ" altLang="cs-CZ" sz="1600" b="1" dirty="0" smtClean="0">
                <a:latin typeface="Times New Roman" pitchFamily="18" charset="0"/>
                <a:cs typeface="Helvetica CE" charset="-18"/>
              </a:rPr>
              <a:t>3. Rozdílových ukazatelů = čistý pracovní kapitál</a:t>
            </a:r>
          </a:p>
          <a:p>
            <a:pPr lvl="1"/>
            <a:r>
              <a:rPr lang="cs-CZ" altLang="cs-CZ" sz="1600" b="1" dirty="0" smtClean="0">
                <a:latin typeface="Times New Roman" pitchFamily="18" charset="0"/>
                <a:cs typeface="Helvetica CE" charset="-18"/>
              </a:rPr>
              <a:t>4. Relativních/poměrových  ukazatelů = likvidita, rentabilita, zadluženost, aktivita</a:t>
            </a:r>
          </a:p>
          <a:p>
            <a:r>
              <a:rPr lang="cs-CZ" altLang="cs-CZ" sz="1600" b="1" dirty="0" smtClean="0">
                <a:latin typeface="Times New Roman" pitchFamily="18" charset="0"/>
                <a:cs typeface="Helvetica CE" charset="-18"/>
              </a:rPr>
              <a:t>Nutnost zohlednit i makroekonomické ukazatele (kolísání devizového trhu)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latin typeface="Times New Roman" pitchFamily="18" charset="0"/>
                <a:cs typeface="Helvetica CE" charset="-18"/>
              </a:rPr>
              <a:t>Hodnocení investičních projektů</a:t>
            </a:r>
          </a:p>
        </p:txBody>
      </p:sp>
      <p:sp>
        <p:nvSpPr>
          <p:cNvPr id="22531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Metody: </a:t>
            </a:r>
          </a:p>
          <a:p>
            <a:pPr lvl="1"/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1. Metody statické = není rozlišená časová hodnota peněz = nepřihlíží se k faktoru času </a:t>
            </a:r>
          </a:p>
          <a:p>
            <a:pPr lvl="1"/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2.  Metody dynamické = při výpočtech časové hledisko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Metody statické: 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celkový příjem z investic, čistý příjem z investic, průměrné roční cash </a:t>
            </a:r>
            <a:r>
              <a:rPr lang="cs-CZ" altLang="cs-CZ" b="1" dirty="0" err="1" smtClean="0">
                <a:latin typeface="Times New Roman" pitchFamily="18" charset="0"/>
                <a:cs typeface="Helvetica CE" charset="-18"/>
              </a:rPr>
              <a:t>flow</a:t>
            </a:r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, průměrná roční návratnost, průměrná doba návratnosti investice, průměrné roční náklady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 flip="none" rotWithShape="1">
          <a:gsLst>
            <a:gs pos="0">
              <a:schemeClr val="accent6">
                <a:lumMod val="20000"/>
                <a:lumOff val="80000"/>
                <a:shade val="30000"/>
                <a:satMod val="115000"/>
              </a:schemeClr>
            </a:gs>
            <a:gs pos="50000">
              <a:schemeClr val="accent6">
                <a:lumMod val="20000"/>
                <a:lumOff val="80000"/>
                <a:shade val="67500"/>
                <a:satMod val="115000"/>
              </a:schemeClr>
            </a:gs>
            <a:gs pos="100000">
              <a:schemeClr val="accent6">
                <a:lumMod val="20000"/>
                <a:lumOff val="80000"/>
                <a:shade val="100000"/>
                <a:satMod val="115000"/>
              </a:schemeClr>
            </a:gs>
          </a:gsLst>
          <a:path path="circle">
            <a:fillToRect l="100000" t="100000"/>
          </a:path>
          <a:tileRect r="-100000" b="-100000"/>
        </a:gradFill>
        <a:ln w="9525">
          <a:noFill/>
          <a:miter lim="800000"/>
          <a:headEnd/>
          <a:tailEnd/>
        </a:ln>
        <a:effectLst>
          <a:softEdge rad="63500"/>
        </a:effectLst>
      </a:spPr>
      <a:bodyPr/>
      <a:lstStyle>
        <a:defPPr>
          <a:spcAft>
            <a:spcPts val="600"/>
          </a:spcAft>
          <a:defRPr sz="1050" b="1" dirty="0">
            <a:latin typeface="+mn-lt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30CA9D155081743A6EF929CED257F87" ma:contentTypeVersion="0" ma:contentTypeDescription="Vytvoří nový dokument" ma:contentTypeScope="" ma:versionID="fcbbda2a1df65b9048727ecb27778a4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be6de1a1f966338242f48743b66948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B48C22D-6558-453A-8D19-636C8949DBF1}"/>
</file>

<file path=customXml/itemProps2.xml><?xml version="1.0" encoding="utf-8"?>
<ds:datastoreItem xmlns:ds="http://schemas.openxmlformats.org/officeDocument/2006/customXml" ds:itemID="{F4D47AEA-8318-4F8E-83D7-EA6AAE9A01F4}"/>
</file>

<file path=customXml/itemProps3.xml><?xml version="1.0" encoding="utf-8"?>
<ds:datastoreItem xmlns:ds="http://schemas.openxmlformats.org/officeDocument/2006/customXml" ds:itemID="{F5ADC756-0F58-4F0A-A16D-8058931D27C6}"/>
</file>

<file path=docProps/app.xml><?xml version="1.0" encoding="utf-8"?>
<Properties xmlns="http://schemas.openxmlformats.org/officeDocument/2006/extended-properties" xmlns:vt="http://schemas.openxmlformats.org/officeDocument/2006/docPropsVTypes">
  <TotalTime>1895</TotalTime>
  <Words>686</Words>
  <Application>Microsoft Office PowerPoint</Application>
  <PresentationFormat>Předvádění na obrazovce (4:3)</PresentationFormat>
  <Paragraphs>106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Office Theme</vt:lpstr>
      <vt:lpstr> Finanční management II </vt:lpstr>
      <vt:lpstr>Externí vlastní zdroje financování</vt:lpstr>
      <vt:lpstr>Dlouhodobé zdroje</vt:lpstr>
      <vt:lpstr>Dlouhodobé vnější zdroje – obligace</vt:lpstr>
      <vt:lpstr>Dlouhodobé vnější zdroje – leasing</vt:lpstr>
      <vt:lpstr>Nástroje platebního styku</vt:lpstr>
      <vt:lpstr>Finanční plánování, druhy plánů</vt:lpstr>
      <vt:lpstr>Finanční kontrola</vt:lpstr>
      <vt:lpstr>Hodnocení investičních projektů</vt:lpstr>
      <vt:lpstr>Dynamické metody hodnocení</vt:lpstr>
      <vt:lpstr>Hodnocení investičních projektů</vt:lpstr>
      <vt:lpstr>Devizový trh, operace a finanční řízení devizových rizik</vt:lpstr>
      <vt:lpstr>Riziko z pohledu finančního managementu</vt:lpstr>
      <vt:lpstr>Strategické rozhodování o spojování podniků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Titulní strana – Titulek</dc:title>
  <dc:creator>Amos Amos</dc:creator>
  <cp:lastModifiedBy>Kotálová Jana</cp:lastModifiedBy>
  <cp:revision>214</cp:revision>
  <cp:lastPrinted>2014-12-22T14:17:23Z</cp:lastPrinted>
  <dcterms:created xsi:type="dcterms:W3CDTF">2010-04-21T17:09:51Z</dcterms:created>
  <dcterms:modified xsi:type="dcterms:W3CDTF">2015-01-06T06:59:59Z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0x010100D30CA9D155081743A6EF929CED257F87</vt:lpwstr>
  </property>
</Properties>
</file>