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77" r:id="rId3"/>
    <p:sldId id="278" r:id="rId4"/>
    <p:sldId id="260" r:id="rId5"/>
    <p:sldId id="282" r:id="rId6"/>
    <p:sldId id="284" r:id="rId7"/>
    <p:sldId id="283" r:id="rId8"/>
    <p:sldId id="281" r:id="rId9"/>
    <p:sldId id="261" r:id="rId10"/>
    <p:sldId id="285" r:id="rId11"/>
    <p:sldId id="279" r:id="rId12"/>
    <p:sldId id="280" r:id="rId13"/>
    <p:sldId id="268" r:id="rId1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1D32"/>
    <a:srgbClr val="861930"/>
    <a:srgbClr val="86192F"/>
    <a:srgbClr val="9D13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26BE6B-22EC-4148-B0CE-BD5FC62303E8}" type="doc">
      <dgm:prSet loTypeId="urn:microsoft.com/office/officeart/2005/8/layout/process5" loCatId="process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cs-CZ"/>
        </a:p>
      </dgm:t>
    </dgm:pt>
    <dgm:pt modelId="{101272ED-9D4F-4AFC-995E-1B93F97C5D9C}">
      <dgm:prSet phldrT="[Text]"/>
      <dgm:spPr/>
      <dgm:t>
        <a:bodyPr/>
        <a:lstStyle/>
        <a:p>
          <a:r>
            <a: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Zaznamenám podezřelé nebo trestné jednání na pracovišti</a:t>
          </a:r>
        </a:p>
      </dgm:t>
    </dgm:pt>
    <dgm:pt modelId="{4CAA1827-F137-4FED-83B0-76A80574EEBA}" type="parTrans" cxnId="{B40407AF-95D2-46D6-8352-02C906D86A9D}">
      <dgm:prSet/>
      <dgm:spPr/>
      <dgm:t>
        <a:bodyPr/>
        <a:lstStyle/>
        <a:p>
          <a:endParaRPr lang="cs-CZ"/>
        </a:p>
      </dgm:t>
    </dgm:pt>
    <dgm:pt modelId="{3C2D0CEB-0009-406E-9F27-86236CC8A2A1}" type="sibTrans" cxnId="{B40407AF-95D2-46D6-8352-02C906D86A9D}">
      <dgm:prSet/>
      <dgm:spPr/>
      <dgm:t>
        <a:bodyPr/>
        <a:lstStyle/>
        <a:p>
          <a:endParaRPr lang="cs-CZ"/>
        </a:p>
      </dgm:t>
    </dgm:pt>
    <dgm:pt modelId="{6DD34CF5-0DF7-431C-987D-BCB0224E594A}">
      <dgm:prSet phldrT="[Text]"/>
      <dgm:spPr/>
      <dgm:t>
        <a:bodyPr/>
        <a:lstStyle/>
        <a:p>
          <a:r>
            <a: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Zpracuji písemné oznámení (fyzicky/e-mailem)</a:t>
          </a:r>
        </a:p>
      </dgm:t>
    </dgm:pt>
    <dgm:pt modelId="{7D461FF5-B680-4D0F-B525-C0B0E17B3942}" type="parTrans" cxnId="{E1F070D5-7417-4496-94A7-8CF0FD47D9A6}">
      <dgm:prSet/>
      <dgm:spPr/>
      <dgm:t>
        <a:bodyPr/>
        <a:lstStyle/>
        <a:p>
          <a:endParaRPr lang="cs-CZ"/>
        </a:p>
      </dgm:t>
    </dgm:pt>
    <dgm:pt modelId="{45DB02F7-497B-402B-8244-D7FC41D8365E}" type="sibTrans" cxnId="{E1F070D5-7417-4496-94A7-8CF0FD47D9A6}">
      <dgm:prSet/>
      <dgm:spPr/>
      <dgm:t>
        <a:bodyPr/>
        <a:lstStyle/>
        <a:p>
          <a:endParaRPr lang="cs-CZ"/>
        </a:p>
      </dgm:t>
    </dgm:pt>
    <dgm:pt modelId="{3FC10C19-832C-48DC-B1C5-4FC305B1A005}">
      <dgm:prSet phldrT="[Text]"/>
      <dgm:spPr/>
      <dgm:t>
        <a:bodyPr/>
        <a:lstStyle/>
        <a:p>
          <a:r>
            <a: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Vložím do schránky Ombudsmana či odešlu e-mailem Ombudsmanovi</a:t>
          </a:r>
        </a:p>
      </dgm:t>
    </dgm:pt>
    <dgm:pt modelId="{38C38B7B-FEC0-494C-920F-5921B253C656}" type="parTrans" cxnId="{C29FBC56-9FE9-449C-844B-CEBCA99818B9}">
      <dgm:prSet/>
      <dgm:spPr/>
      <dgm:t>
        <a:bodyPr/>
        <a:lstStyle/>
        <a:p>
          <a:endParaRPr lang="cs-CZ"/>
        </a:p>
      </dgm:t>
    </dgm:pt>
    <dgm:pt modelId="{C1390CA3-48A3-4E6A-B108-470995BC69DF}" type="sibTrans" cxnId="{C29FBC56-9FE9-449C-844B-CEBCA99818B9}">
      <dgm:prSet/>
      <dgm:spPr/>
      <dgm:t>
        <a:bodyPr/>
        <a:lstStyle/>
        <a:p>
          <a:endParaRPr lang="cs-CZ"/>
        </a:p>
      </dgm:t>
    </dgm:pt>
    <dgm:pt modelId="{C328FE28-C174-40F4-A0A3-2F5B8B27B095}">
      <dgm:prSet phldrT="[Text]"/>
      <dgm:spPr/>
      <dgm:t>
        <a:bodyPr/>
        <a:lstStyle/>
        <a:p>
          <a:r>
            <a: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Ombudsman do 2 týdnů oznámení vyhodnotí </a:t>
          </a:r>
        </a:p>
      </dgm:t>
    </dgm:pt>
    <dgm:pt modelId="{7C65DADB-02D6-4D2B-932F-16E5F6C79F8E}" type="parTrans" cxnId="{0B46C048-1B3E-40A3-AE1A-953EE2294BB9}">
      <dgm:prSet/>
      <dgm:spPr/>
      <dgm:t>
        <a:bodyPr/>
        <a:lstStyle/>
        <a:p>
          <a:endParaRPr lang="cs-CZ"/>
        </a:p>
      </dgm:t>
    </dgm:pt>
    <dgm:pt modelId="{B938A582-3110-4652-B9AD-ADAA61B78441}" type="sibTrans" cxnId="{0B46C048-1B3E-40A3-AE1A-953EE2294BB9}">
      <dgm:prSet/>
      <dgm:spPr/>
      <dgm:t>
        <a:bodyPr/>
        <a:lstStyle/>
        <a:p>
          <a:endParaRPr lang="cs-CZ"/>
        </a:p>
      </dgm:t>
    </dgm:pt>
    <dgm:pt modelId="{2BF9C0F9-D5C0-45D5-B25F-B131665BAD53}">
      <dgm:prSet phldrT="[Text]"/>
      <dgm:spPr/>
      <dgm:t>
        <a:bodyPr/>
        <a:lstStyle/>
        <a:p>
          <a:r>
            <a: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Ombudsman písemně předá výsledek oznamovateli</a:t>
          </a:r>
        </a:p>
      </dgm:t>
    </dgm:pt>
    <dgm:pt modelId="{2F3ECAA0-CC8B-4DC0-9FB3-FC13AF633520}" type="parTrans" cxnId="{B44CBF1C-E272-4644-9D42-44431C4C46A7}">
      <dgm:prSet/>
      <dgm:spPr/>
      <dgm:t>
        <a:bodyPr/>
        <a:lstStyle/>
        <a:p>
          <a:endParaRPr lang="cs-CZ"/>
        </a:p>
      </dgm:t>
    </dgm:pt>
    <dgm:pt modelId="{46A38058-AC74-4525-B046-381BDECC824B}" type="sibTrans" cxnId="{B44CBF1C-E272-4644-9D42-44431C4C46A7}">
      <dgm:prSet/>
      <dgm:spPr/>
      <dgm:t>
        <a:bodyPr/>
        <a:lstStyle/>
        <a:p>
          <a:endParaRPr lang="cs-CZ"/>
        </a:p>
      </dgm:t>
    </dgm:pt>
    <dgm:pt modelId="{FC9E1094-B569-44F2-B720-4AA11F568FC9}" type="pres">
      <dgm:prSet presAssocID="{0D26BE6B-22EC-4148-B0CE-BD5FC62303E8}" presName="diagram" presStyleCnt="0">
        <dgm:presLayoutVars>
          <dgm:dir/>
          <dgm:resizeHandles val="exact"/>
        </dgm:presLayoutVars>
      </dgm:prSet>
      <dgm:spPr/>
    </dgm:pt>
    <dgm:pt modelId="{15E1AA34-CC95-4B5B-AFAD-782CE9D322EE}" type="pres">
      <dgm:prSet presAssocID="{101272ED-9D4F-4AFC-995E-1B93F97C5D9C}" presName="node" presStyleLbl="node1" presStyleIdx="0" presStyleCnt="5">
        <dgm:presLayoutVars>
          <dgm:bulletEnabled val="1"/>
        </dgm:presLayoutVars>
      </dgm:prSet>
      <dgm:spPr/>
    </dgm:pt>
    <dgm:pt modelId="{32A0869D-6E66-4B9C-97C2-89B1F5737FEE}" type="pres">
      <dgm:prSet presAssocID="{3C2D0CEB-0009-406E-9F27-86236CC8A2A1}" presName="sibTrans" presStyleLbl="sibTrans2D1" presStyleIdx="0" presStyleCnt="4"/>
      <dgm:spPr/>
    </dgm:pt>
    <dgm:pt modelId="{EBC8A999-E93A-4279-9CDC-4AEE29269864}" type="pres">
      <dgm:prSet presAssocID="{3C2D0CEB-0009-406E-9F27-86236CC8A2A1}" presName="connectorText" presStyleLbl="sibTrans2D1" presStyleIdx="0" presStyleCnt="4"/>
      <dgm:spPr/>
    </dgm:pt>
    <dgm:pt modelId="{8BACF2E3-8F0B-46A6-8854-F2C749DE3DDA}" type="pres">
      <dgm:prSet presAssocID="{6DD34CF5-0DF7-431C-987D-BCB0224E594A}" presName="node" presStyleLbl="node1" presStyleIdx="1" presStyleCnt="5">
        <dgm:presLayoutVars>
          <dgm:bulletEnabled val="1"/>
        </dgm:presLayoutVars>
      </dgm:prSet>
      <dgm:spPr/>
    </dgm:pt>
    <dgm:pt modelId="{289BF559-9AB8-42B6-A2E6-1EB29AB58ABB}" type="pres">
      <dgm:prSet presAssocID="{45DB02F7-497B-402B-8244-D7FC41D8365E}" presName="sibTrans" presStyleLbl="sibTrans2D1" presStyleIdx="1" presStyleCnt="4"/>
      <dgm:spPr/>
    </dgm:pt>
    <dgm:pt modelId="{86987CBC-0AA5-4CBE-8900-6B63639ABF07}" type="pres">
      <dgm:prSet presAssocID="{45DB02F7-497B-402B-8244-D7FC41D8365E}" presName="connectorText" presStyleLbl="sibTrans2D1" presStyleIdx="1" presStyleCnt="4"/>
      <dgm:spPr/>
    </dgm:pt>
    <dgm:pt modelId="{63500E63-4FDF-4D55-AFEF-03D296D5A702}" type="pres">
      <dgm:prSet presAssocID="{3FC10C19-832C-48DC-B1C5-4FC305B1A005}" presName="node" presStyleLbl="node1" presStyleIdx="2" presStyleCnt="5">
        <dgm:presLayoutVars>
          <dgm:bulletEnabled val="1"/>
        </dgm:presLayoutVars>
      </dgm:prSet>
      <dgm:spPr/>
    </dgm:pt>
    <dgm:pt modelId="{CB445D0E-CA36-4665-8E7F-F9BE9C8D7AF7}" type="pres">
      <dgm:prSet presAssocID="{C1390CA3-48A3-4E6A-B108-470995BC69DF}" presName="sibTrans" presStyleLbl="sibTrans2D1" presStyleIdx="2" presStyleCnt="4"/>
      <dgm:spPr/>
    </dgm:pt>
    <dgm:pt modelId="{7505B3BD-D508-4608-867F-1B2DC4D4F646}" type="pres">
      <dgm:prSet presAssocID="{C1390CA3-48A3-4E6A-B108-470995BC69DF}" presName="connectorText" presStyleLbl="sibTrans2D1" presStyleIdx="2" presStyleCnt="4"/>
      <dgm:spPr/>
    </dgm:pt>
    <dgm:pt modelId="{86AA33CF-1647-42B6-8B23-4F109C7AFFE0}" type="pres">
      <dgm:prSet presAssocID="{C328FE28-C174-40F4-A0A3-2F5B8B27B095}" presName="node" presStyleLbl="node1" presStyleIdx="3" presStyleCnt="5">
        <dgm:presLayoutVars>
          <dgm:bulletEnabled val="1"/>
        </dgm:presLayoutVars>
      </dgm:prSet>
      <dgm:spPr/>
    </dgm:pt>
    <dgm:pt modelId="{C1E51306-9920-482E-8DB9-BA247106282D}" type="pres">
      <dgm:prSet presAssocID="{B938A582-3110-4652-B9AD-ADAA61B78441}" presName="sibTrans" presStyleLbl="sibTrans2D1" presStyleIdx="3" presStyleCnt="4"/>
      <dgm:spPr/>
    </dgm:pt>
    <dgm:pt modelId="{AA566B3C-3D8E-4E54-A74E-F0B78467929D}" type="pres">
      <dgm:prSet presAssocID="{B938A582-3110-4652-B9AD-ADAA61B78441}" presName="connectorText" presStyleLbl="sibTrans2D1" presStyleIdx="3" presStyleCnt="4"/>
      <dgm:spPr/>
    </dgm:pt>
    <dgm:pt modelId="{2BCFCDF2-DC84-4E08-9F04-549DA1E44CC7}" type="pres">
      <dgm:prSet presAssocID="{2BF9C0F9-D5C0-45D5-B25F-B131665BAD53}" presName="node" presStyleLbl="node1" presStyleIdx="4" presStyleCnt="5">
        <dgm:presLayoutVars>
          <dgm:bulletEnabled val="1"/>
        </dgm:presLayoutVars>
      </dgm:prSet>
      <dgm:spPr/>
    </dgm:pt>
  </dgm:ptLst>
  <dgm:cxnLst>
    <dgm:cxn modelId="{A7CADC0D-743D-4853-AB7B-E9B95DE54B63}" type="presOf" srcId="{3FC10C19-832C-48DC-B1C5-4FC305B1A005}" destId="{63500E63-4FDF-4D55-AFEF-03D296D5A702}" srcOrd="0" destOrd="0" presId="urn:microsoft.com/office/officeart/2005/8/layout/process5"/>
    <dgm:cxn modelId="{B1CFD71A-C4E5-4DD4-85A9-D30E146E8460}" type="presOf" srcId="{B938A582-3110-4652-B9AD-ADAA61B78441}" destId="{AA566B3C-3D8E-4E54-A74E-F0B78467929D}" srcOrd="1" destOrd="0" presId="urn:microsoft.com/office/officeart/2005/8/layout/process5"/>
    <dgm:cxn modelId="{B44CBF1C-E272-4644-9D42-44431C4C46A7}" srcId="{0D26BE6B-22EC-4148-B0CE-BD5FC62303E8}" destId="{2BF9C0F9-D5C0-45D5-B25F-B131665BAD53}" srcOrd="4" destOrd="0" parTransId="{2F3ECAA0-CC8B-4DC0-9FB3-FC13AF633520}" sibTransId="{46A38058-AC74-4525-B046-381BDECC824B}"/>
    <dgm:cxn modelId="{C2D28921-395D-4B87-B9B6-1AF108B01E15}" type="presOf" srcId="{B938A582-3110-4652-B9AD-ADAA61B78441}" destId="{C1E51306-9920-482E-8DB9-BA247106282D}" srcOrd="0" destOrd="0" presId="urn:microsoft.com/office/officeart/2005/8/layout/process5"/>
    <dgm:cxn modelId="{212C7030-B33C-40B1-85DF-4E92064357AC}" type="presOf" srcId="{45DB02F7-497B-402B-8244-D7FC41D8365E}" destId="{289BF559-9AB8-42B6-A2E6-1EB29AB58ABB}" srcOrd="0" destOrd="0" presId="urn:microsoft.com/office/officeart/2005/8/layout/process5"/>
    <dgm:cxn modelId="{A991BE40-0489-410D-9E8A-0813B2C4ABB9}" type="presOf" srcId="{45DB02F7-497B-402B-8244-D7FC41D8365E}" destId="{86987CBC-0AA5-4CBE-8900-6B63639ABF07}" srcOrd="1" destOrd="0" presId="urn:microsoft.com/office/officeart/2005/8/layout/process5"/>
    <dgm:cxn modelId="{75EA4768-BA39-4215-AD7A-0D3BD12CFEC4}" type="presOf" srcId="{C1390CA3-48A3-4E6A-B108-470995BC69DF}" destId="{7505B3BD-D508-4608-867F-1B2DC4D4F646}" srcOrd="1" destOrd="0" presId="urn:microsoft.com/office/officeart/2005/8/layout/process5"/>
    <dgm:cxn modelId="{9BACBB68-801A-4C51-B018-35BE84A4ED19}" type="presOf" srcId="{3C2D0CEB-0009-406E-9F27-86236CC8A2A1}" destId="{EBC8A999-E93A-4279-9CDC-4AEE29269864}" srcOrd="1" destOrd="0" presId="urn:microsoft.com/office/officeart/2005/8/layout/process5"/>
    <dgm:cxn modelId="{0B46C048-1B3E-40A3-AE1A-953EE2294BB9}" srcId="{0D26BE6B-22EC-4148-B0CE-BD5FC62303E8}" destId="{C328FE28-C174-40F4-A0A3-2F5B8B27B095}" srcOrd="3" destOrd="0" parTransId="{7C65DADB-02D6-4D2B-932F-16E5F6C79F8E}" sibTransId="{B938A582-3110-4652-B9AD-ADAA61B78441}"/>
    <dgm:cxn modelId="{A83CC269-904C-4011-9126-F76B3C5D390A}" type="presOf" srcId="{6DD34CF5-0DF7-431C-987D-BCB0224E594A}" destId="{8BACF2E3-8F0B-46A6-8854-F2C749DE3DDA}" srcOrd="0" destOrd="0" presId="urn:microsoft.com/office/officeart/2005/8/layout/process5"/>
    <dgm:cxn modelId="{9FF01974-529E-4F67-914A-E9E4AC8361DD}" type="presOf" srcId="{101272ED-9D4F-4AFC-995E-1B93F97C5D9C}" destId="{15E1AA34-CC95-4B5B-AFAD-782CE9D322EE}" srcOrd="0" destOrd="0" presId="urn:microsoft.com/office/officeart/2005/8/layout/process5"/>
    <dgm:cxn modelId="{C29FBC56-9FE9-449C-844B-CEBCA99818B9}" srcId="{0D26BE6B-22EC-4148-B0CE-BD5FC62303E8}" destId="{3FC10C19-832C-48DC-B1C5-4FC305B1A005}" srcOrd="2" destOrd="0" parTransId="{38C38B7B-FEC0-494C-920F-5921B253C656}" sibTransId="{C1390CA3-48A3-4E6A-B108-470995BC69DF}"/>
    <dgm:cxn modelId="{F1EDCDA4-6A33-4E96-9EDC-5440C7B43B77}" type="presOf" srcId="{2BF9C0F9-D5C0-45D5-B25F-B131665BAD53}" destId="{2BCFCDF2-DC84-4E08-9F04-549DA1E44CC7}" srcOrd="0" destOrd="0" presId="urn:microsoft.com/office/officeart/2005/8/layout/process5"/>
    <dgm:cxn modelId="{723837AD-660E-4C8D-BBBE-2C98017B0D6A}" type="presOf" srcId="{C328FE28-C174-40F4-A0A3-2F5B8B27B095}" destId="{86AA33CF-1647-42B6-8B23-4F109C7AFFE0}" srcOrd="0" destOrd="0" presId="urn:microsoft.com/office/officeart/2005/8/layout/process5"/>
    <dgm:cxn modelId="{ACF0ECAE-6767-40B2-B270-D8C1791BDBD6}" type="presOf" srcId="{0D26BE6B-22EC-4148-B0CE-BD5FC62303E8}" destId="{FC9E1094-B569-44F2-B720-4AA11F568FC9}" srcOrd="0" destOrd="0" presId="urn:microsoft.com/office/officeart/2005/8/layout/process5"/>
    <dgm:cxn modelId="{B40407AF-95D2-46D6-8352-02C906D86A9D}" srcId="{0D26BE6B-22EC-4148-B0CE-BD5FC62303E8}" destId="{101272ED-9D4F-4AFC-995E-1B93F97C5D9C}" srcOrd="0" destOrd="0" parTransId="{4CAA1827-F137-4FED-83B0-76A80574EEBA}" sibTransId="{3C2D0CEB-0009-406E-9F27-86236CC8A2A1}"/>
    <dgm:cxn modelId="{E1F070D5-7417-4496-94A7-8CF0FD47D9A6}" srcId="{0D26BE6B-22EC-4148-B0CE-BD5FC62303E8}" destId="{6DD34CF5-0DF7-431C-987D-BCB0224E594A}" srcOrd="1" destOrd="0" parTransId="{7D461FF5-B680-4D0F-B525-C0B0E17B3942}" sibTransId="{45DB02F7-497B-402B-8244-D7FC41D8365E}"/>
    <dgm:cxn modelId="{767435E5-DA43-4D8D-81B0-90162392DE3C}" type="presOf" srcId="{C1390CA3-48A3-4E6A-B108-470995BC69DF}" destId="{CB445D0E-CA36-4665-8E7F-F9BE9C8D7AF7}" srcOrd="0" destOrd="0" presId="urn:microsoft.com/office/officeart/2005/8/layout/process5"/>
    <dgm:cxn modelId="{DAFBA2FD-84A8-4F3F-B121-1534E690DA4E}" type="presOf" srcId="{3C2D0CEB-0009-406E-9F27-86236CC8A2A1}" destId="{32A0869D-6E66-4B9C-97C2-89B1F5737FEE}" srcOrd="0" destOrd="0" presId="urn:microsoft.com/office/officeart/2005/8/layout/process5"/>
    <dgm:cxn modelId="{E1925B4D-3289-4151-BAF0-450677077C4A}" type="presParOf" srcId="{FC9E1094-B569-44F2-B720-4AA11F568FC9}" destId="{15E1AA34-CC95-4B5B-AFAD-782CE9D322EE}" srcOrd="0" destOrd="0" presId="urn:microsoft.com/office/officeart/2005/8/layout/process5"/>
    <dgm:cxn modelId="{C3662E53-2443-4671-AB3A-84F8FDBAA6CA}" type="presParOf" srcId="{FC9E1094-B569-44F2-B720-4AA11F568FC9}" destId="{32A0869D-6E66-4B9C-97C2-89B1F5737FEE}" srcOrd="1" destOrd="0" presId="urn:microsoft.com/office/officeart/2005/8/layout/process5"/>
    <dgm:cxn modelId="{27917D94-35A9-40A1-97D4-014337900EED}" type="presParOf" srcId="{32A0869D-6E66-4B9C-97C2-89B1F5737FEE}" destId="{EBC8A999-E93A-4279-9CDC-4AEE29269864}" srcOrd="0" destOrd="0" presId="urn:microsoft.com/office/officeart/2005/8/layout/process5"/>
    <dgm:cxn modelId="{EB7CFDB3-9572-4688-A9A0-9785C2F73C28}" type="presParOf" srcId="{FC9E1094-B569-44F2-B720-4AA11F568FC9}" destId="{8BACF2E3-8F0B-46A6-8854-F2C749DE3DDA}" srcOrd="2" destOrd="0" presId="urn:microsoft.com/office/officeart/2005/8/layout/process5"/>
    <dgm:cxn modelId="{CC060315-9456-4904-A468-383389BDB2D2}" type="presParOf" srcId="{FC9E1094-B569-44F2-B720-4AA11F568FC9}" destId="{289BF559-9AB8-42B6-A2E6-1EB29AB58ABB}" srcOrd="3" destOrd="0" presId="urn:microsoft.com/office/officeart/2005/8/layout/process5"/>
    <dgm:cxn modelId="{02652870-76F6-42C0-98DF-3BEA97616C0D}" type="presParOf" srcId="{289BF559-9AB8-42B6-A2E6-1EB29AB58ABB}" destId="{86987CBC-0AA5-4CBE-8900-6B63639ABF07}" srcOrd="0" destOrd="0" presId="urn:microsoft.com/office/officeart/2005/8/layout/process5"/>
    <dgm:cxn modelId="{1B58B24A-9916-4055-98CE-9071F62844A5}" type="presParOf" srcId="{FC9E1094-B569-44F2-B720-4AA11F568FC9}" destId="{63500E63-4FDF-4D55-AFEF-03D296D5A702}" srcOrd="4" destOrd="0" presId="urn:microsoft.com/office/officeart/2005/8/layout/process5"/>
    <dgm:cxn modelId="{035E67C1-860E-4C6D-B202-1D7E557E1B23}" type="presParOf" srcId="{FC9E1094-B569-44F2-B720-4AA11F568FC9}" destId="{CB445D0E-CA36-4665-8E7F-F9BE9C8D7AF7}" srcOrd="5" destOrd="0" presId="urn:microsoft.com/office/officeart/2005/8/layout/process5"/>
    <dgm:cxn modelId="{19770C2A-2AFA-4874-9653-C05E43CAF900}" type="presParOf" srcId="{CB445D0E-CA36-4665-8E7F-F9BE9C8D7AF7}" destId="{7505B3BD-D508-4608-867F-1B2DC4D4F646}" srcOrd="0" destOrd="0" presId="urn:microsoft.com/office/officeart/2005/8/layout/process5"/>
    <dgm:cxn modelId="{4526A797-FAF2-4BE8-99AC-47CDB783BBBF}" type="presParOf" srcId="{FC9E1094-B569-44F2-B720-4AA11F568FC9}" destId="{86AA33CF-1647-42B6-8B23-4F109C7AFFE0}" srcOrd="6" destOrd="0" presId="urn:microsoft.com/office/officeart/2005/8/layout/process5"/>
    <dgm:cxn modelId="{6070ABA9-9AF0-4AB7-91F3-11E266A0DB0D}" type="presParOf" srcId="{FC9E1094-B569-44F2-B720-4AA11F568FC9}" destId="{C1E51306-9920-482E-8DB9-BA247106282D}" srcOrd="7" destOrd="0" presId="urn:microsoft.com/office/officeart/2005/8/layout/process5"/>
    <dgm:cxn modelId="{AC3368C7-6C75-42DD-8BF6-47F7627B1A92}" type="presParOf" srcId="{C1E51306-9920-482E-8DB9-BA247106282D}" destId="{AA566B3C-3D8E-4E54-A74E-F0B78467929D}" srcOrd="0" destOrd="0" presId="urn:microsoft.com/office/officeart/2005/8/layout/process5"/>
    <dgm:cxn modelId="{2C3F89F6-66E7-4ACC-A0F1-8E27F1B00E77}" type="presParOf" srcId="{FC9E1094-B569-44F2-B720-4AA11F568FC9}" destId="{2BCFCDF2-DC84-4E08-9F04-549DA1E44CC7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E1AA34-CC95-4B5B-AFAD-782CE9D322EE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Zaznamenám podezřelé nebo trestné jednání na pracovišti</a:t>
          </a:r>
        </a:p>
      </dsp:txBody>
      <dsp:txXfrm>
        <a:off x="144776" y="50451"/>
        <a:ext cx="2620721" cy="1534246"/>
      </dsp:txXfrm>
    </dsp:sp>
    <dsp:sp modelId="{32A0869D-6E66-4B9C-97C2-89B1F5737FEE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900" kern="1200"/>
        </a:p>
      </dsp:txBody>
      <dsp:txXfrm>
        <a:off x="3052255" y="615490"/>
        <a:ext cx="403082" cy="404168"/>
      </dsp:txXfrm>
    </dsp:sp>
    <dsp:sp modelId="{8BACF2E3-8F0B-46A6-8854-F2C749DE3DDA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677650"/>
                <a:satOff val="25000"/>
                <a:lumOff val="-367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677650"/>
                <a:satOff val="25000"/>
                <a:lumOff val="-367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677650"/>
                <a:satOff val="25000"/>
                <a:lumOff val="-367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Zpracuji písemné oznámení (fyzicky/e-mailem)</a:t>
          </a:r>
        </a:p>
      </dsp:txBody>
      <dsp:txXfrm>
        <a:off x="3947439" y="50451"/>
        <a:ext cx="2620721" cy="1534246"/>
      </dsp:txXfrm>
    </dsp:sp>
    <dsp:sp modelId="{289BF559-9AB8-42B6-A2E6-1EB29AB58ABB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903533"/>
            <a:satOff val="33333"/>
            <a:lumOff val="-4902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900" kern="1200"/>
        </a:p>
      </dsp:txBody>
      <dsp:txXfrm>
        <a:off x="6854918" y="615490"/>
        <a:ext cx="403082" cy="404168"/>
      </dsp:txXfrm>
    </dsp:sp>
    <dsp:sp modelId="{63500E63-4FDF-4D55-AFEF-03D296D5A702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1355300"/>
                <a:satOff val="50000"/>
                <a:lumOff val="-735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1355300"/>
                <a:satOff val="50000"/>
                <a:lumOff val="-735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1355300"/>
                <a:satOff val="50000"/>
                <a:lumOff val="-735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Vložím do schránky Ombudsmana či odešlu e-mailem Ombudsmanovi</a:t>
          </a:r>
        </a:p>
      </dsp:txBody>
      <dsp:txXfrm>
        <a:off x="7750101" y="50451"/>
        <a:ext cx="2620721" cy="1534246"/>
      </dsp:txXfrm>
    </dsp:sp>
    <dsp:sp modelId="{CB445D0E-CA36-4665-8E7F-F9BE9C8D7AF7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1807066"/>
            <a:satOff val="66667"/>
            <a:lumOff val="-9804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900" kern="1200"/>
        </a:p>
      </dsp:txBody>
      <dsp:txXfrm rot="-5400000">
        <a:off x="8858378" y="1871456"/>
        <a:ext cx="404168" cy="403082"/>
      </dsp:txXfrm>
    </dsp:sp>
    <dsp:sp modelId="{86AA33CF-1647-42B6-8B23-4F109C7AFFE0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2032949"/>
                <a:satOff val="75000"/>
                <a:lumOff val="-1102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2032949"/>
                <a:satOff val="75000"/>
                <a:lumOff val="-1102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2032949"/>
                <a:satOff val="75000"/>
                <a:lumOff val="-1102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Ombudsman do 2 týdnů oznámení vyhodnotí </a:t>
          </a:r>
        </a:p>
      </dsp:txBody>
      <dsp:txXfrm>
        <a:off x="7750101" y="2766639"/>
        <a:ext cx="2620721" cy="1534246"/>
      </dsp:txXfrm>
    </dsp:sp>
    <dsp:sp modelId="{C1E51306-9920-482E-8DB9-BA247106282D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900" kern="1200"/>
        </a:p>
      </dsp:txBody>
      <dsp:txXfrm rot="10800000">
        <a:off x="7060261" y="3331678"/>
        <a:ext cx="403082" cy="404168"/>
      </dsp:txXfrm>
    </dsp:sp>
    <dsp:sp modelId="{2BCFCDF2-DC84-4E08-9F04-549DA1E44CC7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2710599"/>
                <a:satOff val="100000"/>
                <a:lumOff val="-14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2710599"/>
                <a:satOff val="100000"/>
                <a:lumOff val="-147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2710599"/>
                <a:satOff val="100000"/>
                <a:lumOff val="-147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Ombudsman písemně předá výsledek oznamovateli</a:t>
          </a:r>
        </a:p>
      </dsp:txBody>
      <dsp:txXfrm>
        <a:off x="3947439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29A20A-0111-47D5-9452-9FDFCA43EBAD}" type="datetimeFigureOut">
              <a:rPr lang="cs-CZ" smtClean="0"/>
              <a:t>04.03.2025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6BDB50-DFA8-4E5D-B2E8-5974500074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1161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60E2B-D3B3-41D0-A12A-36AF5ADC3B34}" type="datetimeFigureOut">
              <a:rPr lang="cs-CZ" smtClean="0"/>
              <a:t>04.03.2025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B037E-BA96-47AD-B17C-2E36E4D268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467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60E2B-D3B3-41D0-A12A-36AF5ADC3B34}" type="datetimeFigureOut">
              <a:rPr lang="cs-CZ" smtClean="0"/>
              <a:t>04.03.2025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B037E-BA96-47AD-B17C-2E36E4D268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7054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60E2B-D3B3-41D0-A12A-36AF5ADC3B34}" type="datetimeFigureOut">
              <a:rPr lang="cs-CZ" smtClean="0"/>
              <a:t>04.03.2025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B037E-BA96-47AD-B17C-2E36E4D268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3749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0319" y="702879"/>
            <a:ext cx="10515600" cy="1325563"/>
          </a:xfrm>
        </p:spPr>
        <p:txBody>
          <a:bodyPr>
            <a:normAutofit/>
          </a:bodyPr>
          <a:lstStyle>
            <a:lvl1pPr>
              <a:defRPr sz="4000" b="1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68879" y="1858579"/>
            <a:ext cx="10515600" cy="4351338"/>
          </a:xfrm>
        </p:spPr>
        <p:txBody>
          <a:bodyPr/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60E2B-D3B3-41D0-A12A-36AF5ADC3B34}" type="datetimeFigureOut">
              <a:rPr lang="cs-CZ" smtClean="0"/>
              <a:t>04.03.2025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B037E-BA96-47AD-B17C-2E36E4D268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6545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60E2B-D3B3-41D0-A12A-36AF5ADC3B34}" type="datetimeFigureOut">
              <a:rPr lang="cs-CZ" smtClean="0"/>
              <a:t>04.03.2025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B037E-BA96-47AD-B17C-2E36E4D268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3261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60E2B-D3B3-41D0-A12A-36AF5ADC3B34}" type="datetimeFigureOut">
              <a:rPr lang="cs-CZ" smtClean="0"/>
              <a:t>04.03.2025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B037E-BA96-47AD-B17C-2E36E4D268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3914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60E2B-D3B3-41D0-A12A-36AF5ADC3B34}" type="datetimeFigureOut">
              <a:rPr lang="cs-CZ" smtClean="0"/>
              <a:t>04.03.2025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B037E-BA96-47AD-B17C-2E36E4D268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9829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60E2B-D3B3-41D0-A12A-36AF5ADC3B34}" type="datetimeFigureOut">
              <a:rPr lang="cs-CZ" smtClean="0"/>
              <a:t>04.03.2025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B037E-BA96-47AD-B17C-2E36E4D268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6157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60E2B-D3B3-41D0-A12A-36AF5ADC3B34}" type="datetimeFigureOut">
              <a:rPr lang="cs-CZ" smtClean="0"/>
              <a:t>04.03.2025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B037E-BA96-47AD-B17C-2E36E4D268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121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60E2B-D3B3-41D0-A12A-36AF5ADC3B34}" type="datetimeFigureOut">
              <a:rPr lang="cs-CZ" smtClean="0"/>
              <a:t>04.03.2025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B037E-BA96-47AD-B17C-2E36E4D268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8919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60E2B-D3B3-41D0-A12A-36AF5ADC3B34}" type="datetimeFigureOut">
              <a:rPr lang="cs-CZ" smtClean="0"/>
              <a:t>04.03.2025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B037E-BA96-47AD-B17C-2E36E4D268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8692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260E2B-D3B3-41D0-A12A-36AF5ADC3B34}" type="datetimeFigureOut">
              <a:rPr lang="cs-CZ" smtClean="0"/>
              <a:t>04.03.2025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B037E-BA96-47AD-B17C-2E36E4D268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527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mayerova@mail.vstecb.cz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is.vstecb.cz/auth/do/vste/uredni_deska/1905433/smernice_c_3_2022_ochrana_oznamovatele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4307091"/>
            <a:ext cx="9144000" cy="1013651"/>
          </a:xfrm>
        </p:spPr>
        <p:txBody>
          <a:bodyPr>
            <a:noAutofit/>
          </a:bodyPr>
          <a:lstStyle/>
          <a:p>
            <a:br>
              <a:rPr lang="cs-CZ" sz="7000" dirty="0">
                <a:solidFill>
                  <a:srgbClr val="9D132C"/>
                </a:solidFill>
                <a:latin typeface="+mn-lt"/>
              </a:rPr>
            </a:br>
            <a:r>
              <a:rPr lang="cs-CZ" sz="7000" dirty="0">
                <a:solidFill>
                  <a:srgbClr val="871D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„</a:t>
            </a:r>
            <a:r>
              <a:rPr lang="cs-CZ" sz="7000" dirty="0" err="1">
                <a:solidFill>
                  <a:srgbClr val="871D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Whistleblowing</a:t>
            </a:r>
            <a:r>
              <a:rPr lang="cs-CZ" sz="7000" dirty="0">
                <a:solidFill>
                  <a:srgbClr val="871D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“ </a:t>
            </a:r>
            <a:br>
              <a:rPr lang="cs-CZ" sz="7000" dirty="0">
                <a:solidFill>
                  <a:srgbClr val="871D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cs-CZ" sz="7000" dirty="0">
                <a:solidFill>
                  <a:srgbClr val="871D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na VŠTE</a:t>
            </a:r>
            <a:br>
              <a:rPr lang="cs-CZ" sz="7000" dirty="0">
                <a:solidFill>
                  <a:srgbClr val="871D32"/>
                </a:solidFill>
                <a:latin typeface="+mn-lt"/>
              </a:rPr>
            </a:br>
            <a:endParaRPr lang="cs-CZ" sz="7000" dirty="0">
              <a:solidFill>
                <a:srgbClr val="871D32"/>
              </a:solidFill>
              <a:latin typeface="+mn-lt"/>
            </a:endParaRPr>
          </a:p>
        </p:txBody>
      </p:sp>
      <p:sp>
        <p:nvSpPr>
          <p:cNvPr id="10" name="Nadpis 1"/>
          <p:cNvSpPr txBox="1">
            <a:spLocks/>
          </p:cNvSpPr>
          <p:nvPr/>
        </p:nvSpPr>
        <p:spPr>
          <a:xfrm>
            <a:off x="89916" y="6344602"/>
            <a:ext cx="5020056" cy="30854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900" dirty="0">
                <a:solidFill>
                  <a:schemeClr val="bg1">
                    <a:lumMod val="65000"/>
                  </a:schemeClr>
                </a:solidFill>
                <a:latin typeface="+mn-lt"/>
              </a:rPr>
              <a:t>Vysoká škola technická a ekonomická v Českých Budějovicích, Okružní 517/10, 370 01 České Budějovice</a:t>
            </a:r>
          </a:p>
        </p:txBody>
      </p:sp>
      <p:sp>
        <p:nvSpPr>
          <p:cNvPr id="11" name="Nadpis 1"/>
          <p:cNvSpPr txBox="1">
            <a:spLocks/>
          </p:cNvSpPr>
          <p:nvPr/>
        </p:nvSpPr>
        <p:spPr>
          <a:xfrm>
            <a:off x="11137392" y="6040468"/>
            <a:ext cx="1008888" cy="60826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900" dirty="0">
                <a:solidFill>
                  <a:schemeClr val="bg1">
                    <a:lumMod val="65000"/>
                  </a:schemeClr>
                </a:solidFill>
                <a:latin typeface="+mn-lt"/>
              </a:rPr>
              <a:t>vstecb.cz</a:t>
            </a:r>
          </a:p>
        </p:txBody>
      </p:sp>
    </p:spTree>
    <p:extLst>
      <p:ext uri="{BB962C8B-B14F-4D97-AF65-F5344CB8AC3E}">
        <p14:creationId xmlns:p14="http://schemas.microsoft.com/office/powerpoint/2010/main" val="41810321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8F3E16-D789-3EBF-2836-DBA3B0A2D3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EA44F3-64E7-531A-22F9-1E78DC4A6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198" y="780516"/>
            <a:ext cx="10515600" cy="1325563"/>
          </a:xfrm>
        </p:spPr>
        <p:txBody>
          <a:bodyPr/>
          <a:lstStyle/>
          <a:p>
            <a:pPr marL="144000"/>
            <a:r>
              <a:rPr lang="cs-CZ" dirty="0">
                <a:solidFill>
                  <a:srgbClr val="871D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 bude možné oznamovat?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FDFDD1B-4A10-C3A7-5F4E-1965CC32F6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199" y="2023299"/>
            <a:ext cx="5278602" cy="259183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obsah 2">
            <a:extLst>
              <a:ext uri="{FF2B5EF4-FFF2-40B4-BE49-F238E27FC236}">
                <a16:creationId xmlns:a16="http://schemas.microsoft.com/office/drawing/2014/main" id="{626C6BE3-0A64-CBCD-18D6-8CF26C514E3A}"/>
              </a:ext>
            </a:extLst>
          </p:cNvPr>
          <p:cNvSpPr txBox="1">
            <a:spLocks/>
          </p:cNvSpPr>
          <p:nvPr/>
        </p:nvSpPr>
        <p:spPr>
          <a:xfrm>
            <a:off x="482599" y="2023065"/>
            <a:ext cx="10634133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altLang="cs-CZ" sz="2000" dirty="0">
                <a:solidFill>
                  <a:srgbClr val="000000"/>
                </a:solidFill>
              </a:rPr>
              <a:t>trestný čin či přestupek, za který zákon stanoví sazbu pokuty s horní hranicí alespoň 100.000 Kč</a:t>
            </a:r>
          </a:p>
          <a:p>
            <a:pPr eaLnBrk="1" hangingPunct="1"/>
            <a:r>
              <a:rPr lang="cs-CZ" altLang="cs-CZ" sz="2000" dirty="0">
                <a:solidFill>
                  <a:srgbClr val="000000"/>
                </a:solidFill>
              </a:rPr>
              <a:t>porušení povinností vyplývajících ze zákona o dani z příjmu právnických osob</a:t>
            </a:r>
          </a:p>
          <a:p>
            <a:pPr eaLnBrk="1" hangingPunct="1"/>
            <a:r>
              <a:rPr lang="cs-CZ" altLang="cs-CZ" sz="2000" dirty="0">
                <a:solidFill>
                  <a:srgbClr val="000000"/>
                </a:solidFill>
              </a:rPr>
              <a:t>porušení ochrany osobních údajů či soukromí</a:t>
            </a:r>
          </a:p>
          <a:p>
            <a:pPr eaLnBrk="1" hangingPunct="1"/>
            <a:r>
              <a:rPr lang="cs-CZ" altLang="cs-CZ" sz="2000" dirty="0">
                <a:solidFill>
                  <a:srgbClr val="000000"/>
                </a:solidFill>
              </a:rPr>
              <a:t>porušení ochrany spotřebitele</a:t>
            </a:r>
          </a:p>
          <a:p>
            <a:pPr eaLnBrk="1" hangingPunct="1"/>
            <a:r>
              <a:rPr lang="cs-CZ" altLang="cs-CZ" sz="2000" dirty="0">
                <a:solidFill>
                  <a:srgbClr val="000000"/>
                </a:solidFill>
              </a:rPr>
              <a:t>porušení pravidel ochrany životního prostředí</a:t>
            </a:r>
          </a:p>
          <a:p>
            <a:pPr eaLnBrk="1" hangingPunct="1"/>
            <a:r>
              <a:rPr lang="cs-CZ" altLang="cs-CZ" sz="2000" dirty="0">
                <a:solidFill>
                  <a:srgbClr val="000000"/>
                </a:solidFill>
              </a:rPr>
              <a:t>korupce</a:t>
            </a:r>
          </a:p>
          <a:p>
            <a:pPr eaLnBrk="1" hangingPunct="1"/>
            <a:r>
              <a:rPr lang="cs-CZ" altLang="cs-CZ" sz="2000" dirty="0">
                <a:solidFill>
                  <a:srgbClr val="000000"/>
                </a:solidFill>
              </a:rPr>
              <a:t>ohrožení zdraví či života, vnitřního pořádku a bezpečnosti</a:t>
            </a:r>
          </a:p>
          <a:p>
            <a:pPr eaLnBrk="1" hangingPunct="1"/>
            <a:r>
              <a:rPr lang="cs-CZ" altLang="cs-CZ" sz="2000" dirty="0">
                <a:solidFill>
                  <a:srgbClr val="000000"/>
                </a:solidFill>
              </a:rPr>
              <a:t>ohrožení ochrany životního prostředí</a:t>
            </a:r>
          </a:p>
          <a:p>
            <a:pPr eaLnBrk="1" hangingPunct="1"/>
            <a:r>
              <a:rPr lang="cs-CZ" altLang="cs-CZ" sz="2000" dirty="0">
                <a:solidFill>
                  <a:srgbClr val="000000"/>
                </a:solidFill>
              </a:rPr>
              <a:t>porušení finančních zájmů EU nebo fungování vnitřního trhu</a:t>
            </a:r>
          </a:p>
          <a:p>
            <a:pPr eaLnBrk="1" hangingPunct="1"/>
            <a:r>
              <a:rPr lang="cs-CZ" altLang="cs-CZ" sz="2000" dirty="0">
                <a:solidFill>
                  <a:srgbClr val="000000"/>
                </a:solidFill>
              </a:rPr>
              <a:t>jakékoli další závažné porušení pravidel u zaměstnavatele</a:t>
            </a:r>
          </a:p>
          <a:p>
            <a:pPr eaLnBrk="1" hangingPunct="1"/>
            <a:r>
              <a:rPr lang="cs-CZ" altLang="cs-CZ" sz="2000" dirty="0">
                <a:solidFill>
                  <a:srgbClr val="000000"/>
                </a:solidFill>
              </a:rPr>
              <a:t>nesplnění zákonných povinností</a:t>
            </a:r>
          </a:p>
          <a:p>
            <a:pPr eaLnBrk="1" hangingPunct="1"/>
            <a:endParaRPr lang="cs-CZ" altLang="cs-CZ" sz="200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cs-CZ" sz="2000" dirty="0"/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6438841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FDF8E2-EC21-4AF4-A088-4C44915FA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19" y="780517"/>
            <a:ext cx="10515600" cy="1325563"/>
          </a:xfrm>
        </p:spPr>
        <p:txBody>
          <a:bodyPr/>
          <a:lstStyle/>
          <a:p>
            <a:pPr marL="144000"/>
            <a:r>
              <a:rPr lang="cs-CZ" dirty="0">
                <a:solidFill>
                  <a:srgbClr val="871D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Kam vkládat oznámení?</a:t>
            </a:r>
            <a:endParaRPr lang="cs-CZ" dirty="0">
              <a:solidFill>
                <a:srgbClr val="871D32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21AA555-92F9-44B8-9D8E-0FDDA43A11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626" y="2031108"/>
            <a:ext cx="10515600" cy="4351338"/>
          </a:xfrm>
        </p:spPr>
        <p:txBody>
          <a:bodyPr/>
          <a:lstStyle/>
          <a:p>
            <a:pPr marL="432000"/>
            <a:r>
              <a:rPr lang="cs-CZ" sz="2600" dirty="0"/>
              <a:t>Oznámení lze vkládat do schránky Ombudsmana VŠTE, která je umístěná v přízemí budovy C vedle vstupních dveří do Studentského klubu. </a:t>
            </a:r>
          </a:p>
          <a:p>
            <a:pPr marL="432000" indent="0">
              <a:buNone/>
            </a:pPr>
            <a:endParaRPr lang="cs-CZ" dirty="0"/>
          </a:p>
          <a:p>
            <a:pPr marL="432000"/>
            <a:r>
              <a:rPr lang="cs-CZ" sz="2600" dirty="0"/>
              <a:t>Kontakt na Ombudsmana VŠTE:</a:t>
            </a:r>
          </a:p>
          <a:p>
            <a:pPr marL="203400" indent="0">
              <a:buNone/>
            </a:pPr>
            <a:endParaRPr lang="cs-CZ" sz="2600" dirty="0"/>
          </a:p>
          <a:p>
            <a:pPr marL="4233600" lvl="8" indent="0">
              <a:buNone/>
            </a:pPr>
            <a:r>
              <a:rPr lang="cs-CZ" sz="2600" b="1" i="0" dirty="0">
                <a:effectLst/>
                <a:cs typeface="Calibri" panose="020F0502020204030204" pitchFamily="34" charset="0"/>
              </a:rPr>
              <a:t>		Mgr. Veronika Mayerová</a:t>
            </a:r>
          </a:p>
          <a:p>
            <a:pPr marL="4233600" lvl="8" indent="0">
              <a:buNone/>
            </a:pPr>
            <a:r>
              <a:rPr lang="cs-CZ" sz="2600" dirty="0"/>
              <a:t>		E-mail: </a:t>
            </a:r>
            <a:r>
              <a:rPr lang="cs-CZ" sz="2600" dirty="0">
                <a:hlinkClick r:id="rId2"/>
              </a:rPr>
              <a:t>mayerova@mail.vstecb.cz</a:t>
            </a:r>
            <a:r>
              <a:rPr lang="cs-CZ" sz="2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998315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179973-5E00-4C8B-9D03-99993C3CC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475" y="770321"/>
            <a:ext cx="10515600" cy="1164842"/>
          </a:xfrm>
        </p:spPr>
        <p:txBody>
          <a:bodyPr/>
          <a:lstStyle/>
          <a:p>
            <a:r>
              <a:rPr lang="cs-CZ" dirty="0">
                <a:solidFill>
                  <a:srgbClr val="871D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Postup řešení oznámení</a:t>
            </a:r>
            <a:endParaRPr lang="cs-CZ" dirty="0">
              <a:solidFill>
                <a:srgbClr val="871D32"/>
              </a:solidFill>
            </a:endParaRPr>
          </a:p>
        </p:txBody>
      </p:sp>
      <p:graphicFrame>
        <p:nvGraphicFramePr>
          <p:cNvPr id="6" name="Zástupný obsah 5">
            <a:extLst>
              <a:ext uri="{FF2B5EF4-FFF2-40B4-BE49-F238E27FC236}">
                <a16:creationId xmlns:a16="http://schemas.microsoft.com/office/drawing/2014/main" id="{E28B08A3-792F-43F6-B1A8-74EAECB88B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7947921"/>
              </p:ext>
            </p:extLst>
          </p:nvPr>
        </p:nvGraphicFramePr>
        <p:xfrm>
          <a:off x="752475" y="1935163"/>
          <a:ext cx="10515600" cy="4351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908229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48E9FE99-3B92-92DD-CE7A-2B9054AEE7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65755" y="2601119"/>
            <a:ext cx="6860490" cy="1655762"/>
          </a:xfrm>
        </p:spPr>
        <p:txBody>
          <a:bodyPr>
            <a:normAutofit/>
          </a:bodyPr>
          <a:lstStyle/>
          <a:p>
            <a:r>
              <a:rPr lang="cs-CZ" sz="5000" b="1" dirty="0">
                <a:solidFill>
                  <a:srgbClr val="871D32"/>
                </a:solidFill>
              </a:rPr>
              <a:t>Děkujeme, že dané berete na vědomí!</a:t>
            </a:r>
          </a:p>
        </p:txBody>
      </p:sp>
    </p:spTree>
    <p:extLst>
      <p:ext uri="{BB962C8B-B14F-4D97-AF65-F5344CB8AC3E}">
        <p14:creationId xmlns:p14="http://schemas.microsoft.com/office/powerpoint/2010/main" val="2781770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DE3DA2-7645-45B5-957A-D733EBDB5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19" y="796012"/>
            <a:ext cx="10515600" cy="1325563"/>
          </a:xfrm>
        </p:spPr>
        <p:txBody>
          <a:bodyPr/>
          <a:lstStyle/>
          <a:p>
            <a:pPr marL="144000"/>
            <a:r>
              <a:rPr lang="cs-CZ" dirty="0">
                <a:solidFill>
                  <a:srgbClr val="871D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Obsah prezentace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0933BC7-F8DC-424F-B3D7-55843B04A3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19" y="2057400"/>
            <a:ext cx="10515600" cy="4097721"/>
          </a:xfrm>
        </p:spPr>
        <p:txBody>
          <a:bodyPr>
            <a:normAutofit/>
          </a:bodyPr>
          <a:lstStyle/>
          <a:p>
            <a:pPr marL="432000">
              <a:lnSpc>
                <a:spcPct val="100000"/>
              </a:lnSpc>
            </a:pPr>
            <a:r>
              <a:rPr lang="cs-CZ" sz="2600" dirty="0"/>
              <a:t>Co je „</a:t>
            </a:r>
            <a:r>
              <a:rPr lang="cs-CZ" sz="2600" b="1" dirty="0" err="1"/>
              <a:t>whistleblowing</a:t>
            </a:r>
            <a:r>
              <a:rPr lang="cs-CZ" sz="2600" dirty="0"/>
              <a:t>“?</a:t>
            </a:r>
          </a:p>
          <a:p>
            <a:pPr marL="432000"/>
            <a:r>
              <a:rPr lang="cs-CZ" sz="2600" dirty="0"/>
              <a:t>K čemu je nový zákon o ochraně oznamovatelů?</a:t>
            </a:r>
          </a:p>
          <a:p>
            <a:pPr marL="432000"/>
            <a:r>
              <a:rPr lang="cs-CZ" sz="2600" dirty="0"/>
              <a:t>Různé typy </a:t>
            </a:r>
            <a:r>
              <a:rPr lang="cs-CZ" sz="2600" dirty="0" err="1"/>
              <a:t>whistleblowingu</a:t>
            </a:r>
            <a:endParaRPr lang="cs-CZ" sz="2600" dirty="0"/>
          </a:p>
          <a:p>
            <a:pPr marL="432000"/>
            <a:r>
              <a:rPr lang="cs-CZ" sz="2600" dirty="0"/>
              <a:t>Jaký je rozdíl mezi stížností a </a:t>
            </a:r>
            <a:r>
              <a:rPr lang="cs-CZ" sz="2600" dirty="0" err="1"/>
              <a:t>whistleblowingem</a:t>
            </a:r>
            <a:r>
              <a:rPr lang="cs-CZ" sz="2600" dirty="0"/>
              <a:t>?</a:t>
            </a:r>
          </a:p>
          <a:p>
            <a:pPr marL="432000"/>
            <a:r>
              <a:rPr lang="cs-CZ" sz="2600" dirty="0"/>
              <a:t>Legislativní rámec</a:t>
            </a:r>
          </a:p>
          <a:p>
            <a:pPr marL="432000"/>
            <a:r>
              <a:rPr lang="cs-CZ" sz="2600" dirty="0"/>
              <a:t>Kdo je chráněný oznamovatel?</a:t>
            </a:r>
          </a:p>
          <a:p>
            <a:pPr marL="432000"/>
            <a:r>
              <a:rPr lang="cs-CZ" sz="2600" dirty="0"/>
              <a:t>Co bude možné oznamovat?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481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7650DF-6139-4DDB-9F52-7130CDBF0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19" y="796013"/>
            <a:ext cx="10515600" cy="1325563"/>
          </a:xfrm>
        </p:spPr>
        <p:txBody>
          <a:bodyPr/>
          <a:lstStyle/>
          <a:p>
            <a:pPr marL="144000"/>
            <a:r>
              <a:rPr lang="cs-CZ" dirty="0">
                <a:solidFill>
                  <a:srgbClr val="871D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 je „</a:t>
            </a:r>
            <a:r>
              <a:rPr lang="cs-CZ" dirty="0" err="1">
                <a:solidFill>
                  <a:srgbClr val="871D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whistleblowing</a:t>
            </a:r>
            <a:r>
              <a:rPr lang="cs-CZ" dirty="0">
                <a:solidFill>
                  <a:srgbClr val="871D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7BF14DE-2B0D-43B1-B7CB-0B63D21044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19" y="1549783"/>
            <a:ext cx="11209538" cy="4351338"/>
          </a:xfrm>
        </p:spPr>
        <p:txBody>
          <a:bodyPr>
            <a:normAutofit/>
          </a:bodyPr>
          <a:lstStyle/>
          <a:p>
            <a:pPr marL="203400" indent="0">
              <a:buNone/>
            </a:pPr>
            <a:endParaRPr lang="cs-CZ" sz="2600" dirty="0"/>
          </a:p>
          <a:p>
            <a:pPr marL="432000"/>
            <a:r>
              <a:rPr lang="cs-CZ" sz="2600" dirty="0"/>
              <a:t>Lze definovat jako </a:t>
            </a:r>
            <a:r>
              <a:rPr lang="cs-CZ" sz="2600" b="1" dirty="0"/>
              <a:t>upozorňování na podezřelé nebo trestné jednání na pracovišti</a:t>
            </a:r>
            <a:r>
              <a:rPr lang="cs-CZ" sz="2600" dirty="0"/>
              <a:t>, které se děje se souhlasem nadřízených a může ohrozit veřejný zájem nebo veřejnost. </a:t>
            </a:r>
          </a:p>
          <a:p>
            <a:pPr marL="432000" indent="0">
              <a:buNone/>
            </a:pPr>
            <a:endParaRPr lang="cs-CZ" sz="2600" dirty="0"/>
          </a:p>
          <a:p>
            <a:pPr marL="432000"/>
            <a:r>
              <a:rPr lang="cs-CZ" sz="2600" dirty="0">
                <a:solidFill>
                  <a:srgbClr val="000000"/>
                </a:solidFill>
              </a:rPr>
              <a:t>Což však může představovat pro oznamovatele obavu, že bude vystaven negativním důsledkům tohoto oznámení ze strany zaměstnavatele. </a:t>
            </a:r>
          </a:p>
          <a:p>
            <a:pPr marL="432000" indent="0">
              <a:buNone/>
            </a:pPr>
            <a:endParaRPr lang="cs-CZ" sz="2600" dirty="0">
              <a:solidFill>
                <a:srgbClr val="000000"/>
              </a:solidFill>
            </a:endParaRPr>
          </a:p>
          <a:p>
            <a:pPr marL="432000"/>
            <a:r>
              <a:rPr lang="cs-CZ" sz="2600" dirty="0">
                <a:solidFill>
                  <a:srgbClr val="000000"/>
                </a:solidFill>
              </a:rPr>
              <a:t>Proto přichází právě </a:t>
            </a:r>
            <a:r>
              <a:rPr lang="cs-CZ" sz="2600" b="1" dirty="0">
                <a:solidFill>
                  <a:srgbClr val="000000"/>
                </a:solidFill>
              </a:rPr>
              <a:t>zákon o ochraně oznamovatelů</a:t>
            </a:r>
            <a:r>
              <a:rPr lang="cs-CZ" sz="2600" dirty="0">
                <a:solidFill>
                  <a:srgbClr val="000000"/>
                </a:solidFill>
              </a:rPr>
              <a:t>.</a:t>
            </a:r>
          </a:p>
          <a:p>
            <a:pPr marL="0" indent="0">
              <a:buNone/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3539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98075" y="800483"/>
            <a:ext cx="10515600" cy="1325563"/>
          </a:xfrm>
        </p:spPr>
        <p:txBody>
          <a:bodyPr/>
          <a:lstStyle/>
          <a:p>
            <a:pPr marL="144000"/>
            <a:r>
              <a:rPr lang="cs-CZ" dirty="0">
                <a:solidFill>
                  <a:srgbClr val="871D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 čemu je nový zákon o ochraně oznamovatelů?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98075" y="2093092"/>
            <a:ext cx="10515600" cy="4351338"/>
          </a:xfrm>
        </p:spPr>
        <p:txBody>
          <a:bodyPr>
            <a:normAutofit/>
          </a:bodyPr>
          <a:lstStyle/>
          <a:p>
            <a:pPr marL="432000"/>
            <a:r>
              <a:rPr lang="cs-CZ" sz="2600" dirty="0"/>
              <a:t>Hlavní myšlenkou zákona je zavést </a:t>
            </a:r>
            <a:r>
              <a:rPr lang="cs-CZ" sz="2600" b="1" dirty="0"/>
              <a:t>systém ochrany oznamovatelů</a:t>
            </a:r>
            <a:r>
              <a:rPr lang="cs-CZ" sz="2600" dirty="0"/>
              <a:t>, kteří upozorní na nekalé, neetické nebo nezákonné jednání v rámci organizace, pro níž pracují či vykonávají jinou obdobnou činnost. </a:t>
            </a:r>
          </a:p>
          <a:p>
            <a:pPr marL="432000" indent="0">
              <a:buNone/>
            </a:pPr>
            <a:endParaRPr lang="cs-CZ" sz="2600" dirty="0"/>
          </a:p>
          <a:p>
            <a:pPr marL="432000"/>
            <a:r>
              <a:rPr lang="cs-CZ" sz="2600" dirty="0"/>
              <a:t>Zákon tak upravuje postup při podávání a posuzování oznámení o možném protiprávním jednání a následný postup a podmínky poskytování ochrany oznamovatele. </a:t>
            </a:r>
          </a:p>
          <a:p>
            <a:pPr marL="432000"/>
            <a:endParaRPr lang="cs-CZ" sz="2600" dirty="0"/>
          </a:p>
          <a:p>
            <a:pPr marL="432000"/>
            <a:r>
              <a:rPr lang="cs-CZ" sz="2600" dirty="0"/>
              <a:t>Díky novému zákonu budou mít také oznamovatelé větší jistotu, že se oznámením skutečně bude někdo zabývat.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0366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CB5A84-E37D-47CE-95EF-8CE82C242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786" y="779079"/>
            <a:ext cx="10515600" cy="1325563"/>
          </a:xfrm>
        </p:spPr>
        <p:txBody>
          <a:bodyPr/>
          <a:lstStyle/>
          <a:p>
            <a:pPr marL="144000"/>
            <a:r>
              <a:rPr lang="cs-CZ" b="0" dirty="0">
                <a:solidFill>
                  <a:srgbClr val="871D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Různé typy </a:t>
            </a:r>
            <a:r>
              <a:rPr lang="cs-CZ" b="0" dirty="0" err="1">
                <a:solidFill>
                  <a:srgbClr val="871D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whistleblowingu</a:t>
            </a:r>
            <a:endParaRPr lang="cs-CZ" b="0" dirty="0">
              <a:solidFill>
                <a:srgbClr val="871D3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5E20C27-57F9-44F3-9207-F8E29571CE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411" y="2036909"/>
            <a:ext cx="10744655" cy="4351338"/>
          </a:xfrm>
        </p:spPr>
        <p:txBody>
          <a:bodyPr>
            <a:normAutofit/>
          </a:bodyPr>
          <a:lstStyle/>
          <a:p>
            <a:pPr marL="432000" indent="-144000">
              <a:lnSpc>
                <a:spcPct val="150000"/>
              </a:lnSpc>
              <a:buNone/>
            </a:pPr>
            <a:r>
              <a:rPr lang="cs-CZ" b="1" dirty="0"/>
              <a:t>Interní</a:t>
            </a:r>
            <a:r>
              <a:rPr lang="cs-CZ" dirty="0"/>
              <a:t> </a:t>
            </a:r>
            <a:r>
              <a:rPr lang="cs-CZ" b="1" dirty="0" err="1"/>
              <a:t>whistleblowing</a:t>
            </a:r>
            <a:endParaRPr lang="cs-CZ" b="1" dirty="0"/>
          </a:p>
          <a:p>
            <a:pPr marL="432000" indent="-288000">
              <a:lnSpc>
                <a:spcPct val="100000"/>
              </a:lnSpc>
            </a:pPr>
            <a:r>
              <a:rPr lang="cs-CZ" sz="2600" dirty="0"/>
              <a:t>K internímu </a:t>
            </a:r>
            <a:r>
              <a:rPr lang="cs-CZ" sz="2600" dirty="0" err="1"/>
              <a:t>whistleblowingu</a:t>
            </a:r>
            <a:r>
              <a:rPr lang="cs-CZ" sz="2600" dirty="0"/>
              <a:t> dochází, když někdo podává zprávu uvnitř organizace. </a:t>
            </a:r>
          </a:p>
          <a:p>
            <a:pPr marL="432000" indent="-288000"/>
            <a:endParaRPr lang="cs-CZ" sz="2600" dirty="0"/>
          </a:p>
          <a:p>
            <a:pPr marL="432000" indent="-288000"/>
            <a:r>
              <a:rPr lang="cs-CZ" sz="2600" dirty="0"/>
              <a:t>Zaměstnavatelé často zavádějí vnitřní oznamovací systémy, aby umožnili zaměstnancům a dalším zainteresovaným osobám ozvat se, pokud se setkají s neetickým jednáním.</a:t>
            </a:r>
          </a:p>
        </p:txBody>
      </p:sp>
    </p:spTree>
    <p:extLst>
      <p:ext uri="{BB962C8B-B14F-4D97-AF65-F5344CB8AC3E}">
        <p14:creationId xmlns:p14="http://schemas.microsoft.com/office/powerpoint/2010/main" val="988608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B6225E-8349-61E0-BA0E-1234F8B4C0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76048E-901C-0493-85DE-E62AD7EC89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786" y="779079"/>
            <a:ext cx="10515600" cy="1325563"/>
          </a:xfrm>
        </p:spPr>
        <p:txBody>
          <a:bodyPr/>
          <a:lstStyle/>
          <a:p>
            <a:pPr marL="144000"/>
            <a:r>
              <a:rPr lang="cs-CZ" b="0" dirty="0">
                <a:solidFill>
                  <a:srgbClr val="871D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Různé typy </a:t>
            </a:r>
            <a:r>
              <a:rPr lang="cs-CZ" b="0" dirty="0" err="1">
                <a:solidFill>
                  <a:srgbClr val="871D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whistleblowingu</a:t>
            </a:r>
            <a:endParaRPr lang="cs-CZ" b="0" dirty="0">
              <a:solidFill>
                <a:srgbClr val="871D3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7D3FF7D-E066-4C64-2D49-D638425603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411" y="2036909"/>
            <a:ext cx="10634589" cy="4351338"/>
          </a:xfrm>
        </p:spPr>
        <p:txBody>
          <a:bodyPr>
            <a:normAutofit/>
          </a:bodyPr>
          <a:lstStyle/>
          <a:p>
            <a:pPr marL="203400" indent="0">
              <a:buNone/>
            </a:pPr>
            <a:r>
              <a:rPr lang="cs-CZ" b="1" dirty="0"/>
              <a:t>Externí </a:t>
            </a:r>
            <a:r>
              <a:rPr lang="cs-CZ" b="1" dirty="0" err="1"/>
              <a:t>whistleblowing</a:t>
            </a:r>
            <a:endParaRPr lang="cs-CZ" b="1" dirty="0"/>
          </a:p>
          <a:p>
            <a:pPr marL="432000" indent="-288000"/>
            <a:r>
              <a:rPr lang="cs-CZ" sz="2600" dirty="0"/>
              <a:t>K externímu </a:t>
            </a:r>
            <a:r>
              <a:rPr lang="cs-CZ" sz="2600" dirty="0" err="1"/>
              <a:t>whistleblowingu</a:t>
            </a:r>
            <a:r>
              <a:rPr lang="cs-CZ" sz="2600" dirty="0"/>
              <a:t> dojde tehdy, když osoba oznamuje protiprávní jednání veřejně, tedy přímo policii, médiím nebo například na sociálních sítích. </a:t>
            </a:r>
          </a:p>
          <a:p>
            <a:pPr marL="432000" indent="-288000"/>
            <a:r>
              <a:rPr lang="cs-CZ" sz="2600" dirty="0"/>
              <a:t>Oznamovatelé se obvykle uchylují k této možnosti, pokud:</a:t>
            </a:r>
          </a:p>
          <a:p>
            <a:pPr marL="576000" indent="0">
              <a:buNone/>
            </a:pPr>
            <a:r>
              <a:rPr lang="cs-CZ" sz="2600" dirty="0"/>
              <a:t>- nemají důvěru ve vyšetřovací nebo oznamovací systém zaměstnavatele</a:t>
            </a:r>
          </a:p>
          <a:p>
            <a:pPr marL="576000" indent="0">
              <a:buNone/>
            </a:pPr>
            <a:r>
              <a:rPr lang="cs-CZ" sz="2600" dirty="0"/>
              <a:t>- již se pokusili interně upozornit na problém, ale bez výsledku</a:t>
            </a:r>
          </a:p>
          <a:p>
            <a:pPr marL="576000" indent="0">
              <a:buNone/>
            </a:pPr>
            <a:r>
              <a:rPr lang="cs-CZ" sz="2600" dirty="0"/>
              <a:t>- neexistuje v organizaci žádný interní oznamovací systém</a:t>
            </a:r>
          </a:p>
        </p:txBody>
      </p:sp>
    </p:spTree>
    <p:extLst>
      <p:ext uri="{BB962C8B-B14F-4D97-AF65-F5344CB8AC3E}">
        <p14:creationId xmlns:p14="http://schemas.microsoft.com/office/powerpoint/2010/main" val="279631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7AE896-8394-4515-B175-3B0998C17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19" y="796012"/>
            <a:ext cx="10515600" cy="1325563"/>
          </a:xfrm>
        </p:spPr>
        <p:txBody>
          <a:bodyPr/>
          <a:lstStyle/>
          <a:p>
            <a:pPr marL="144000"/>
            <a:r>
              <a:rPr lang="cs-CZ" dirty="0">
                <a:solidFill>
                  <a:srgbClr val="871D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Jaký je rozdíl mezi stížností a </a:t>
            </a:r>
            <a:r>
              <a:rPr lang="cs-CZ" dirty="0" err="1">
                <a:solidFill>
                  <a:srgbClr val="871D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whistleblowingem</a:t>
            </a:r>
            <a:r>
              <a:rPr lang="cs-CZ" dirty="0">
                <a:solidFill>
                  <a:srgbClr val="871D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35821EE-E924-4441-A18C-59A5A2960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412" y="2121575"/>
            <a:ext cx="10515600" cy="4351338"/>
          </a:xfrm>
        </p:spPr>
        <p:txBody>
          <a:bodyPr>
            <a:normAutofit/>
          </a:bodyPr>
          <a:lstStyle/>
          <a:p>
            <a:pPr marL="432000"/>
            <a:r>
              <a:rPr lang="cs-CZ" sz="2600" b="1" dirty="0"/>
              <a:t>Stížnost</a:t>
            </a:r>
            <a:r>
              <a:rPr lang="cs-CZ" sz="2600" dirty="0"/>
              <a:t> se týká osobních zájmů a nemá žádný vliv na širší veřejnost. Na druhé straně, </a:t>
            </a:r>
            <a:r>
              <a:rPr lang="cs-CZ" sz="2600" dirty="0" err="1"/>
              <a:t>whistleblowing</a:t>
            </a:r>
            <a:r>
              <a:rPr lang="cs-CZ" sz="2600" dirty="0"/>
              <a:t> se týká oznámení neetických nebo protiprávních praktik firmy, které poškozují veřejný zájem.</a:t>
            </a:r>
          </a:p>
          <a:p>
            <a:pPr marL="432000" indent="0">
              <a:buNone/>
            </a:pPr>
            <a:endParaRPr lang="cs-CZ" sz="2600" dirty="0"/>
          </a:p>
          <a:p>
            <a:pPr marL="432000"/>
            <a:r>
              <a:rPr lang="cs-CZ" sz="2600" dirty="0"/>
              <a:t> </a:t>
            </a:r>
            <a:r>
              <a:rPr lang="cs-CZ" sz="2600" b="1" dirty="0" err="1"/>
              <a:t>Whistleblower</a:t>
            </a:r>
            <a:r>
              <a:rPr lang="cs-CZ" sz="2600" b="1" dirty="0"/>
              <a:t> </a:t>
            </a:r>
            <a:r>
              <a:rPr lang="cs-CZ" sz="2600" dirty="0"/>
              <a:t>– n</a:t>
            </a:r>
            <a:r>
              <a:rPr lang="cs-CZ" sz="2600" b="0" i="0" dirty="0">
                <a:solidFill>
                  <a:srgbClr val="062D46"/>
                </a:solidFill>
                <a:effectLst/>
              </a:rPr>
              <a:t>eboli oznamovatel, je člověk, který nekalé jednání oznamuje. I</a:t>
            </a:r>
            <a:r>
              <a:rPr lang="cs-CZ" sz="2600" dirty="0"/>
              <a:t>nformuje o vážnějších a širších nekalých praktikách, o kterých se dozvěděl v zaměstnání nebo v souvislosti s ním.</a:t>
            </a:r>
            <a:endParaRPr lang="cs-CZ" sz="2600" b="1" dirty="0"/>
          </a:p>
        </p:txBody>
      </p:sp>
    </p:spTree>
    <p:extLst>
      <p:ext uri="{BB962C8B-B14F-4D97-AF65-F5344CB8AC3E}">
        <p14:creationId xmlns:p14="http://schemas.microsoft.com/office/powerpoint/2010/main" val="558690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DE3DA2-7645-45B5-957A-D733EBDB5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19" y="796012"/>
            <a:ext cx="10515600" cy="1325563"/>
          </a:xfrm>
        </p:spPr>
        <p:txBody>
          <a:bodyPr/>
          <a:lstStyle/>
          <a:p>
            <a:pPr marL="144000"/>
            <a:r>
              <a:rPr lang="cs-CZ" dirty="0">
                <a:solidFill>
                  <a:srgbClr val="871D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Legislativní rámec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0933BC7-F8DC-424F-B3D7-55843B04A3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19" y="2057783"/>
            <a:ext cx="11036414" cy="4351338"/>
          </a:xfrm>
        </p:spPr>
        <p:txBody>
          <a:bodyPr>
            <a:normAutofit/>
          </a:bodyPr>
          <a:lstStyle/>
          <a:p>
            <a:pPr marL="432000"/>
            <a:r>
              <a:rPr lang="cs-CZ" sz="2600" dirty="0"/>
              <a:t>Zákon o ochraně oznamovatelů – Zákon č. 171/2023 Sb.</a:t>
            </a:r>
          </a:p>
          <a:p>
            <a:pPr marL="432000"/>
            <a:r>
              <a:rPr lang="cs-CZ" sz="2600" b="0" i="0" u="none" strike="noStrike" dirty="0">
                <a:effectLst/>
              </a:rPr>
              <a:t>Zákon transponuje směrnici Evropského parlamentu a Rady (EU) 2019/1937 ze dne 23. října 2019 o ochraně osob, které oznamují porušení práva Unie.</a:t>
            </a:r>
            <a:endParaRPr lang="cs-CZ" sz="2600" dirty="0"/>
          </a:p>
          <a:p>
            <a:pPr marL="432000"/>
            <a:endParaRPr lang="cs-CZ" sz="2600" dirty="0"/>
          </a:p>
          <a:p>
            <a:pPr marL="432000"/>
            <a:r>
              <a:rPr lang="cs-CZ" sz="2600" dirty="0"/>
              <a:t>Interní směrnice VŠTE - </a:t>
            </a:r>
            <a:r>
              <a:rPr lang="pl-PL" sz="2600" dirty="0"/>
              <a:t>SMĚRNICE č. 3/2022 OCHRANA OZNAMOVATELE</a:t>
            </a:r>
          </a:p>
          <a:p>
            <a:pPr marL="203400" indent="0">
              <a:buNone/>
            </a:pPr>
            <a:r>
              <a:rPr lang="pl-PL" sz="2600" dirty="0">
                <a:hlinkClick r:id="rId2"/>
              </a:rPr>
              <a:t>https://is.vstecb.cz/auth/do/vste/uredni_deska/1905433/smernice_c_3_2022_ochrana_oznamovatele/</a:t>
            </a:r>
            <a:r>
              <a:rPr lang="pl-PL" sz="2600" dirty="0"/>
              <a:t> </a:t>
            </a:r>
          </a:p>
          <a:p>
            <a:endParaRPr lang="cs-CZ" dirty="0"/>
          </a:p>
          <a:p>
            <a:pPr marL="0" indent="0">
              <a:buNone/>
            </a:pP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76557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806F51-9F3A-4FBC-ACF2-9A37834E8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879" y="754615"/>
            <a:ext cx="10515600" cy="1325563"/>
          </a:xfrm>
        </p:spPr>
        <p:txBody>
          <a:bodyPr/>
          <a:lstStyle/>
          <a:p>
            <a:pPr marL="144000"/>
            <a:r>
              <a:rPr lang="cs-CZ" dirty="0">
                <a:solidFill>
                  <a:srgbClr val="871D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Chráněný oznamovatel</a:t>
            </a:r>
            <a:br>
              <a:rPr lang="cs-CZ" dirty="0"/>
            </a:br>
            <a:endParaRPr lang="cs-CZ" sz="1800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EB570DAB-CC22-AA34-A401-373A3BF183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717" y="1764573"/>
            <a:ext cx="7064149" cy="4351338"/>
          </a:xfrm>
        </p:spPr>
        <p:txBody>
          <a:bodyPr>
            <a:normAutofit/>
          </a:bodyPr>
          <a:lstStyle/>
          <a:p>
            <a:pPr marL="432000" eaLnBrk="1" hangingPunct="1"/>
            <a:r>
              <a:rPr lang="cs-CZ" altLang="cs-CZ" sz="2400" dirty="0">
                <a:solidFill>
                  <a:srgbClr val="000000"/>
                </a:solidFill>
              </a:rPr>
              <a:t>Osoba upozorňující na nekalé, neetické či protiprávní jednání. Nečiní tak pro osobní prospěch, ale má zájem o nápravu závadného stavu. </a:t>
            </a:r>
          </a:p>
          <a:p>
            <a:pPr marL="432000" eaLnBrk="1" hangingPunct="1"/>
            <a:r>
              <a:rPr lang="cs-CZ" altLang="cs-CZ" sz="2400" dirty="0">
                <a:solidFill>
                  <a:srgbClr val="000000"/>
                </a:solidFill>
              </a:rPr>
              <a:t>Nemusí být pouze současný zaměstnanec. </a:t>
            </a:r>
            <a:r>
              <a:rPr lang="cs-CZ" altLang="cs-CZ" sz="2400" b="1" dirty="0">
                <a:solidFill>
                  <a:srgbClr val="000000"/>
                </a:solidFill>
              </a:rPr>
              <a:t>Chráněny jsou i další osoby, které vykonávají či vykonávali pro zaměstnavatele nějakou činnost</a:t>
            </a:r>
            <a:r>
              <a:rPr lang="cs-CZ" altLang="cs-CZ" sz="2400" dirty="0">
                <a:solidFill>
                  <a:srgbClr val="000000"/>
                </a:solidFill>
              </a:rPr>
              <a:t>.</a:t>
            </a:r>
          </a:p>
          <a:p>
            <a:pPr marL="432000" eaLnBrk="1" hangingPunct="1"/>
            <a:r>
              <a:rPr lang="cs-CZ" altLang="cs-CZ" sz="2400" dirty="0">
                <a:solidFill>
                  <a:srgbClr val="000000"/>
                </a:solidFill>
              </a:rPr>
              <a:t>Zákon nemůže chránit oznamovatele, u kterých není známá jejich totožnost. </a:t>
            </a:r>
          </a:p>
          <a:p>
            <a:pPr marL="396000" indent="0" eaLnBrk="1" hangingPunct="1">
              <a:buNone/>
            </a:pPr>
            <a:r>
              <a:rPr lang="cs-CZ" altLang="cs-CZ" sz="2400" b="1" dirty="0">
                <a:solidFill>
                  <a:srgbClr val="000000"/>
                </a:solidFill>
              </a:rPr>
              <a:t>Nebude tedy dopadat na případy anonymních oznámení</a:t>
            </a:r>
            <a:r>
              <a:rPr lang="cs-CZ" altLang="cs-CZ" sz="2400" dirty="0">
                <a:solidFill>
                  <a:srgbClr val="000000"/>
                </a:solidFill>
              </a:rPr>
              <a:t>. </a:t>
            </a:r>
          </a:p>
          <a:p>
            <a:endParaRPr lang="cs-CZ" dirty="0"/>
          </a:p>
        </p:txBody>
      </p:sp>
      <p:sp>
        <p:nvSpPr>
          <p:cNvPr id="6" name="Zástupný obsah 4">
            <a:extLst>
              <a:ext uri="{FF2B5EF4-FFF2-40B4-BE49-F238E27FC236}">
                <a16:creationId xmlns:a16="http://schemas.microsoft.com/office/drawing/2014/main" id="{48875BFA-D2BE-E0BD-7B2C-3EA6C3F510D3}"/>
              </a:ext>
            </a:extLst>
          </p:cNvPr>
          <p:cNvSpPr txBox="1">
            <a:spLocks/>
          </p:cNvSpPr>
          <p:nvPr/>
        </p:nvSpPr>
        <p:spPr>
          <a:xfrm>
            <a:off x="8185769" y="1764573"/>
            <a:ext cx="3599831" cy="40232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altLang="cs-CZ" sz="2400" b="1" dirty="0">
                <a:solidFill>
                  <a:srgbClr val="000000"/>
                </a:solidFill>
              </a:rPr>
              <a:t>Chráněn je např. také:</a:t>
            </a:r>
          </a:p>
          <a:p>
            <a:pPr marL="216000" indent="0">
              <a:buNone/>
            </a:pPr>
            <a:r>
              <a:rPr lang="cs-CZ" altLang="cs-CZ" sz="2400" dirty="0">
                <a:solidFill>
                  <a:srgbClr val="000000"/>
                </a:solidFill>
              </a:rPr>
              <a:t>bývalý zaměstnanec</a:t>
            </a:r>
          </a:p>
          <a:p>
            <a:pPr marL="216000" indent="0">
              <a:buNone/>
            </a:pPr>
            <a:r>
              <a:rPr lang="cs-CZ" altLang="cs-CZ" sz="2400" dirty="0">
                <a:solidFill>
                  <a:srgbClr val="000000"/>
                </a:solidFill>
              </a:rPr>
              <a:t>uchazeč o zaměstnání</a:t>
            </a:r>
          </a:p>
          <a:p>
            <a:pPr marL="216000" indent="0">
              <a:buNone/>
            </a:pPr>
            <a:r>
              <a:rPr lang="cs-CZ" altLang="cs-CZ" sz="2400" dirty="0">
                <a:solidFill>
                  <a:srgbClr val="000000"/>
                </a:solidFill>
              </a:rPr>
              <a:t>spolupracující OSVČ</a:t>
            </a:r>
          </a:p>
          <a:p>
            <a:pPr marL="216000" indent="0">
              <a:buNone/>
            </a:pPr>
            <a:r>
              <a:rPr lang="cs-CZ" altLang="cs-CZ" sz="2400" dirty="0">
                <a:solidFill>
                  <a:srgbClr val="000000"/>
                </a:solidFill>
              </a:rPr>
              <a:t>dobrovolník a stážista</a:t>
            </a:r>
          </a:p>
          <a:p>
            <a:pPr marL="216000" indent="0">
              <a:buNone/>
            </a:pPr>
            <a:r>
              <a:rPr lang="cs-CZ" altLang="cs-CZ" sz="2400" dirty="0">
                <a:solidFill>
                  <a:srgbClr val="000000"/>
                </a:solidFill>
              </a:rPr>
              <a:t>člen statutárního orgánu</a:t>
            </a:r>
          </a:p>
          <a:p>
            <a:pPr marL="216000" indent="0">
              <a:buNone/>
            </a:pPr>
            <a:r>
              <a:rPr lang="cs-CZ" altLang="cs-CZ" sz="2400" dirty="0">
                <a:solidFill>
                  <a:srgbClr val="000000"/>
                </a:solidFill>
              </a:rPr>
              <a:t>dodavatel </a:t>
            </a:r>
          </a:p>
        </p:txBody>
      </p:sp>
    </p:spTree>
    <p:extLst>
      <p:ext uri="{BB962C8B-B14F-4D97-AF65-F5344CB8AC3E}">
        <p14:creationId xmlns:p14="http://schemas.microsoft.com/office/powerpoint/2010/main" val="197575527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1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" id="{F89E4E32-916C-4FEE-A629-A9A950A3027B}" vid="{AA0E4966-80CC-4FAF-8169-648CA1EB6FFC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3343</TotalTime>
  <Words>727</Words>
  <Application>Microsoft Office PowerPoint</Application>
  <PresentationFormat>Širokoúhlá obrazovka</PresentationFormat>
  <Paragraphs>87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Motiv1</vt:lpstr>
      <vt:lpstr> „Whistleblowing“  na VŠTE </vt:lpstr>
      <vt:lpstr>Obsah prezentace</vt:lpstr>
      <vt:lpstr>Co je „whistleblowing“?</vt:lpstr>
      <vt:lpstr>K čemu je nový zákon o ochraně oznamovatelů?</vt:lpstr>
      <vt:lpstr>Různé typy whistleblowingu</vt:lpstr>
      <vt:lpstr>Různé typy whistleblowingu</vt:lpstr>
      <vt:lpstr>Jaký je rozdíl mezi stížností a whistleblowingem?</vt:lpstr>
      <vt:lpstr>Legislativní rámec</vt:lpstr>
      <vt:lpstr>Chráněný oznamovatel </vt:lpstr>
      <vt:lpstr>Co bude možné oznamovat?</vt:lpstr>
      <vt:lpstr>Kam vkládat oznámení?</vt:lpstr>
      <vt:lpstr>Postup řešení oznámení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Miroslav Vovesný</dc:creator>
  <cp:lastModifiedBy>Oros Petr</cp:lastModifiedBy>
  <cp:revision>265</cp:revision>
  <dcterms:created xsi:type="dcterms:W3CDTF">2021-01-13T08:54:08Z</dcterms:created>
  <dcterms:modified xsi:type="dcterms:W3CDTF">2025-03-04T14:22:42Z</dcterms:modified>
</cp:coreProperties>
</file>